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B9744A-DD75-4AE0-9A1C-7BB441BF1040}" v="1789" dt="2024-01-16T17:43:32.5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12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rk, Kiman" userId="cbc96cd9-263b-4246-9080-ed5152535b0e" providerId="ADAL" clId="{B0B9744A-DD75-4AE0-9A1C-7BB441BF1040}"/>
    <pc:docChg chg="custSel addSld modSld">
      <pc:chgData name="Park, Kiman" userId="cbc96cd9-263b-4246-9080-ed5152535b0e" providerId="ADAL" clId="{B0B9744A-DD75-4AE0-9A1C-7BB441BF1040}" dt="2024-01-16T17:43:40.780" v="1930" actId="1076"/>
      <pc:docMkLst>
        <pc:docMk/>
      </pc:docMkLst>
      <pc:sldChg chg="addSp delSp modSp mod delAnim modAnim">
        <pc:chgData name="Park, Kiman" userId="cbc96cd9-263b-4246-9080-ed5152535b0e" providerId="ADAL" clId="{B0B9744A-DD75-4AE0-9A1C-7BB441BF1040}" dt="2024-01-16T17:33:12.230" v="1186" actId="1076"/>
        <pc:sldMkLst>
          <pc:docMk/>
          <pc:sldMk cId="2182914213" sldId="263"/>
        </pc:sldMkLst>
        <pc:spChg chg="add del mod">
          <ac:chgData name="Park, Kiman" userId="cbc96cd9-263b-4246-9080-ed5152535b0e" providerId="ADAL" clId="{B0B9744A-DD75-4AE0-9A1C-7BB441BF1040}" dt="2024-01-16T17:14:34.759" v="603" actId="478"/>
          <ac:spMkLst>
            <pc:docMk/>
            <pc:sldMk cId="2182914213" sldId="263"/>
            <ac:spMk id="3" creationId="{EE95B915-7171-CFFB-916C-0F8B939FC20E}"/>
          </ac:spMkLst>
        </pc:spChg>
        <pc:spChg chg="add mod">
          <ac:chgData name="Park, Kiman" userId="cbc96cd9-263b-4246-9080-ed5152535b0e" providerId="ADAL" clId="{B0B9744A-DD75-4AE0-9A1C-7BB441BF1040}" dt="2024-01-16T17:27:10.861" v="896" actId="20577"/>
          <ac:spMkLst>
            <pc:docMk/>
            <pc:sldMk cId="2182914213" sldId="263"/>
            <ac:spMk id="4" creationId="{4A6C8CF5-41A3-E1D1-F7CB-3CCB42E15A5F}"/>
          </ac:spMkLst>
        </pc:spChg>
        <pc:spChg chg="mod">
          <ac:chgData name="Park, Kiman" userId="cbc96cd9-263b-4246-9080-ed5152535b0e" providerId="ADAL" clId="{B0B9744A-DD75-4AE0-9A1C-7BB441BF1040}" dt="2024-01-16T17:13:30.910" v="560" actId="1076"/>
          <ac:spMkLst>
            <pc:docMk/>
            <pc:sldMk cId="2182914213" sldId="263"/>
            <ac:spMk id="7" creationId="{4EAAC1CC-662C-E7A6-1D89-6498EB0B423B}"/>
          </ac:spMkLst>
        </pc:spChg>
        <pc:spChg chg="add mod">
          <ac:chgData name="Park, Kiman" userId="cbc96cd9-263b-4246-9080-ed5152535b0e" providerId="ADAL" clId="{B0B9744A-DD75-4AE0-9A1C-7BB441BF1040}" dt="2024-01-16T17:27:25.430" v="915" actId="20577"/>
          <ac:spMkLst>
            <pc:docMk/>
            <pc:sldMk cId="2182914213" sldId="263"/>
            <ac:spMk id="9" creationId="{E6F17E93-F561-9689-C7E1-A5F3489CC449}"/>
          </ac:spMkLst>
        </pc:spChg>
        <pc:spChg chg="add mod">
          <ac:chgData name="Park, Kiman" userId="cbc96cd9-263b-4246-9080-ed5152535b0e" providerId="ADAL" clId="{B0B9744A-DD75-4AE0-9A1C-7BB441BF1040}" dt="2024-01-16T17:33:12.230" v="1186" actId="1076"/>
          <ac:spMkLst>
            <pc:docMk/>
            <pc:sldMk cId="2182914213" sldId="263"/>
            <ac:spMk id="11" creationId="{0E33AF57-E9C1-B902-B066-DB3ADE2F658B}"/>
          </ac:spMkLst>
        </pc:spChg>
        <pc:picChg chg="add mod">
          <ac:chgData name="Park, Kiman" userId="cbc96cd9-263b-4246-9080-ed5152535b0e" providerId="ADAL" clId="{B0B9744A-DD75-4AE0-9A1C-7BB441BF1040}" dt="2024-01-16T17:23:07.512" v="758" actId="1076"/>
          <ac:picMkLst>
            <pc:docMk/>
            <pc:sldMk cId="2182914213" sldId="263"/>
            <ac:picMk id="6" creationId="{7E0AADA4-416D-DC21-F5D1-744919CC8170}"/>
          </ac:picMkLst>
        </pc:picChg>
        <pc:picChg chg="add mod">
          <ac:chgData name="Park, Kiman" userId="cbc96cd9-263b-4246-9080-ed5152535b0e" providerId="ADAL" clId="{B0B9744A-DD75-4AE0-9A1C-7BB441BF1040}" dt="2024-01-16T17:28:41.204" v="922" actId="14100"/>
          <ac:picMkLst>
            <pc:docMk/>
            <pc:sldMk cId="2182914213" sldId="263"/>
            <ac:picMk id="10" creationId="{C5EE0BFC-12E6-CEBF-2C91-BF1AABAC0BAC}"/>
          </ac:picMkLst>
        </pc:picChg>
      </pc:sldChg>
      <pc:sldChg chg="addSp modSp new mod modAnim">
        <pc:chgData name="Park, Kiman" userId="cbc96cd9-263b-4246-9080-ed5152535b0e" providerId="ADAL" clId="{B0B9744A-DD75-4AE0-9A1C-7BB441BF1040}" dt="2024-01-16T17:43:40.780" v="1930" actId="1076"/>
        <pc:sldMkLst>
          <pc:docMk/>
          <pc:sldMk cId="3585089237" sldId="264"/>
        </pc:sldMkLst>
        <pc:spChg chg="mod">
          <ac:chgData name="Park, Kiman" userId="cbc96cd9-263b-4246-9080-ed5152535b0e" providerId="ADAL" clId="{B0B9744A-DD75-4AE0-9A1C-7BB441BF1040}" dt="2024-01-16T17:30:20.795" v="958" actId="20577"/>
          <ac:spMkLst>
            <pc:docMk/>
            <pc:sldMk cId="3585089237" sldId="264"/>
            <ac:spMk id="2" creationId="{DE0E1CA9-1656-4B72-FBE4-59E2BD7C121F}"/>
          </ac:spMkLst>
        </pc:spChg>
        <pc:spChg chg="mod">
          <ac:chgData name="Park, Kiman" userId="cbc96cd9-263b-4246-9080-ed5152535b0e" providerId="ADAL" clId="{B0B9744A-DD75-4AE0-9A1C-7BB441BF1040}" dt="2024-01-16T17:37:43.880" v="1446" actId="20577"/>
          <ac:spMkLst>
            <pc:docMk/>
            <pc:sldMk cId="3585089237" sldId="264"/>
            <ac:spMk id="3" creationId="{8F285DDF-D5F2-7C79-7E8F-DA6B46E1B60A}"/>
          </ac:spMkLst>
        </pc:spChg>
        <pc:spChg chg="add mod">
          <ac:chgData name="Park, Kiman" userId="cbc96cd9-263b-4246-9080-ed5152535b0e" providerId="ADAL" clId="{B0B9744A-DD75-4AE0-9A1C-7BB441BF1040}" dt="2024-01-16T17:43:40.780" v="1930" actId="1076"/>
          <ac:spMkLst>
            <pc:docMk/>
            <pc:sldMk cId="3585089237" sldId="264"/>
            <ac:spMk id="8" creationId="{FDBF926F-1F7E-0C0E-F420-6EA6C71A8440}"/>
          </ac:spMkLst>
        </pc:spChg>
        <pc:picChg chg="add mod">
          <ac:chgData name="Park, Kiman" userId="cbc96cd9-263b-4246-9080-ed5152535b0e" providerId="ADAL" clId="{B0B9744A-DD75-4AE0-9A1C-7BB441BF1040}" dt="2024-01-16T17:39:27.191" v="1462" actId="2085"/>
          <ac:picMkLst>
            <pc:docMk/>
            <pc:sldMk cId="3585089237" sldId="264"/>
            <ac:picMk id="5" creationId="{F1E124ED-FC99-F57C-16B3-53013586485F}"/>
          </ac:picMkLst>
        </pc:picChg>
        <pc:picChg chg="add mod">
          <ac:chgData name="Park, Kiman" userId="cbc96cd9-263b-4246-9080-ed5152535b0e" providerId="ADAL" clId="{B0B9744A-DD75-4AE0-9A1C-7BB441BF1040}" dt="2024-01-16T17:39:27.191" v="1462" actId="2085"/>
          <ac:picMkLst>
            <pc:docMk/>
            <pc:sldMk cId="3585089237" sldId="264"/>
            <ac:picMk id="7" creationId="{75657067-3808-7169-639F-54AC9A2D7BE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AA41A-402D-4A11-A770-37499D6697C1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54ECA-3715-46FF-AF6C-EF14D3216B0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6664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AA41A-402D-4A11-A770-37499D6697C1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54ECA-3715-46FF-AF6C-EF14D3216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048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AA41A-402D-4A11-A770-37499D6697C1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54ECA-3715-46FF-AF6C-EF14D3216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361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AA41A-402D-4A11-A770-37499D6697C1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54ECA-3715-46FF-AF6C-EF14D3216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701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AA41A-402D-4A11-A770-37499D6697C1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54ECA-3715-46FF-AF6C-EF14D3216B0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4702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AA41A-402D-4A11-A770-37499D6697C1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54ECA-3715-46FF-AF6C-EF14D3216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635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AA41A-402D-4A11-A770-37499D6697C1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54ECA-3715-46FF-AF6C-EF14D3216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754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AA41A-402D-4A11-A770-37499D6697C1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54ECA-3715-46FF-AF6C-EF14D3216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509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AA41A-402D-4A11-A770-37499D6697C1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54ECA-3715-46FF-AF6C-EF14D3216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148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45AA41A-402D-4A11-A770-37499D6697C1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9C54ECA-3715-46FF-AF6C-EF14D3216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265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AA41A-402D-4A11-A770-37499D6697C1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54ECA-3715-46FF-AF6C-EF14D3216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934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45AA41A-402D-4A11-A770-37499D6697C1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9C54ECA-3715-46FF-AF6C-EF14D3216B0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1458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97575-711C-6A32-CFB7-42DDB63FA5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Big Mountain Ski Resort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0B5C8B-B978-97A9-9D28-7D7EE3FD35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64342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Kiman Park – Data Scientist</a:t>
            </a:r>
          </a:p>
          <a:p>
            <a:r>
              <a:rPr lang="en-US" dirty="0"/>
              <a:t>Jimmy </a:t>
            </a:r>
            <a:r>
              <a:rPr lang="en-US" dirty="0" err="1"/>
              <a:t>blackburn</a:t>
            </a:r>
            <a:r>
              <a:rPr lang="en-US" dirty="0"/>
              <a:t> – direction of operations</a:t>
            </a:r>
          </a:p>
          <a:p>
            <a:r>
              <a:rPr lang="en-US" dirty="0"/>
              <a:t>Alesha Eisen – database manager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847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BD624-D436-C980-A1E8-DA1C326E2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DB5D5-168B-F662-2D65-AE9A9E21D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90411"/>
          </a:xfrm>
        </p:spPr>
        <p:txBody>
          <a:bodyPr>
            <a:normAutofit/>
          </a:bodyPr>
          <a:lstStyle/>
          <a:p>
            <a:r>
              <a:rPr lang="en-US" b="0" i="0" u="none" strike="noStrike" dirty="0">
                <a:solidFill>
                  <a:schemeClr val="tx1"/>
                </a:solidFill>
                <a:effectLst/>
              </a:rPr>
              <a:t>The client, Big Mountain Resort, recently bought an additional chair lift ($1,540,000 increase in operating cost this season) and is looking to </a:t>
            </a:r>
            <a:r>
              <a:rPr lang="en-US" b="0" i="0" u="none" strike="noStrike" dirty="0">
                <a:solidFill>
                  <a:srgbClr val="FF0000"/>
                </a:solidFill>
                <a:effectLst/>
              </a:rPr>
              <a:t>capitalize on its facilities </a:t>
            </a:r>
            <a:r>
              <a:rPr lang="en-US" b="0" i="0" u="none" strike="noStrike" dirty="0">
                <a:solidFill>
                  <a:schemeClr val="tx1"/>
                </a:solidFill>
                <a:effectLst/>
              </a:rPr>
              <a:t>as much as possible. Furthermore, data-driven strategies are needed for </a:t>
            </a:r>
            <a:r>
              <a:rPr lang="en-US" b="0" i="0" u="none" strike="noStrike" dirty="0">
                <a:solidFill>
                  <a:srgbClr val="FF0000"/>
                </a:solidFill>
                <a:effectLst/>
              </a:rPr>
              <a:t>better ticketing prices</a:t>
            </a:r>
            <a:r>
              <a:rPr lang="en-US" b="0" i="0" u="none" strike="noStrike" dirty="0">
                <a:solidFill>
                  <a:schemeClr val="tx1"/>
                </a:solidFill>
                <a:effectLst/>
              </a:rPr>
              <a:t>.</a:t>
            </a:r>
          </a:p>
          <a:p>
            <a:r>
              <a:rPr lang="en-US" dirty="0">
                <a:solidFill>
                  <a:schemeClr val="tx1"/>
                </a:solidFill>
              </a:rPr>
              <a:t>There are two considerations: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Based on the uniqueness of the facility, what should be the ticketing price?</a:t>
            </a:r>
          </a:p>
          <a:p>
            <a:pPr marL="749808" lvl="1" indent="-457200"/>
            <a:r>
              <a:rPr lang="en-US" sz="2000" dirty="0">
                <a:solidFill>
                  <a:schemeClr val="tx1"/>
                </a:solidFill>
              </a:rPr>
              <a:t>The objective: </a:t>
            </a:r>
            <a:r>
              <a:rPr lang="en-US" sz="2000" dirty="0">
                <a:solidFill>
                  <a:srgbClr val="FF0000"/>
                </a:solidFill>
              </a:rPr>
              <a:t>Increase the ticketing price by 10%</a:t>
            </a:r>
            <a:r>
              <a:rPr lang="en-US" sz="2000" dirty="0">
                <a:solidFill>
                  <a:schemeClr val="tx1"/>
                </a:solidFill>
              </a:rPr>
              <a:t> to increase the revenue.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By exploring the data and different scenarios, reduce the operation cost.</a:t>
            </a:r>
          </a:p>
          <a:p>
            <a:pPr marL="749808" lvl="1" indent="-457200"/>
            <a:r>
              <a:rPr lang="en-US" sz="2000" dirty="0">
                <a:solidFill>
                  <a:schemeClr val="tx1"/>
                </a:solidFill>
              </a:rPr>
              <a:t>The objective: </a:t>
            </a:r>
            <a:r>
              <a:rPr lang="en-US" sz="2000" dirty="0">
                <a:solidFill>
                  <a:srgbClr val="FF0000"/>
                </a:solidFill>
              </a:rPr>
              <a:t>Decrease the operation cost by 10% </a:t>
            </a:r>
            <a:r>
              <a:rPr lang="en-US" sz="2000" dirty="0">
                <a:solidFill>
                  <a:schemeClr val="tx1"/>
                </a:solidFill>
              </a:rPr>
              <a:t>without affecting the ticket price to increase the revenue.</a:t>
            </a:r>
          </a:p>
          <a:p>
            <a:pPr marL="749808" lvl="1" indent="-457200"/>
            <a:endParaRPr lang="en-US" sz="2000" dirty="0">
              <a:solidFill>
                <a:schemeClr val="tx1"/>
              </a:solidFill>
            </a:endParaRPr>
          </a:p>
          <a:p>
            <a:r>
              <a:rPr lang="en-US" b="1" i="0" u="none" strike="noStrike" dirty="0">
                <a:solidFill>
                  <a:schemeClr val="tx1"/>
                </a:solidFill>
                <a:effectLst/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To achieve these objectives, we need to explore the data first</a:t>
            </a:r>
          </a:p>
        </p:txBody>
      </p:sp>
    </p:spTree>
    <p:extLst>
      <p:ext uri="{BB962C8B-B14F-4D97-AF65-F5344CB8AC3E}">
        <p14:creationId xmlns:p14="http://schemas.microsoft.com/office/powerpoint/2010/main" val="3726683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26F24-B37F-0741-BD85-3493F3393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 resort data and state-wide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4EC11-1284-6246-14D2-2D7FB9DDE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includes 330 entries (rows) and 27 features (columns) about ski resorts in various regions and states in the United States. </a:t>
            </a:r>
          </a:p>
          <a:p>
            <a:r>
              <a:rPr lang="en-US" dirty="0"/>
              <a:t>We supplemented the ski resort data with the population data in Wikipedia.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6FB49E-863A-9610-FB98-9C8CAF1D2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02527"/>
            <a:ext cx="5273964" cy="39554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F00119-FB4D-2268-EEAB-20D6CA3061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9308" y="3854272"/>
            <a:ext cx="6982691" cy="3003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621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5A69E-F94B-9686-C518-CA59FF8AF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C6443-FCDC-A87B-AC5A-D4D8BD778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670" y="1737360"/>
            <a:ext cx="5995329" cy="4023360"/>
          </a:xfrm>
        </p:spPr>
        <p:txBody>
          <a:bodyPr>
            <a:normAutofit/>
          </a:bodyPr>
          <a:lstStyle/>
          <a:p>
            <a:pPr lvl="1"/>
            <a:r>
              <a:rPr lang="en-US" sz="2000" dirty="0"/>
              <a:t>Top 5 features associated with ticket price:</a:t>
            </a:r>
          </a:p>
          <a:p>
            <a:pPr marL="726948" lvl="2" indent="-342900">
              <a:buFont typeface="+mj-lt"/>
              <a:buAutoNum type="arabicPeriod"/>
            </a:pPr>
            <a:r>
              <a:rPr lang="en-US" sz="1600" dirty="0" err="1"/>
              <a:t>FastQuads</a:t>
            </a:r>
            <a:r>
              <a:rPr lang="en-US" sz="1600" dirty="0"/>
              <a:t> – Number of four person chairs.</a:t>
            </a:r>
          </a:p>
          <a:p>
            <a:pPr marL="726948" lvl="2" indent="-342900">
              <a:buFont typeface="+mj-lt"/>
              <a:buAutoNum type="arabicPeriod"/>
            </a:pPr>
            <a:r>
              <a:rPr lang="en-US" sz="1600" dirty="0"/>
              <a:t>Runs – Count of the number of runs on the resort.</a:t>
            </a:r>
          </a:p>
          <a:p>
            <a:pPr marL="726948" lvl="2" indent="-342900">
              <a:buFont typeface="+mj-lt"/>
              <a:buAutoNum type="arabicPeriod"/>
            </a:pPr>
            <a:r>
              <a:rPr lang="en-US" sz="1600" dirty="0"/>
              <a:t>Snow </a:t>
            </a:r>
            <a:r>
              <a:rPr lang="en-US" sz="1600" dirty="0" err="1"/>
              <a:t>Making_ac</a:t>
            </a:r>
            <a:r>
              <a:rPr lang="en-US" sz="1600" dirty="0"/>
              <a:t> – Total area covered by snow making machines in acres.</a:t>
            </a:r>
          </a:p>
          <a:p>
            <a:pPr marL="726948" lvl="2" indent="-342900">
              <a:buFont typeface="+mj-lt"/>
              <a:buAutoNum type="arabicPeriod"/>
            </a:pPr>
            <a:r>
              <a:rPr lang="en-US" sz="1600" dirty="0" err="1"/>
              <a:t>vertical_drop</a:t>
            </a:r>
            <a:r>
              <a:rPr lang="en-US" sz="1600" dirty="0"/>
              <a:t> – Vertical change in elevation from the summit to the base in feet.</a:t>
            </a:r>
          </a:p>
          <a:p>
            <a:pPr marL="726948" lvl="2" indent="-342900">
              <a:buFont typeface="+mj-lt"/>
              <a:buAutoNum type="arabicPeriod"/>
            </a:pPr>
            <a:r>
              <a:rPr lang="en-US" sz="1600" dirty="0" err="1"/>
              <a:t>SkiableTerrain_ac</a:t>
            </a:r>
            <a:r>
              <a:rPr lang="en-US" sz="1600" dirty="0"/>
              <a:t> – Total skiable area in square acres. </a:t>
            </a:r>
          </a:p>
          <a:p>
            <a:pPr marL="384048" lvl="2" indent="0">
              <a:buNone/>
            </a:pPr>
            <a:endParaRPr lang="en-US" sz="1600" dirty="0"/>
          </a:p>
          <a:p>
            <a:pPr marL="384048" lvl="2" indent="0">
              <a:buNone/>
            </a:pPr>
            <a:endParaRPr lang="en-US" sz="1600" dirty="0"/>
          </a:p>
          <a:p>
            <a:pPr lvl="1"/>
            <a:r>
              <a:rPr lang="en-US" sz="2000" dirty="0"/>
              <a:t>Recommendations based on simulations:</a:t>
            </a:r>
          </a:p>
          <a:p>
            <a:pPr lvl="2"/>
            <a:r>
              <a:rPr lang="en-US" sz="1600" dirty="0"/>
              <a:t>Increase runs, vertical drop, and total chairs. </a:t>
            </a:r>
          </a:p>
          <a:p>
            <a:pPr lvl="2"/>
            <a:r>
              <a:rPr lang="en-US" sz="1600" dirty="0"/>
              <a:t>Decrease the snow making coverage and the longest run.</a:t>
            </a:r>
          </a:p>
        </p:txBody>
      </p:sp>
      <p:pic>
        <p:nvPicPr>
          <p:cNvPr id="4" name="Picture 3" descr="A graph with blue and white text&#10;&#10;Description automatically generated">
            <a:extLst>
              <a:ext uri="{FF2B5EF4-FFF2-40B4-BE49-F238E27FC236}">
                <a16:creationId xmlns:a16="http://schemas.microsoft.com/office/drawing/2014/main" id="{38200DC5-849C-C60F-2637-10783F07BE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399345"/>
            <a:ext cx="6056289" cy="491613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3A9F1AE-9117-054B-F547-C509BD45E3F4}"/>
              </a:ext>
            </a:extLst>
          </p:cNvPr>
          <p:cNvSpPr/>
          <p:nvPr/>
        </p:nvSpPr>
        <p:spPr>
          <a:xfrm>
            <a:off x="6594764" y="1625600"/>
            <a:ext cx="877455" cy="3731491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36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E3499-0823-2CF9-1D25-2FDA7D394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results and analysis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B29DBE0-00C7-C8E5-877C-7216FBF788A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63" y="2314279"/>
            <a:ext cx="6394782" cy="4023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55AE637-1A2A-707C-37BC-F26F9F1349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1854" y="1845734"/>
            <a:ext cx="4918220" cy="4491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B84A74D-4D4C-EA5A-CB93-4EEFE1900612}"/>
              </a:ext>
            </a:extLst>
          </p:cNvPr>
          <p:cNvSpPr txBox="1">
            <a:spLocks/>
          </p:cNvSpPr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The state and the region do not offer much insight.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46C29891-864E-9F0A-A35E-3A502656B0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921" y="2404436"/>
            <a:ext cx="5638079" cy="4347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6100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E3499-0823-2CF9-1D25-2FDA7D394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results and analysis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D392042-67EA-124D-1895-9F255B564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6911" y="2641600"/>
            <a:ext cx="6545090" cy="421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934239E0-0894-3B7C-1D5B-77655C9BAC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" y="2135611"/>
            <a:ext cx="5652655" cy="4722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EAAC1CC-662C-E7A6-1D89-6498EB0B423B}"/>
              </a:ext>
            </a:extLst>
          </p:cNvPr>
          <p:cNvSpPr txBox="1">
            <a:spLocks/>
          </p:cNvSpPr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First step: scaled the data using PCA transformation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52F607-A89C-C5FF-4026-0EE86A9C1727}"/>
              </a:ext>
            </a:extLst>
          </p:cNvPr>
          <p:cNvSpPr/>
          <p:nvPr/>
        </p:nvSpPr>
        <p:spPr>
          <a:xfrm>
            <a:off x="6206836" y="2854037"/>
            <a:ext cx="1514764" cy="3881348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798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E3499-0823-2CF9-1D25-2FDA7D394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results and analysis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CE16AD8-2131-4BD4-5710-8FF08097E5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413" y="0"/>
            <a:ext cx="74945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EAAC1CC-662C-E7A6-1D89-6498EB0B423B}"/>
              </a:ext>
            </a:extLst>
          </p:cNvPr>
          <p:cNvSpPr txBox="1">
            <a:spLocks/>
          </p:cNvSpPr>
          <p:nvPr/>
        </p:nvSpPr>
        <p:spPr>
          <a:xfrm>
            <a:off x="1097280" y="1845734"/>
            <a:ext cx="4038138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Second step: Correlations!</a:t>
            </a:r>
          </a:p>
          <a:p>
            <a:pPr marL="749808" lvl="1" indent="-457200"/>
            <a:r>
              <a:rPr lang="en-US" dirty="0" err="1">
                <a:solidFill>
                  <a:srgbClr val="FF0000"/>
                </a:solidFill>
              </a:rPr>
              <a:t>AdultWeekend</a:t>
            </a:r>
            <a:r>
              <a:rPr lang="en-US" dirty="0">
                <a:solidFill>
                  <a:srgbClr val="FF0000"/>
                </a:solidFill>
              </a:rPr>
              <a:t> is correlated with </a:t>
            </a:r>
            <a:r>
              <a:rPr lang="en-US" dirty="0" err="1">
                <a:solidFill>
                  <a:srgbClr val="FF0000"/>
                </a:solidFill>
              </a:rPr>
              <a:t>fastQuads</a:t>
            </a:r>
            <a:r>
              <a:rPr lang="en-US" dirty="0">
                <a:solidFill>
                  <a:srgbClr val="FF0000"/>
                </a:solidFill>
              </a:rPr>
              <a:t>, Runs, and Snow </a:t>
            </a:r>
            <a:r>
              <a:rPr lang="en-US" dirty="0" err="1">
                <a:solidFill>
                  <a:srgbClr val="FF0000"/>
                </a:solidFill>
              </a:rPr>
              <a:t>Making_ac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total_chairs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vertical_drop</a:t>
            </a:r>
            <a:r>
              <a:rPr lang="en-US" dirty="0">
                <a:solidFill>
                  <a:srgbClr val="FF0000"/>
                </a:solidFill>
              </a:rPr>
              <a:t> and </a:t>
            </a:r>
            <a:r>
              <a:rPr lang="en-US" dirty="0" err="1">
                <a:solidFill>
                  <a:srgbClr val="FF0000"/>
                </a:solidFill>
              </a:rPr>
              <a:t>resort_night_skiing_state_ratio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  <a:p>
            <a:pPr marL="749808" lvl="1" indent="-457200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07425CE-F053-64F1-2052-E22A9F7E0C9B}"/>
              </a:ext>
            </a:extLst>
          </p:cNvPr>
          <p:cNvSpPr/>
          <p:nvPr/>
        </p:nvSpPr>
        <p:spPr>
          <a:xfrm>
            <a:off x="5643418" y="3362037"/>
            <a:ext cx="5680363" cy="240146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2F7B058C-DF8B-6B7F-7640-F1921E66E7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3975" y="0"/>
            <a:ext cx="70040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D2DF78-2760-9599-719E-3FC138CC06D7}"/>
              </a:ext>
            </a:extLst>
          </p:cNvPr>
          <p:cNvSpPr/>
          <p:nvPr/>
        </p:nvSpPr>
        <p:spPr>
          <a:xfrm>
            <a:off x="4354945" y="0"/>
            <a:ext cx="1741055" cy="9889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1D171F-D28D-D3C6-D390-50E4F0E36A0D}"/>
              </a:ext>
            </a:extLst>
          </p:cNvPr>
          <p:cNvSpPr/>
          <p:nvPr/>
        </p:nvSpPr>
        <p:spPr>
          <a:xfrm>
            <a:off x="4347296" y="988906"/>
            <a:ext cx="1741055" cy="9889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88D167-14AF-3BB4-5D38-99CAE9DCAFD5}"/>
              </a:ext>
            </a:extLst>
          </p:cNvPr>
          <p:cNvSpPr/>
          <p:nvPr/>
        </p:nvSpPr>
        <p:spPr>
          <a:xfrm>
            <a:off x="6080702" y="1935019"/>
            <a:ext cx="1741055" cy="9889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4CA4F06-A8B5-77FE-20A0-70DBB08179CE}"/>
              </a:ext>
            </a:extLst>
          </p:cNvPr>
          <p:cNvSpPr/>
          <p:nvPr/>
        </p:nvSpPr>
        <p:spPr>
          <a:xfrm>
            <a:off x="7849321" y="1935019"/>
            <a:ext cx="1741055" cy="9889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BB199B-705B-13C8-A0FB-813ECEA051B5}"/>
              </a:ext>
            </a:extLst>
          </p:cNvPr>
          <p:cNvSpPr/>
          <p:nvPr/>
        </p:nvSpPr>
        <p:spPr>
          <a:xfrm>
            <a:off x="4354945" y="2934547"/>
            <a:ext cx="1741055" cy="9889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7D60C5-1103-24E9-9708-1D99A2863CBA}"/>
              </a:ext>
            </a:extLst>
          </p:cNvPr>
          <p:cNvSpPr/>
          <p:nvPr/>
        </p:nvSpPr>
        <p:spPr>
          <a:xfrm>
            <a:off x="6121904" y="2932545"/>
            <a:ext cx="1741055" cy="9889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97863FD-9219-C7A8-DB51-DE2386EFFC30}"/>
              </a:ext>
            </a:extLst>
          </p:cNvPr>
          <p:cNvSpPr/>
          <p:nvPr/>
        </p:nvSpPr>
        <p:spPr>
          <a:xfrm>
            <a:off x="7849321" y="2908840"/>
            <a:ext cx="1741055" cy="9889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32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E3499-0823-2CF9-1D25-2FDA7D394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results and analysis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EAAC1CC-662C-E7A6-1D89-6498EB0B423B}"/>
              </a:ext>
            </a:extLst>
          </p:cNvPr>
          <p:cNvSpPr txBox="1">
            <a:spLocks/>
          </p:cNvSpPr>
          <p:nvPr/>
        </p:nvSpPr>
        <p:spPr>
          <a:xfrm>
            <a:off x="626226" y="1845734"/>
            <a:ext cx="517421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Fourth step: Linear vs. Random Forest regression.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Training/test split: 70% training and 30% test sets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Mean price = 63.811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Initial model: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0000"/>
                </a:solidFill>
              </a:rPr>
              <a:t>Linear regression (median)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0000"/>
                </a:solidFill>
              </a:rPr>
              <a:t>R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 = 0.818 (training), 0.721 (test)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0000"/>
                </a:solidFill>
              </a:rPr>
              <a:t>Mean absolute error = 8.54 (training), 9.41 (test)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0000"/>
                </a:solidFill>
              </a:rPr>
              <a:t>Mean squared error = 111.89 (trainings), 161.73 (test)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0000"/>
                </a:solidFill>
              </a:rPr>
              <a:t>Linear regression (mean)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0000"/>
                </a:solidFill>
              </a:rPr>
              <a:t>R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 = 0.817 (training), 0.716 (test)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0000"/>
                </a:solidFill>
              </a:rPr>
              <a:t>Mean absolute error = 8.54 (training), 9.42 (test)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0000"/>
                </a:solidFill>
              </a:rPr>
              <a:t>Mean squared error = 112.38 (trainings), 164.39 (test)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6C8CF5-41A3-E1D1-F7CB-3CCB42E15A5F}"/>
              </a:ext>
            </a:extLst>
          </p:cNvPr>
          <p:cNvSpPr txBox="1">
            <a:spLocks/>
          </p:cNvSpPr>
          <p:nvPr/>
        </p:nvSpPr>
        <p:spPr>
          <a:xfrm>
            <a:off x="6391565" y="1845734"/>
            <a:ext cx="5174211" cy="105448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Pipeline: Linear regression with best k = 8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0000"/>
                </a:solidFill>
              </a:rPr>
              <a:t>CV score (R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, std) = 0.70, 0.0709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0000"/>
                </a:solidFill>
              </a:rPr>
              <a:t>Important features: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0AADA4-416D-DC21-F5D1-744919CC8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2957" y="2522248"/>
            <a:ext cx="2828925" cy="1628775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6F17E93-F561-9689-C7E1-A5F3489CC449}"/>
              </a:ext>
            </a:extLst>
          </p:cNvPr>
          <p:cNvSpPr txBox="1">
            <a:spLocks/>
          </p:cNvSpPr>
          <p:nvPr/>
        </p:nvSpPr>
        <p:spPr>
          <a:xfrm>
            <a:off x="6391565" y="4155641"/>
            <a:ext cx="5680362" cy="105448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Pipeline: Random Forest with best n estimators = 69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0000"/>
                </a:solidFill>
              </a:rPr>
              <a:t>CV score (R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, std) = 0.70, 0.0645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0000"/>
                </a:solidFill>
              </a:rPr>
              <a:t>Important feature: </a:t>
            </a:r>
          </a:p>
        </p:txBody>
      </p:sp>
      <p:pic>
        <p:nvPicPr>
          <p:cNvPr id="10" name="Picture 9" descr="A graph with blue and white text&#10;&#10;Description automatically generated">
            <a:extLst>
              <a:ext uri="{FF2B5EF4-FFF2-40B4-BE49-F238E27FC236}">
                <a16:creationId xmlns:a16="http://schemas.microsoft.com/office/drawing/2014/main" id="{C5EE0BFC-12E6-CEBF-2C91-BF1AABAC0B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804661"/>
            <a:ext cx="6225309" cy="505333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E33AF57-E9C1-B902-B066-DB3ADE2F658B}"/>
              </a:ext>
            </a:extLst>
          </p:cNvPr>
          <p:cNvSpPr txBox="1">
            <a:spLocks/>
          </p:cNvSpPr>
          <p:nvPr/>
        </p:nvSpPr>
        <p:spPr>
          <a:xfrm>
            <a:off x="6443051" y="5613835"/>
            <a:ext cx="5680362" cy="105448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Random Forest model is selected due to the fact that R</a:t>
            </a:r>
            <a:r>
              <a:rPr lang="en-US" baseline="30000" dirty="0">
                <a:solidFill>
                  <a:schemeClr val="tx1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 is the same, but the standard of deviation is smaller.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914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E1CA9-1656-4B72-FBE4-59E2BD7C1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Simulations and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85DDF-D5F2-7C79-7E8F-DA6B46E1B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running different scenarios/simulations with the Random Forest model: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Runs, vertical drop, and total chairs increase the ticketing price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Snow making and the length of the run do not affect the price.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E124ED-FC99-F57C-16B3-5301358648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4019" y="2160535"/>
            <a:ext cx="4547956" cy="2393661"/>
          </a:xfrm>
          <a:prstGeom prst="rect">
            <a:avLst/>
          </a:prstGeom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657067-3808-7169-639F-54AC9A2D7B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5334" y="4662570"/>
            <a:ext cx="5695950" cy="428625"/>
          </a:xfrm>
          <a:prstGeom prst="rect">
            <a:avLst/>
          </a:prstGeom>
          <a:ln>
            <a:noFill/>
          </a:ln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DBF926F-1F7E-0C0E-F420-6EA6C71A8440}"/>
              </a:ext>
            </a:extLst>
          </p:cNvPr>
          <p:cNvSpPr txBox="1">
            <a:spLocks/>
          </p:cNvSpPr>
          <p:nvPr/>
        </p:nvSpPr>
        <p:spPr>
          <a:xfrm>
            <a:off x="230505" y="3117273"/>
            <a:ext cx="5895975" cy="275182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Conclusions</a:t>
            </a:r>
            <a:r>
              <a:rPr lang="en-US" sz="2800" dirty="0"/>
              <a:t>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FF0000"/>
                </a:solidFill>
              </a:rPr>
              <a:t>Create a strategy and budget to increase runs, vertical drops, and total chairs. However, decrease snow making and the length of the run to reduce operational cost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FF0000"/>
                </a:solidFill>
              </a:rPr>
              <a:t>Collect and analyze the operational cost of individual equipment one-time cost for installation, and model a realistic model of the business.</a:t>
            </a:r>
          </a:p>
        </p:txBody>
      </p:sp>
    </p:spTree>
    <p:extLst>
      <p:ext uri="{BB962C8B-B14F-4D97-AF65-F5344CB8AC3E}">
        <p14:creationId xmlns:p14="http://schemas.microsoft.com/office/powerpoint/2010/main" val="3585089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5917</TotalTime>
  <Words>640</Words>
  <Application>Microsoft Office PowerPoint</Application>
  <PresentationFormat>Widescreen</PresentationFormat>
  <Paragraphs>62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Retrospect</vt:lpstr>
      <vt:lpstr>Big Mountain Ski Resort</vt:lpstr>
      <vt:lpstr>Introduction</vt:lpstr>
      <vt:lpstr>Ski resort data and state-wide data</vt:lpstr>
      <vt:lpstr>Key findings</vt:lpstr>
      <vt:lpstr>Modeling results and analysis</vt:lpstr>
      <vt:lpstr>Modeling results and analysis</vt:lpstr>
      <vt:lpstr>Modeling results and analysis</vt:lpstr>
      <vt:lpstr>Modeling results and analysis</vt:lpstr>
      <vt:lpstr>Simulations and 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Mountain Ski Resort</dc:title>
  <dc:creator>Park, Kiman</dc:creator>
  <cp:lastModifiedBy>Park, Kiman</cp:lastModifiedBy>
  <cp:revision>1</cp:revision>
  <dcterms:created xsi:type="dcterms:W3CDTF">2024-01-12T15:06:15Z</dcterms:created>
  <dcterms:modified xsi:type="dcterms:W3CDTF">2024-01-16T17:43:48Z</dcterms:modified>
</cp:coreProperties>
</file>