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EC6A-C265-44E4-87F0-AEE7578A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613A-E153-4EE4-874A-64B15E89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D779-3023-4CDD-B348-5D67C2E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0221-892D-4BDB-8849-266510A3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3551-C9BC-4317-A92E-E277715A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9997-9F0B-4BED-AF90-EED8A191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F41A-F93D-46A5-8C8E-39F9B0B45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3706-E0AD-4A01-BFCC-082AB88D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23A7-DC35-4A0A-8DFD-8E5AE4EB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3A00-4C73-4889-945D-46A66CB5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9F82E-50DC-4EA5-89B2-C142BEB8E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474F4-A446-4870-9B5E-5B62C59F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09E4-1B97-4FEB-B084-CA403F40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ED9E-C86D-4BE8-B049-5BE7BC53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2809-3E27-4887-8AC2-5AE18434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EEC-82DF-45BB-89AC-D241DB90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D7E9-0F7F-48A4-9CE2-35ECE8F3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BD81-10EB-47D2-86C1-36E6B294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4F1C-D1DD-4CF0-8E09-535AAA8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C131-CC84-4D8A-A22E-2FB8F271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CCBB-38B0-4E0F-A2DA-53648A4C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03C3-9D87-4302-910F-9A6D68FA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2206-80DF-4862-B31E-7A3CFBAA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42E2-2D1E-4552-8C3F-0F93DC97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BEA1-3851-443F-828D-C432EB1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D2A6-B448-49FE-8072-05F04E69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E76C-815D-4C8A-A021-9258AF0EE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05B5-36DC-4DA2-AD47-B92C5B6D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16D82-BDE1-4043-84EC-0D8987A6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B680-173B-4E78-B67B-6B223E7F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18BE-B587-45C9-8EA7-B6042157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3F5E-031D-4DB9-90F1-586BD2E6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4C8B9-22A5-4B28-82F8-01BE1BDF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BE09-FCEC-4871-BF6D-2D75748A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AEFC-975A-491E-A1EA-CF62BFFA1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9B66C-FE71-4688-B810-0695AA02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30F7D-7308-4A00-914C-BCEEB590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E8BC3-CB2A-4442-9422-9C65039D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CC1FF-098C-48C6-BF2C-39AC13D2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658D-C3D9-434C-9559-A1A68AF3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9171-22A2-4749-9E7B-4B96D4DB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12DCD-F7A3-4690-B782-CFCB05E5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58BB-4188-4FD2-85A8-62B951DA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94179-8F37-4599-9360-2397CBA9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8898F-904A-43C2-9B22-02CE4DAB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0937-6756-4B5E-958B-71FC9AFA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AC8C-ED8D-4427-97E1-29FE0A09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7B60-795D-4B65-84C4-2234D0CD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B2B16-DF17-455E-B8FC-E3274A4C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E7ED-9498-4A25-9594-4ADF837A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3F94-C169-437E-90F4-9B34BB96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7FF8-06BA-4AC9-984C-B5C9F46A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A22F-E853-46CC-B411-0115E550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D1D4A-2DE0-4F85-AE1D-3F4F52BC8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FBBC-7D69-494B-AEB7-1D4008CD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1744-087A-4BBF-A36D-B5BA30ED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94B7-B0D6-4B23-B1A0-B7D7EC0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87290-F1E2-49E6-A192-73D8D68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D0975-ED91-4BB4-8879-440674BA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791F5-6737-4AFF-81CA-E1CFA46F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5BDD-EC87-4FC7-9CDA-6AC943572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7324-770C-4940-8AB8-17FBFB3962CA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03CD-9E03-48D7-AA96-581EDD541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11BD-8001-4870-AB22-81C76B15D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65E4-4817-4582-BC98-77AA66C3A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331A-21FE-461E-8190-9DA8B003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IPA Battleship: </a:t>
            </a:r>
            <a:br>
              <a:rPr lang="en-US" dirty="0"/>
            </a:br>
            <a:r>
              <a:rPr lang="en-US" dirty="0"/>
              <a:t>Practice with phonetic symbols and their descriptions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4E65F-881C-4F3D-9800-84806046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864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Danielle Daidone</a:t>
            </a:r>
          </a:p>
          <a:p>
            <a:r>
              <a:rPr lang="es-ES" dirty="0"/>
              <a:t>I</a:t>
            </a:r>
            <a:r>
              <a:rPr lang="en-US" dirty="0" err="1"/>
              <a:t>ndiana</a:t>
            </a:r>
            <a:r>
              <a:rPr lang="en-US" dirty="0"/>
              <a:t> University</a:t>
            </a:r>
          </a:p>
          <a:p>
            <a:endParaRPr lang="en-US" dirty="0"/>
          </a:p>
          <a:p>
            <a:r>
              <a:rPr lang="en-US" dirty="0" err="1"/>
              <a:t>CASPSLaP</a:t>
            </a:r>
            <a:r>
              <a:rPr lang="en-US" dirty="0"/>
              <a:t> Ignite 2018</a:t>
            </a:r>
          </a:p>
        </p:txBody>
      </p:sp>
    </p:spTree>
    <p:extLst>
      <p:ext uri="{BB962C8B-B14F-4D97-AF65-F5344CB8AC3E}">
        <p14:creationId xmlns:p14="http://schemas.microsoft.com/office/powerpoint/2010/main" val="42246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jugar: Batalla naval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Hagan una tabla de 4 x 8 en una hoja de papel</a:t>
            </a:r>
          </a:p>
          <a:p>
            <a:r>
              <a:rPr lang="es-ES" sz="2400" dirty="0"/>
              <a:t>Escriban estos símbolos en este orden en los espacios</a:t>
            </a:r>
          </a:p>
          <a:p>
            <a:r>
              <a:rPr lang="es-ES" sz="2400" dirty="0"/>
              <a:t>Distribuyan sus ‘barcos’ al azar:</a:t>
            </a:r>
          </a:p>
          <a:p>
            <a:pPr lvl="1"/>
            <a:r>
              <a:rPr lang="es-ES" sz="2200" dirty="0"/>
              <a:t>2 de 3 cuadros</a:t>
            </a:r>
          </a:p>
          <a:p>
            <a:pPr lvl="1"/>
            <a:r>
              <a:rPr lang="es-ES" sz="2200" dirty="0"/>
              <a:t>2 de 2 cuadros</a:t>
            </a:r>
          </a:p>
          <a:p>
            <a:r>
              <a:rPr lang="es-ES" sz="2400" dirty="0"/>
              <a:t>Pónganse en grupos de 2</a:t>
            </a:r>
          </a:p>
          <a:p>
            <a:pPr lvl="1"/>
            <a:endParaRPr lang="es-ES" sz="2200" dirty="0"/>
          </a:p>
          <a:p>
            <a:pPr lvl="1"/>
            <a:endParaRPr lang="en-US" sz="2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4295212"/>
              </p:ext>
            </p:extLst>
          </p:nvPr>
        </p:nvGraphicFramePr>
        <p:xfrm>
          <a:off x="6324581" y="2397323"/>
          <a:ext cx="5180032" cy="2587944"/>
        </p:xfrm>
        <a:graphic>
          <a:graphicData uri="http://schemas.openxmlformats.org/drawingml/2006/table">
            <a:tbl>
              <a:tblPr firstRow="1" firstCol="1" bandRow="1"/>
              <a:tblGrid>
                <a:gridCol w="64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12">
                  <a:extLst>
                    <a:ext uri="{9D8B030D-6E8A-4147-A177-3AD203B41FA5}">
                      <a16:colId xmlns:a16="http://schemas.microsoft.com/office/drawing/2014/main" val="3452704621"/>
                    </a:ext>
                  </a:extLst>
                </a:gridCol>
                <a:gridCol w="647712">
                  <a:extLst>
                    <a:ext uri="{9D8B030D-6E8A-4147-A177-3AD203B41FA5}">
                      <a16:colId xmlns:a16="http://schemas.microsoft.com/office/drawing/2014/main" val="1704461242"/>
                    </a:ext>
                  </a:extLst>
                </a:gridCol>
              </a:tblGrid>
              <a:tr h="646986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latin typeface="+mn-lt"/>
                          <a:cs typeface="Times New Roman" panose="02020603050405020304" pitchFamily="18" charset="0"/>
                        </a:rPr>
                        <a:t>m</a:t>
                      </a:r>
                      <a:endParaRPr lang="en-US" sz="2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n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ɲ 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 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ɡ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200" dirty="0">
                          <a:latin typeface="+mn-lt"/>
                        </a:rPr>
                        <a:t>θ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+mn-lt"/>
                        </a:rPr>
                        <a:t>ʃ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+mn-lt"/>
                        </a:rPr>
                        <a:t>ʒ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latin typeface="+mn-lt"/>
                        </a:rPr>
                        <a:t>ʝ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latin typeface="+mn-lt"/>
                        </a:rPr>
                        <a:t>x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l-GR" sz="2200" b="0" dirty="0">
                          <a:latin typeface="+mn-lt"/>
                        </a:rPr>
                        <a:t>χ</a:t>
                      </a:r>
                      <a:endParaRPr lang="en-US" sz="2200" b="0" dirty="0">
                        <a:latin typeface="+mn-lt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h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 err="1">
                          <a:latin typeface="+mn-lt"/>
                        </a:rPr>
                        <a:t>tʃ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 err="1">
                          <a:latin typeface="+mn-lt"/>
                        </a:rPr>
                        <a:t>dʒ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l-G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n-lt"/>
                        </a:rPr>
                        <a:t>ð</a:t>
                      </a:r>
                      <a:endParaRPr lang="en-US" sz="22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dirty="0">
                          <a:latin typeface="+mn-lt"/>
                        </a:rPr>
                        <a:t>ɣ</a:t>
                      </a: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E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ɾ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l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200" dirty="0">
                          <a:latin typeface="+mn-lt"/>
                        </a:rPr>
                        <a:t>ʎ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+mn-lt"/>
                        </a:rPr>
                        <a:t>i</a:t>
                      </a:r>
                      <a:endParaRPr lang="en-US" sz="22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n-lt"/>
                        </a:rPr>
                        <a:t>e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n-lt"/>
                        </a:rPr>
                        <a:t>a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4699" marR="646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34287" y="3108665"/>
            <a:ext cx="609600" cy="178525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647434" y="4375835"/>
            <a:ext cx="1725619" cy="54864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10942" y="2415359"/>
            <a:ext cx="1303655" cy="55426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5400000">
            <a:off x="8612200" y="3351688"/>
            <a:ext cx="600347" cy="129921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67838"/>
              </p:ext>
            </p:extLst>
          </p:nvPr>
        </p:nvGraphicFramePr>
        <p:xfrm>
          <a:off x="209550" y="2095500"/>
          <a:ext cx="1184910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6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bilabial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labio-dental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(inter)</a:t>
                      </a:r>
                    </a:p>
                    <a:p>
                      <a:r>
                        <a:rPr lang="es-ES" dirty="0"/>
                        <a:t>dental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alveolar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prepalatal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palatal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uvular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glotal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  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ɲ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oclusiva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p     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t        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k      ɡ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fricativa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b="1" dirty="0"/>
                        <a:t>θ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s</a:t>
                      </a:r>
                      <a:r>
                        <a:rPr lang="es-ES" sz="2000" b="1" baseline="0" dirty="0"/>
                        <a:t>      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ʃ       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ʝ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x     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</a:t>
                      </a:r>
                      <a:r>
                        <a:rPr lang="el-GR" sz="2000" b="1" dirty="0"/>
                        <a:t>χ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h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africada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</a:t>
                      </a:r>
                      <a:r>
                        <a:rPr lang="en-US" sz="2000" b="1" dirty="0" err="1"/>
                        <a:t>tʃ</a:t>
                      </a:r>
                      <a:r>
                        <a:rPr lang="en-US" sz="2000" b="1" dirty="0"/>
                        <a:t>      </a:t>
                      </a:r>
                      <a:r>
                        <a:rPr lang="en-US" sz="2000" b="1" dirty="0" err="1"/>
                        <a:t>dʒ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aproximante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</a:t>
                      </a:r>
                      <a:r>
                        <a:rPr lang="el-GR" sz="2000" b="1" dirty="0"/>
                        <a:t>β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baseline="0" dirty="0"/>
                        <a:t>         </a:t>
                      </a:r>
                      <a:r>
                        <a:rPr lang="en-US" sz="2000" b="1" dirty="0"/>
                        <a:t>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ɣ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vibrante múltiple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   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vibrante 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   ɾ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(</a:t>
                      </a:r>
                      <a:r>
                        <a:rPr lang="es-ES" dirty="0" err="1"/>
                        <a:t>aproximante</a:t>
                      </a:r>
                      <a:r>
                        <a:rPr lang="es-ES" dirty="0"/>
                        <a:t>) lateral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           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72640" y="6446157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la izquierda = sorda, a la derecha = sonora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356" y="77505"/>
            <a:ext cx="5990604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Para jugar: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Especifica el espacio con la descripción del sonido, p. ej. “fricativa alveolar sorda”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Si tu oponente encuentra un barco, di “¡Toque!, si no “¡Agua!”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Si tu oponente destruye todo el barco, di “¡Hundido!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35" y="117639"/>
            <a:ext cx="5738716" cy="17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211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IPA Battleship:  Practice with phonetic symbols and their descriptions</vt:lpstr>
      <vt:lpstr>A jugar: Batalla naval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Battleship</dc:title>
  <dc:creator>Daidone, Danielle Maria</dc:creator>
  <cp:lastModifiedBy>Daidone, Danielle Maria</cp:lastModifiedBy>
  <cp:revision>5</cp:revision>
  <dcterms:created xsi:type="dcterms:W3CDTF">2017-11-09T19:09:37Z</dcterms:created>
  <dcterms:modified xsi:type="dcterms:W3CDTF">2018-02-09T19:39:45Z</dcterms:modified>
</cp:coreProperties>
</file>