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12" r:id="rId1"/>
  </p:sldMasterIdLst>
  <p:sldIdLst>
    <p:sldId id="256" r:id="rId2"/>
    <p:sldId id="264" r:id="rId3"/>
    <p:sldId id="265" r:id="rId4"/>
    <p:sldId id="258" r:id="rId5"/>
    <p:sldId id="267" r:id="rId6"/>
    <p:sldId id="259" r:id="rId7"/>
    <p:sldId id="262" r:id="rId8"/>
    <p:sldId id="268" r:id="rId9"/>
    <p:sldId id="269" r:id="rId10"/>
    <p:sldId id="260" r:id="rId11"/>
    <p:sldId id="270" r:id="rId12"/>
    <p:sldId id="271" r:id="rId13"/>
    <p:sldId id="272" r:id="rId14"/>
    <p:sldId id="261" r:id="rId15"/>
    <p:sldId id="273" r:id="rId16"/>
    <p:sldId id="274" r:id="rId17"/>
    <p:sldId id="275" r:id="rId18"/>
    <p:sldId id="276" r:id="rId19"/>
    <p:sldId id="263" r:id="rId20"/>
    <p:sldId id="266" r:id="rId21"/>
    <p:sldId id="277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232"/>
    <p:restoredTop sz="94650"/>
  </p:normalViewPr>
  <p:slideViewPr>
    <p:cSldViewPr snapToGrid="0" snapToObjects="1">
      <p:cViewPr varScale="1">
        <p:scale>
          <a:sx n="120" d="100"/>
          <a:sy n="120" d="100"/>
        </p:scale>
        <p:origin x="2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C330753-BBD3-1049-BF1D-2F397FF84911}" type="datetimeFigureOut">
              <a:rPr lang="en-US" smtClean="0"/>
              <a:t>12/8/19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DDC2F44-B876-324B-A141-235DB7058955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0157664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30753-BBD3-1049-BF1D-2F397FF84911}" type="datetimeFigureOut">
              <a:rPr lang="en-US" smtClean="0"/>
              <a:t>12/8/19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C2F44-B876-324B-A141-235DB7058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787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30753-BBD3-1049-BF1D-2F397FF84911}" type="datetimeFigureOut">
              <a:rPr lang="en-US" smtClean="0"/>
              <a:t>12/8/19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C2F44-B876-324B-A141-235DB7058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727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30753-BBD3-1049-BF1D-2F397FF84911}" type="datetimeFigureOut">
              <a:rPr lang="en-US" smtClean="0"/>
              <a:t>12/8/19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C2F44-B876-324B-A141-235DB7058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64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C330753-BBD3-1049-BF1D-2F397FF84911}" type="datetimeFigureOut">
              <a:rPr lang="en-US" smtClean="0"/>
              <a:t>12/8/19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DDC2F44-B876-324B-A141-235DB705895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6847873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30753-BBD3-1049-BF1D-2F397FF84911}" type="datetimeFigureOut">
              <a:rPr lang="en-US" smtClean="0"/>
              <a:t>12/8/19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C2F44-B876-324B-A141-235DB7058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725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30753-BBD3-1049-BF1D-2F397FF84911}" type="datetimeFigureOut">
              <a:rPr lang="en-US" smtClean="0"/>
              <a:t>12/8/19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C2F44-B876-324B-A141-235DB7058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228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30753-BBD3-1049-BF1D-2F397FF84911}" type="datetimeFigureOut">
              <a:rPr lang="en-US" smtClean="0"/>
              <a:t>12/8/19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C2F44-B876-324B-A141-235DB7058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499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30753-BBD3-1049-BF1D-2F397FF84911}" type="datetimeFigureOut">
              <a:rPr lang="en-US" smtClean="0"/>
              <a:t>12/8/19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C2F44-B876-324B-A141-235DB7058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035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C330753-BBD3-1049-BF1D-2F397FF84911}" type="datetimeFigureOut">
              <a:rPr lang="en-US" smtClean="0"/>
              <a:t>12/8/19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DDC2F44-B876-324B-A141-235DB705895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04516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C330753-BBD3-1049-BF1D-2F397FF84911}" type="datetimeFigureOut">
              <a:rPr lang="en-US" smtClean="0"/>
              <a:t>12/8/19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DDC2F44-B876-324B-A141-235DB705895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98004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BC330753-BBD3-1049-BF1D-2F397FF84911}" type="datetimeFigureOut">
              <a:rPr lang="en-US" smtClean="0"/>
              <a:t>12/8/19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9DDC2F44-B876-324B-A141-235DB705895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94392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0.0.0.8/" TargetMode="External"/><Relationship Id="rId2" Type="http://schemas.openxmlformats.org/officeDocument/2006/relationships/hyperlink" Target="http://0.0.0.3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eventdata.utdallas.edu/api/data)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0B50C-FF12-5E40-ACEC-5DA342B991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“Sequence of events” analysis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3B2616-57AD-EA41-9E78-B224BDD604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7335632" cy="2344509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CS 6350 : BIG DATA MANAGEMENT AND ANALYTICS</a:t>
            </a:r>
          </a:p>
          <a:p>
            <a:r>
              <a:rPr lang="en-US" dirty="0"/>
              <a:t>Karthik </a:t>
            </a:r>
            <a:r>
              <a:rPr lang="en-US" dirty="0" err="1"/>
              <a:t>Pasagada</a:t>
            </a:r>
            <a:endParaRPr lang="en-US" dirty="0"/>
          </a:p>
          <a:p>
            <a:r>
              <a:rPr lang="en-US" dirty="0" err="1"/>
              <a:t>Maleeha</a:t>
            </a:r>
            <a:r>
              <a:rPr lang="en-US" dirty="0"/>
              <a:t> </a:t>
            </a:r>
            <a:r>
              <a:rPr lang="en-US" dirty="0" err="1"/>
              <a:t>Koul</a:t>
            </a:r>
            <a:endParaRPr lang="en-US" dirty="0"/>
          </a:p>
          <a:p>
            <a:r>
              <a:rPr lang="en-US" dirty="0"/>
              <a:t>Meghna </a:t>
            </a:r>
            <a:r>
              <a:rPr lang="en-US" dirty="0" err="1"/>
              <a:t>Kurup</a:t>
            </a:r>
            <a:endParaRPr lang="en-US" dirty="0"/>
          </a:p>
          <a:p>
            <a:r>
              <a:rPr lang="en-US" dirty="0"/>
              <a:t>Vikram </a:t>
            </a:r>
            <a:r>
              <a:rPr lang="en-US" dirty="0" err="1"/>
              <a:t>Gopali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2010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C0A93-B192-B941-A254-F97243848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0678" y="530816"/>
            <a:ext cx="9601200" cy="1485900"/>
          </a:xfrm>
        </p:spPr>
        <p:txBody>
          <a:bodyPr/>
          <a:lstStyle/>
          <a:p>
            <a:pPr algn="ctr"/>
            <a:r>
              <a:rPr lang="en-US" dirty="0"/>
              <a:t>Exploratory Data Analysis </a:t>
            </a:r>
          </a:p>
        </p:txBody>
      </p:sp>
      <p:pic>
        <p:nvPicPr>
          <p:cNvPr id="5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6F8DD74B-8A78-AF4A-A715-27F69544BD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90794" y="1797802"/>
            <a:ext cx="8886623" cy="4745736"/>
          </a:xfrm>
        </p:spPr>
      </p:pic>
    </p:spTree>
    <p:extLst>
      <p:ext uri="{BB962C8B-B14F-4D97-AF65-F5344CB8AC3E}">
        <p14:creationId xmlns:p14="http://schemas.microsoft.com/office/powerpoint/2010/main" val="36560785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2642C723-777F-7845-97FD-380F3685BB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2372" y="929898"/>
            <a:ext cx="10740325" cy="5253926"/>
          </a:xfrm>
        </p:spPr>
      </p:pic>
    </p:spTree>
    <p:extLst>
      <p:ext uri="{BB962C8B-B14F-4D97-AF65-F5344CB8AC3E}">
        <p14:creationId xmlns:p14="http://schemas.microsoft.com/office/powerpoint/2010/main" val="22524454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BD467-6374-264E-B3D6-C11C99ABE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Pre-processing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7D0687-3CC8-CE42-9105-06AA836817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Removed unnecessary columns</a:t>
            </a:r>
          </a:p>
          <a:p>
            <a:pPr lvl="1"/>
            <a:r>
              <a:rPr lang="en-US" dirty="0"/>
              <a:t>Date8_val , _id, </a:t>
            </a:r>
            <a:r>
              <a:rPr lang="en-US" dirty="0" err="1"/>
              <a:t>url</a:t>
            </a:r>
            <a:r>
              <a:rPr lang="en-US" dirty="0"/>
              <a:t>, code etc.</a:t>
            </a:r>
          </a:p>
          <a:p>
            <a:pPr marL="530352" lvl="1" indent="0">
              <a:buNone/>
            </a:pPr>
            <a:endParaRPr lang="en-US" dirty="0"/>
          </a:p>
          <a:p>
            <a:r>
              <a:rPr lang="en-US" dirty="0"/>
              <a:t>Dropped rows which had one or more NULL values (NA)</a:t>
            </a:r>
          </a:p>
          <a:p>
            <a:r>
              <a:rPr lang="en-US" dirty="0"/>
              <a:t>Dropped rows with no geographical information</a:t>
            </a:r>
          </a:p>
          <a:p>
            <a:r>
              <a:rPr lang="en-US" dirty="0" err="1"/>
              <a:t>Imputated</a:t>
            </a:r>
            <a:r>
              <a:rPr lang="en-US" dirty="0"/>
              <a:t> source and target columns which had NULL values</a:t>
            </a:r>
          </a:p>
        </p:txBody>
      </p:sp>
    </p:spTree>
    <p:extLst>
      <p:ext uri="{BB962C8B-B14F-4D97-AF65-F5344CB8AC3E}">
        <p14:creationId xmlns:p14="http://schemas.microsoft.com/office/powerpoint/2010/main" val="20466303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A223A-3D23-5C45-9DC3-25FF4F02C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Feature Engineering</a:t>
            </a:r>
            <a:br>
              <a:rPr lang="en-US" dirty="0"/>
            </a:br>
            <a:r>
              <a:rPr lang="en-US" sz="2800" i="1" dirty="0"/>
              <a:t>Techniques used</a:t>
            </a:r>
            <a:endParaRPr lang="en-US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436E60-7C41-544D-AFD8-B398F2A2C7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6766" y="2378990"/>
            <a:ext cx="9601200" cy="3581400"/>
          </a:xfrm>
        </p:spPr>
        <p:txBody>
          <a:bodyPr/>
          <a:lstStyle/>
          <a:p>
            <a:r>
              <a:rPr lang="en-US" dirty="0"/>
              <a:t>String Indexers</a:t>
            </a:r>
          </a:p>
          <a:p>
            <a:r>
              <a:rPr lang="en-US" dirty="0"/>
              <a:t>One Hot Encoding </a:t>
            </a:r>
          </a:p>
          <a:p>
            <a:r>
              <a:rPr lang="en-US" dirty="0"/>
              <a:t>Standard Scaler </a:t>
            </a:r>
          </a:p>
          <a:p>
            <a:r>
              <a:rPr lang="en-US" dirty="0"/>
              <a:t>Date time stamp </a:t>
            </a:r>
          </a:p>
          <a:p>
            <a:r>
              <a:rPr lang="en-US" dirty="0"/>
              <a:t>Vector Assembler </a:t>
            </a:r>
          </a:p>
          <a:p>
            <a:r>
              <a:rPr lang="en-US" dirty="0"/>
              <a:t>Chi-Square Selector </a:t>
            </a:r>
          </a:p>
        </p:txBody>
      </p:sp>
    </p:spTree>
    <p:extLst>
      <p:ext uri="{BB962C8B-B14F-4D97-AF65-F5344CB8AC3E}">
        <p14:creationId xmlns:p14="http://schemas.microsoft.com/office/powerpoint/2010/main" val="25713967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27748-7871-3A49-A861-B6402C57B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dirty="0"/>
              <a:t>Model Selection and training </a:t>
            </a:r>
            <a:br>
              <a:rPr lang="en-US" dirty="0"/>
            </a:br>
            <a:r>
              <a:rPr lang="en-US" dirty="0"/>
              <a:t> </a:t>
            </a:r>
            <a:r>
              <a:rPr lang="en-US" i="1" dirty="0"/>
              <a:t>LSTM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FDD134-60D0-794F-9B82-9342D7F2A5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Keras</a:t>
            </a:r>
            <a:r>
              <a:rPr lang="en-US" dirty="0"/>
              <a:t> </a:t>
            </a:r>
          </a:p>
          <a:p>
            <a:r>
              <a:rPr lang="en-US" b="1" dirty="0"/>
              <a:t>Time series analysis</a:t>
            </a:r>
            <a:r>
              <a:rPr lang="en-US" dirty="0"/>
              <a:t> is the collection of data at specific intervals over a period of time, with the purpose of identifying trends, cycles, and seasonal variances to aid in the forecasting of a future event.</a:t>
            </a:r>
          </a:p>
          <a:p>
            <a:r>
              <a:rPr lang="en-US" dirty="0"/>
              <a:t>Modelled sequences of data according to the date stamp</a:t>
            </a:r>
          </a:p>
          <a:p>
            <a:r>
              <a:rPr lang="en-US" dirty="0"/>
              <a:t>Time based predictions </a:t>
            </a:r>
          </a:p>
          <a:p>
            <a:r>
              <a:rPr lang="en-US" dirty="0"/>
              <a:t>Long short-term memory (</a:t>
            </a:r>
            <a:r>
              <a:rPr lang="en-US" b="1" dirty="0"/>
              <a:t>LSTM</a:t>
            </a:r>
            <a:r>
              <a:rPr lang="en-US" dirty="0"/>
              <a:t>) is an artificial recurrent neural network (</a:t>
            </a:r>
            <a:r>
              <a:rPr lang="en-US" b="1" dirty="0"/>
              <a:t>RNN</a:t>
            </a:r>
            <a:r>
              <a:rPr lang="en-US" dirty="0"/>
              <a:t>) architecture </a:t>
            </a:r>
            <a:r>
              <a:rPr lang="en-US" b="1" dirty="0"/>
              <a:t>used</a:t>
            </a:r>
            <a:r>
              <a:rPr lang="en-US" dirty="0"/>
              <a:t> in the field of deep learning</a:t>
            </a:r>
          </a:p>
          <a:p>
            <a:r>
              <a:rPr lang="en-US" dirty="0"/>
              <a:t>Poor accuracy : Time buckets not well defined</a:t>
            </a:r>
          </a:p>
        </p:txBody>
      </p:sp>
    </p:spTree>
    <p:extLst>
      <p:ext uri="{BB962C8B-B14F-4D97-AF65-F5344CB8AC3E}">
        <p14:creationId xmlns:p14="http://schemas.microsoft.com/office/powerpoint/2010/main" val="31774256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2AF95-DA20-C144-9501-13250DB2F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43919"/>
            <a:ext cx="9601200" cy="2038027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Model Selection and training </a:t>
            </a:r>
            <a:br>
              <a:rPr lang="en-US" dirty="0"/>
            </a:br>
            <a:r>
              <a:rPr lang="en-US" dirty="0"/>
              <a:t> </a:t>
            </a:r>
            <a:r>
              <a:rPr lang="en-US" i="1" dirty="0"/>
              <a:t>Random Forest Classifier</a:t>
            </a:r>
            <a:br>
              <a:rPr lang="en-US" i="1" dirty="0"/>
            </a:br>
            <a:r>
              <a:rPr lang="en-US" i="1" dirty="0"/>
              <a:t>Logistic Regression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0A7690-9D78-A843-AE90-E82C5BC6D3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3028627"/>
            <a:ext cx="9601200" cy="3581400"/>
          </a:xfrm>
        </p:spPr>
        <p:txBody>
          <a:bodyPr/>
          <a:lstStyle/>
          <a:p>
            <a:r>
              <a:rPr lang="en-US" dirty="0"/>
              <a:t>Using Spark ML </a:t>
            </a:r>
          </a:p>
          <a:p>
            <a:r>
              <a:rPr lang="en-US" dirty="0"/>
              <a:t>Obtained training accuracy between 40-50% and testing accuracy between 20-25%</a:t>
            </a:r>
          </a:p>
          <a:p>
            <a:r>
              <a:rPr lang="en-US" dirty="0"/>
              <a:t>Used random forest with 10 trees and max depth of 20</a:t>
            </a:r>
          </a:p>
          <a:p>
            <a:r>
              <a:rPr lang="en-US" dirty="0"/>
              <a:t>Used logistic regression with regularization parameter of </a:t>
            </a:r>
            <a:r>
              <a:rPr lang="en-US" u="sng" dirty="0">
                <a:hlinkClick r:id="rId2"/>
              </a:rPr>
              <a:t>0.3</a:t>
            </a:r>
            <a:r>
              <a:rPr lang="en-US" dirty="0"/>
              <a:t> and elastic net parameter of </a:t>
            </a:r>
            <a:r>
              <a:rPr lang="en-US" u="sng" dirty="0">
                <a:hlinkClick r:id="rId3"/>
              </a:rPr>
              <a:t>0.8</a:t>
            </a:r>
            <a:r>
              <a:rPr lang="en-US" dirty="0"/>
              <a:t> with 100 maximum iterations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6237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24C37-E770-6E4C-8CD1-4C321CE7E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dirty="0"/>
              <a:t>Model Selection and training </a:t>
            </a:r>
            <a:br>
              <a:rPr lang="en-US" dirty="0"/>
            </a:br>
            <a:r>
              <a:rPr lang="en-US" dirty="0"/>
              <a:t> </a:t>
            </a:r>
            <a:r>
              <a:rPr lang="en-US" i="1" dirty="0"/>
              <a:t>Decision Tree Classifier</a:t>
            </a:r>
            <a:br>
              <a:rPr lang="en-US" i="1" dirty="0"/>
            </a:br>
            <a:r>
              <a:rPr lang="en-US" i="1" dirty="0"/>
              <a:t>Support Vector Machine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46E157-9E25-6748-A8CB-2556C2B2AB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2895601"/>
            <a:ext cx="9601200" cy="3581400"/>
          </a:xfrm>
        </p:spPr>
        <p:txBody>
          <a:bodyPr/>
          <a:lstStyle/>
          <a:p>
            <a:r>
              <a:rPr lang="en-US" dirty="0">
                <a:latin typeface="+mj-lt"/>
              </a:rPr>
              <a:t>Using Spark </a:t>
            </a:r>
            <a:r>
              <a:rPr lang="en-US" dirty="0" err="1">
                <a:latin typeface="+mj-lt"/>
              </a:rPr>
              <a:t>MlLib</a:t>
            </a:r>
            <a:endParaRPr lang="en-US" dirty="0">
              <a:latin typeface="+mj-lt"/>
            </a:endParaRPr>
          </a:p>
          <a:p>
            <a:r>
              <a:rPr lang="en-US" altLang="en-US" dirty="0">
                <a:solidFill>
                  <a:schemeClr val="tx1"/>
                </a:solidFill>
                <a:latin typeface="+mj-lt"/>
              </a:rPr>
              <a:t>Used a subset of features selected intuitively after analysis.</a:t>
            </a:r>
          </a:p>
          <a:p>
            <a:r>
              <a:rPr lang="en-US" altLang="en-US" dirty="0">
                <a:solidFill>
                  <a:schemeClr val="tx1"/>
                </a:solidFill>
                <a:latin typeface="+mj-lt"/>
              </a:rPr>
              <a:t> Features include : '</a:t>
            </a:r>
            <a:r>
              <a:rPr lang="en-US" altLang="en-US" dirty="0" err="1">
                <a:solidFill>
                  <a:schemeClr val="tx1"/>
                </a:solidFill>
                <a:latin typeface="+mj-lt"/>
              </a:rPr>
              <a:t>country_vec</a:t>
            </a:r>
            <a:r>
              <a:rPr lang="en-US" altLang="en-US" dirty="0">
                <a:solidFill>
                  <a:schemeClr val="tx1"/>
                </a:solidFill>
                <a:latin typeface="+mj-lt"/>
              </a:rPr>
              <a:t>'(Vector of country codes encoded as numbers) '</a:t>
            </a:r>
            <a:r>
              <a:rPr lang="en-US" altLang="en-US" dirty="0" err="1">
                <a:solidFill>
                  <a:schemeClr val="tx1"/>
                </a:solidFill>
                <a:latin typeface="+mj-lt"/>
              </a:rPr>
              <a:t>goldstein</a:t>
            </a:r>
            <a:r>
              <a:rPr lang="en-US" altLang="en-US" dirty="0">
                <a:solidFill>
                  <a:schemeClr val="tx1"/>
                </a:solidFill>
                <a:latin typeface="+mj-lt"/>
              </a:rPr>
              <a:t> value', 'latitude', 'longitude', 'quad class’ </a:t>
            </a:r>
          </a:p>
          <a:p>
            <a:r>
              <a:rPr lang="en-US" altLang="en-US" dirty="0">
                <a:solidFill>
                  <a:schemeClr val="tx1"/>
                </a:solidFill>
                <a:latin typeface="+mj-lt"/>
              </a:rPr>
              <a:t>Predict the </a:t>
            </a:r>
            <a:r>
              <a:rPr lang="en-US" altLang="en-US" dirty="0" err="1">
                <a:solidFill>
                  <a:schemeClr val="tx1"/>
                </a:solidFill>
                <a:latin typeface="+mj-lt"/>
              </a:rPr>
              <a:t>root_code</a:t>
            </a:r>
            <a:r>
              <a:rPr lang="en-US" altLang="en-US" dirty="0">
                <a:solidFill>
                  <a:schemeClr val="tx1"/>
                </a:solidFill>
                <a:latin typeface="+mj-lt"/>
              </a:rPr>
              <a:t> after training on 70% of the data.</a:t>
            </a:r>
          </a:p>
          <a:p>
            <a:r>
              <a:rPr lang="en-US" altLang="en-US" b="1" dirty="0">
                <a:solidFill>
                  <a:schemeClr val="tx1"/>
                </a:solidFill>
                <a:latin typeface="+mj-lt"/>
              </a:rPr>
              <a:t>Accuracy</a:t>
            </a:r>
            <a:r>
              <a:rPr lang="en-US" altLang="en-US" dirty="0">
                <a:solidFill>
                  <a:schemeClr val="tx1"/>
                </a:solidFill>
                <a:latin typeface="+mj-lt"/>
              </a:rPr>
              <a:t>: </a:t>
            </a:r>
          </a:p>
          <a:p>
            <a:pPr lvl="1"/>
            <a:r>
              <a:rPr lang="en-US" altLang="en-US" dirty="0">
                <a:solidFill>
                  <a:schemeClr val="tx1"/>
                </a:solidFill>
                <a:latin typeface="+mj-lt"/>
              </a:rPr>
              <a:t>Decision Tree: </a:t>
            </a:r>
            <a:r>
              <a:rPr lang="en-US" altLang="en-US" u="sng" dirty="0">
                <a:solidFill>
                  <a:schemeClr val="tx1"/>
                </a:solidFill>
                <a:latin typeface="+mj-lt"/>
              </a:rPr>
              <a:t>85.45%</a:t>
            </a:r>
            <a:r>
              <a:rPr lang="en-US" altLang="en-US" dirty="0">
                <a:solidFill>
                  <a:schemeClr val="tx1"/>
                </a:solidFill>
                <a:latin typeface="+mj-lt"/>
              </a:rPr>
              <a:t> with the above features </a:t>
            </a:r>
          </a:p>
          <a:p>
            <a:pPr lvl="1"/>
            <a:r>
              <a:rPr lang="en-US" altLang="en-US" dirty="0">
                <a:solidFill>
                  <a:schemeClr val="tx1"/>
                </a:solidFill>
                <a:latin typeface="+mj-lt"/>
              </a:rPr>
              <a:t>Support Vector Machines: </a:t>
            </a:r>
            <a:r>
              <a:rPr lang="en-US" altLang="en-US" u="sng" dirty="0">
                <a:solidFill>
                  <a:schemeClr val="tx1"/>
                </a:solidFill>
                <a:latin typeface="+mj-lt"/>
              </a:rPr>
              <a:t>75.44%</a:t>
            </a:r>
            <a:r>
              <a:rPr lang="en-US" altLang="en-US" dirty="0">
                <a:solidFill>
                  <a:schemeClr val="tx1"/>
                </a:solidFill>
                <a:latin typeface="+mj-lt"/>
              </a:rPr>
              <a:t> with the above features</a:t>
            </a:r>
            <a:endParaRPr lang="en-US" altLang="en-US" sz="4200" dirty="0">
              <a:solidFill>
                <a:schemeClr val="tx1"/>
              </a:solidFill>
              <a:latin typeface="+mj-lt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FAB80499-D1DA-934D-BF41-25047A487D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08397"/>
            <a:ext cx="65" cy="369944"/>
          </a:xfrm>
          <a:prstGeom prst="rect">
            <a:avLst/>
          </a:prstGeom>
          <a:solidFill>
            <a:srgbClr val="7C94A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46023" rIns="0" bIns="46023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62276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149E0-FB99-0C46-BE60-3B16AA76D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LSTM Screenshots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BDE962CE-53E4-7D48-B856-5E5B83347B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2361868"/>
            <a:ext cx="9601200" cy="3429663"/>
          </a:xfrm>
        </p:spPr>
      </p:pic>
    </p:spTree>
    <p:extLst>
      <p:ext uri="{BB962C8B-B14F-4D97-AF65-F5344CB8AC3E}">
        <p14:creationId xmlns:p14="http://schemas.microsoft.com/office/powerpoint/2010/main" val="7880032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EAD58-E894-EE40-90E0-0D6979CAC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MODELS SCREENSHOTS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F741579-05D4-BA44-8920-B736011401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3335" y="1774689"/>
            <a:ext cx="9097506" cy="4697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6700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656D9-91E3-6443-A1F3-5E19E1B50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CONCLUSION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8A5574-B579-AC41-A897-386D5C697D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Efficient implementation of the techniques could help us identify a future event by predicting its root code </a:t>
            </a:r>
          </a:p>
          <a:p>
            <a:r>
              <a:rPr lang="en-US" b="1" dirty="0"/>
              <a:t>Improvements  : </a:t>
            </a:r>
          </a:p>
          <a:p>
            <a:pPr lvl="1"/>
            <a:r>
              <a:rPr lang="en-US" dirty="0"/>
              <a:t>Test with different combination of features</a:t>
            </a:r>
          </a:p>
          <a:p>
            <a:pPr lvl="1"/>
            <a:r>
              <a:rPr lang="en-US" dirty="0"/>
              <a:t>Test with data from different years / variety of data / larger volumes of data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962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50F1F-089E-0145-B106-B4FF9058D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78F05D-A304-E24B-82F8-0EC0721054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Given a certain sequence of CAMEO (Conflict and Mediation Event Observations)  events, we have to tell whether they resemble a previously happened event scenario and do prediction task on the outcome of that event.</a:t>
            </a:r>
          </a:p>
          <a:p>
            <a:pPr algn="just"/>
            <a:r>
              <a:rPr lang="en-US" dirty="0"/>
              <a:t>Studying political activities and interaction between different entities is gradually becoming a prominent field of research for both the social science and computer science researchers.</a:t>
            </a:r>
          </a:p>
          <a:p>
            <a:pPr algn="just"/>
            <a:r>
              <a:rPr lang="en-US" dirty="0"/>
              <a:t> The focus of this project is to analyze these encoded political activities/events in Source-Action-Target (SAT) format and predict the action part of the event based on previously seen event data.</a:t>
            </a:r>
          </a:p>
        </p:txBody>
      </p:sp>
    </p:spTree>
    <p:extLst>
      <p:ext uri="{BB962C8B-B14F-4D97-AF65-F5344CB8AC3E}">
        <p14:creationId xmlns:p14="http://schemas.microsoft.com/office/powerpoint/2010/main" val="11842167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206FD-275F-5D4D-89F1-AC20BDD96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6097D1-756F-9A44-B2E3-D18D3CFDE7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Kafka and real time  streaming </a:t>
            </a:r>
          </a:p>
          <a:p>
            <a:pPr lvl="1"/>
            <a:r>
              <a:rPr lang="en-US" dirty="0"/>
              <a:t>This work can be extended to making predictions in real time by setting up a Kafka server for streaming continuous event data </a:t>
            </a:r>
          </a:p>
          <a:p>
            <a:pPr lvl="1"/>
            <a:r>
              <a:rPr lang="en-US" dirty="0"/>
              <a:t>Use Kibana to analyze and visualize the predicted events </a:t>
            </a:r>
          </a:p>
        </p:txBody>
      </p:sp>
    </p:spTree>
    <p:extLst>
      <p:ext uri="{BB962C8B-B14F-4D97-AF65-F5344CB8AC3E}">
        <p14:creationId xmlns:p14="http://schemas.microsoft.com/office/powerpoint/2010/main" val="39408863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2BFBD-8275-4C4E-9011-499FE81DC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Technologies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C96C7-7E12-4242-A1AA-6BC33F0C5D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3</a:t>
            </a:r>
          </a:p>
          <a:p>
            <a:r>
              <a:rPr lang="en-US" dirty="0" err="1"/>
              <a:t>PySpark</a:t>
            </a:r>
            <a:endParaRPr lang="en-US" dirty="0"/>
          </a:p>
          <a:p>
            <a:r>
              <a:rPr lang="en-US" dirty="0" err="1"/>
              <a:t>Tensorflow</a:t>
            </a:r>
            <a:r>
              <a:rPr lang="en-US" dirty="0"/>
              <a:t> and </a:t>
            </a:r>
            <a:r>
              <a:rPr lang="en-US" dirty="0" err="1"/>
              <a:t>Keras</a:t>
            </a:r>
            <a:endParaRPr lang="en-US" dirty="0"/>
          </a:p>
          <a:p>
            <a:r>
              <a:rPr lang="en-US" dirty="0"/>
              <a:t>Pandas</a:t>
            </a:r>
          </a:p>
          <a:p>
            <a:r>
              <a:rPr lang="en-US" dirty="0"/>
              <a:t>Spark</a:t>
            </a:r>
          </a:p>
          <a:p>
            <a:r>
              <a:rPr lang="en-US" dirty="0" err="1"/>
              <a:t>Jupyter</a:t>
            </a:r>
            <a:r>
              <a:rPr lang="en-US" dirty="0"/>
              <a:t> Notebook </a:t>
            </a:r>
          </a:p>
          <a:p>
            <a:r>
              <a:rPr lang="en-US" dirty="0"/>
              <a:t>PyCharm </a:t>
            </a:r>
          </a:p>
        </p:txBody>
      </p:sp>
    </p:spTree>
    <p:extLst>
      <p:ext uri="{BB962C8B-B14F-4D97-AF65-F5344CB8AC3E}">
        <p14:creationId xmlns:p14="http://schemas.microsoft.com/office/powerpoint/2010/main" val="900699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F4055-A69E-1A43-B84C-C5DDBF2F8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Project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B4F344-D850-154A-AF28-274916947A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extraction</a:t>
            </a:r>
          </a:p>
          <a:p>
            <a:r>
              <a:rPr lang="en-US" dirty="0"/>
              <a:t>Data format</a:t>
            </a:r>
          </a:p>
          <a:p>
            <a:r>
              <a:rPr lang="en-US" dirty="0"/>
              <a:t>Exploratory Data Analysis</a:t>
            </a:r>
          </a:p>
          <a:p>
            <a:r>
              <a:rPr lang="en-US" dirty="0"/>
              <a:t>Pre-processing </a:t>
            </a:r>
          </a:p>
          <a:p>
            <a:r>
              <a:rPr lang="en-US" dirty="0"/>
              <a:t>Feature Engineering</a:t>
            </a:r>
          </a:p>
          <a:p>
            <a:r>
              <a:rPr lang="en-US" dirty="0"/>
              <a:t>Model Selection and training </a:t>
            </a:r>
          </a:p>
          <a:p>
            <a:r>
              <a:rPr lang="en-US" dirty="0"/>
              <a:t>Testing and Validation</a:t>
            </a:r>
          </a:p>
          <a:p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4272730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E91D4-B64A-8845-B0F8-A6FA5B6C5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 EXTRACTION AND LOADING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EA53E-3326-1547-9B9A-437D9D6777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Input data set is the real-time and historical event data that is obtained from the REST API endpoint that exposes Cameo Event Data generated by SPEC Framework hosted on the UTD Server (</a:t>
            </a:r>
            <a:r>
              <a:rPr lang="en-US" u="sng" dirty="0">
                <a:hlinkClick r:id="rId2"/>
              </a:rPr>
              <a:t>http://eventdata.utdallas.edu/api/data)</a:t>
            </a:r>
            <a:endParaRPr lang="en-US" u="sng" dirty="0"/>
          </a:p>
          <a:p>
            <a:pPr algn="just"/>
            <a:r>
              <a:rPr lang="en-US" dirty="0"/>
              <a:t>Data extraction script in python generates JSON format data scraped from the above server </a:t>
            </a:r>
          </a:p>
          <a:p>
            <a:pPr algn="just"/>
            <a:r>
              <a:rPr lang="en-US" dirty="0"/>
              <a:t>The script takes an input month and year, frames a </a:t>
            </a:r>
            <a:r>
              <a:rPr lang="en-US" b="1" i="1" dirty="0"/>
              <a:t>MongoDB</a:t>
            </a:r>
            <a:r>
              <a:rPr lang="en-US" dirty="0"/>
              <a:t> query which writes the data to an output file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651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437A4-2042-154B-AC04-0CC880AAB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 EXTRACTION AND LOADING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139EFB-1FAD-014D-933D-AC2DF3DEAB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combiner: In order to combine all the data that is extracted, another .</a:t>
            </a:r>
            <a:r>
              <a:rPr lang="en-US" dirty="0" err="1"/>
              <a:t>py</a:t>
            </a:r>
            <a:r>
              <a:rPr lang="en-US" dirty="0"/>
              <a:t> script is used which takes a list of file names as input and combines the data from input </a:t>
            </a:r>
          </a:p>
          <a:p>
            <a:r>
              <a:rPr lang="en-US" dirty="0"/>
              <a:t>Generates the output file in JSONL format that can be easily consumed by spark</a:t>
            </a:r>
          </a:p>
        </p:txBody>
      </p:sp>
      <p:pic>
        <p:nvPicPr>
          <p:cNvPr id="5" name="Picture 4" descr="A picture containing water, text, large&#10;&#10;Description automatically generated">
            <a:extLst>
              <a:ext uri="{FF2B5EF4-FFF2-40B4-BE49-F238E27FC236}">
                <a16:creationId xmlns:a16="http://schemas.microsoft.com/office/drawing/2014/main" id="{F4C736CE-0903-FE47-B816-5B4D42C336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4316" y="3552986"/>
            <a:ext cx="7706390" cy="311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000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AEC42-44F6-4A47-B78E-C69E824D5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FROM MULTIPLE TIME FRAMES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FC5D24-4901-6C4B-90CE-E9DBB74B5A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Data used from the year 2018</a:t>
            </a:r>
          </a:p>
          <a:p>
            <a:pPr algn="just"/>
            <a:r>
              <a:rPr lang="en-US" dirty="0"/>
              <a:t>Over different months for training and testing different models</a:t>
            </a:r>
          </a:p>
          <a:p>
            <a:pPr algn="just"/>
            <a:r>
              <a:rPr lang="en-US" dirty="0"/>
              <a:t>~65k records from September to December 2018</a:t>
            </a:r>
          </a:p>
          <a:p>
            <a:pPr algn="just"/>
            <a:r>
              <a:rPr lang="en-US" dirty="0"/>
              <a:t>Chosen randomly for sequence analysis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61927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8B062-73F6-E54A-BB77-882D4D708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127861"/>
            <a:ext cx="9601200" cy="1485900"/>
          </a:xfrm>
        </p:spPr>
        <p:txBody>
          <a:bodyPr/>
          <a:lstStyle/>
          <a:p>
            <a:pPr algn="ctr"/>
            <a:r>
              <a:rPr lang="en-US" dirty="0"/>
              <a:t>DATA DEEP DIVE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C4E03A-442B-FA48-8BDC-FA6BD913B6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2150" y="870811"/>
            <a:ext cx="10934054" cy="5517396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Data format and description:</a:t>
            </a:r>
          </a:p>
          <a:p>
            <a:pPr marL="0" indent="0">
              <a:buNone/>
            </a:pPr>
            <a:r>
              <a:rPr lang="en-US" dirty="0"/>
              <a:t>|-- </a:t>
            </a:r>
            <a:r>
              <a:rPr lang="en-US" dirty="0" err="1"/>
              <a:t>country_code</a:t>
            </a:r>
            <a:r>
              <a:rPr lang="en-US" dirty="0"/>
              <a:t>: string (nullable = true)  //</a:t>
            </a:r>
            <a:r>
              <a:rPr lang="en-US" i="1" dirty="0"/>
              <a:t>All codes representing the country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|-- </a:t>
            </a:r>
            <a:r>
              <a:rPr lang="en-US" dirty="0" err="1"/>
              <a:t>geoname</a:t>
            </a:r>
            <a:r>
              <a:rPr lang="en-US" dirty="0"/>
              <a:t>: string (nullable = true) //</a:t>
            </a:r>
            <a:r>
              <a:rPr lang="en-US" i="1" dirty="0"/>
              <a:t>The location of the event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-- </a:t>
            </a:r>
            <a:r>
              <a:rPr lang="en-US" dirty="0" err="1"/>
              <a:t>goldstein</a:t>
            </a:r>
            <a:r>
              <a:rPr lang="en-US" dirty="0"/>
              <a:t>: double (nullable = true)  //</a:t>
            </a:r>
            <a:r>
              <a:rPr lang="en-US" i="1" dirty="0"/>
              <a:t>a # from -10 to +10 representing level of conflict or cooperation</a:t>
            </a:r>
          </a:p>
          <a:p>
            <a:pPr marL="0" indent="0">
              <a:buNone/>
            </a:pPr>
            <a:r>
              <a:rPr lang="en-US" dirty="0"/>
              <a:t>|-- month: string (nullable = true) //</a:t>
            </a:r>
            <a:r>
              <a:rPr lang="en-US" i="1" dirty="0"/>
              <a:t>month of the event</a:t>
            </a:r>
          </a:p>
          <a:p>
            <a:pPr marL="0" indent="0">
              <a:buNone/>
            </a:pPr>
            <a:r>
              <a:rPr lang="en-US" dirty="0"/>
              <a:t>|-- code: string (nullable = true) // </a:t>
            </a:r>
            <a:r>
              <a:rPr lang="en-US" i="1" dirty="0"/>
              <a:t>encoded action</a:t>
            </a:r>
          </a:p>
          <a:p>
            <a:pPr marL="0" indent="0">
              <a:buNone/>
            </a:pPr>
            <a:r>
              <a:rPr lang="en-US" dirty="0"/>
              <a:t>|-- </a:t>
            </a:r>
            <a:r>
              <a:rPr lang="en-US" dirty="0" err="1"/>
              <a:t>root_code</a:t>
            </a:r>
            <a:r>
              <a:rPr lang="en-US" dirty="0"/>
              <a:t>: string (nullable = true) // </a:t>
            </a:r>
            <a:r>
              <a:rPr lang="en-US" i="1" dirty="0"/>
              <a:t>base of the encoded action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|-- source: string (nullable = true) //</a:t>
            </a:r>
            <a:r>
              <a:rPr lang="en-US" i="1" dirty="0"/>
              <a:t> source of event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|-- </a:t>
            </a:r>
            <a:r>
              <a:rPr lang="en-US" dirty="0" err="1"/>
              <a:t>src_actor</a:t>
            </a:r>
            <a:r>
              <a:rPr lang="en-US" dirty="0"/>
              <a:t>: string (nullable = true) //</a:t>
            </a:r>
            <a:r>
              <a:rPr lang="en-US" i="1" dirty="0"/>
              <a:t> source actor of the event</a:t>
            </a:r>
          </a:p>
          <a:p>
            <a:pPr marL="0" indent="0">
              <a:buNone/>
            </a:pPr>
            <a:r>
              <a:rPr lang="en-US" dirty="0"/>
              <a:t>|-- </a:t>
            </a:r>
            <a:r>
              <a:rPr lang="en-US" dirty="0" err="1"/>
              <a:t>src_agent</a:t>
            </a:r>
            <a:r>
              <a:rPr lang="en-US" dirty="0"/>
              <a:t>: string (nullable = true)  // </a:t>
            </a:r>
            <a:r>
              <a:rPr lang="en-US" i="1" dirty="0"/>
              <a:t>source agent of the event</a:t>
            </a:r>
          </a:p>
          <a:p>
            <a:pPr marL="0" indent="0">
              <a:buNone/>
            </a:pPr>
            <a:r>
              <a:rPr lang="en-US" dirty="0"/>
              <a:t>|-- </a:t>
            </a:r>
            <a:r>
              <a:rPr lang="en-US" dirty="0" err="1"/>
              <a:t>src_other_agent</a:t>
            </a:r>
            <a:r>
              <a:rPr lang="en-US" dirty="0"/>
              <a:t>: string (nullable = true)  // </a:t>
            </a:r>
            <a:r>
              <a:rPr lang="en-US" i="1" dirty="0"/>
              <a:t>source other actor of the event</a:t>
            </a:r>
          </a:p>
          <a:p>
            <a:pPr marL="0" indent="0">
              <a:buNone/>
            </a:pPr>
            <a:r>
              <a:rPr lang="en-US" dirty="0"/>
              <a:t>|-- target: string (nullable = true) // </a:t>
            </a:r>
            <a:r>
              <a:rPr lang="en-US" i="1" dirty="0"/>
              <a:t>target of the event</a:t>
            </a:r>
          </a:p>
          <a:p>
            <a:pPr marL="0" indent="0">
              <a:buNone/>
            </a:pPr>
            <a:r>
              <a:rPr lang="en-US" dirty="0"/>
              <a:t>|-- </a:t>
            </a:r>
            <a:r>
              <a:rPr lang="en-US" dirty="0" err="1"/>
              <a:t>tgt_actor</a:t>
            </a:r>
            <a:r>
              <a:rPr lang="en-US" dirty="0"/>
              <a:t>: string (nullable = true)  // </a:t>
            </a:r>
            <a:r>
              <a:rPr lang="en-US" i="1" dirty="0"/>
              <a:t>target actor of the event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|-- </a:t>
            </a:r>
            <a:r>
              <a:rPr lang="en-US" dirty="0" err="1"/>
              <a:t>tgt_agent</a:t>
            </a:r>
            <a:r>
              <a:rPr lang="en-US" dirty="0"/>
              <a:t>: string (nullable = true)  // </a:t>
            </a:r>
            <a:r>
              <a:rPr lang="en-US" i="1" dirty="0"/>
              <a:t>target agent of the event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|-- </a:t>
            </a:r>
            <a:r>
              <a:rPr lang="en-US" dirty="0" err="1"/>
              <a:t>tgt_other_agent</a:t>
            </a:r>
            <a:r>
              <a:rPr lang="en-US" dirty="0"/>
              <a:t>: string (nullable = true // </a:t>
            </a:r>
            <a:r>
              <a:rPr lang="en-US" i="1" dirty="0"/>
              <a:t>target other agent of the event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1902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77DCDC-67E6-274A-8C88-BBC409B4A0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1379" y="1433593"/>
            <a:ext cx="9601200" cy="35814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|-- _id: string (nullable = false) //</a:t>
            </a:r>
            <a:r>
              <a:rPr lang="en-US" i="1" dirty="0" err="1"/>
              <a:t>mongodb</a:t>
            </a:r>
            <a:r>
              <a:rPr lang="en-US" i="1" dirty="0"/>
              <a:t> document id </a:t>
            </a:r>
          </a:p>
          <a:p>
            <a:pPr marL="0" indent="0">
              <a:buNone/>
            </a:pPr>
            <a:r>
              <a:rPr lang="en-US" dirty="0"/>
              <a:t>|-- </a:t>
            </a:r>
            <a:r>
              <a:rPr lang="en-US" dirty="0" err="1"/>
              <a:t>url</a:t>
            </a:r>
            <a:r>
              <a:rPr lang="en-US" dirty="0"/>
              <a:t>: string (nullable = true) //</a:t>
            </a:r>
            <a:r>
              <a:rPr lang="en-US" i="1" dirty="0" err="1"/>
              <a:t>url</a:t>
            </a:r>
            <a:r>
              <a:rPr lang="en-US" i="1" dirty="0"/>
              <a:t> of the event </a:t>
            </a:r>
          </a:p>
          <a:p>
            <a:pPr marL="0" indent="0">
              <a:buNone/>
            </a:pPr>
            <a:r>
              <a:rPr lang="en-US" dirty="0"/>
              <a:t>|-- </a:t>
            </a:r>
            <a:r>
              <a:rPr lang="en-US" dirty="0" err="1"/>
              <a:t>quad_class</a:t>
            </a:r>
            <a:r>
              <a:rPr lang="en-US" dirty="0"/>
              <a:t>: string (nullable = true) //</a:t>
            </a:r>
            <a:r>
              <a:rPr lang="en-US" i="1" dirty="0"/>
              <a:t>supplementary action information </a:t>
            </a:r>
          </a:p>
          <a:p>
            <a:pPr marL="0" indent="0">
              <a:buNone/>
            </a:pPr>
            <a:r>
              <a:rPr lang="en-US" dirty="0"/>
              <a:t>|-- date8: date (nullable = false) //</a:t>
            </a:r>
            <a:r>
              <a:rPr lang="en-US" i="1" dirty="0"/>
              <a:t>date of the event </a:t>
            </a:r>
          </a:p>
          <a:p>
            <a:pPr marL="0" indent="0">
              <a:buNone/>
            </a:pPr>
            <a:r>
              <a:rPr lang="en-US" dirty="0"/>
              <a:t>|-- </a:t>
            </a:r>
            <a:r>
              <a:rPr lang="en-US" dirty="0" err="1"/>
              <a:t>source_text</a:t>
            </a:r>
            <a:r>
              <a:rPr lang="en-US" dirty="0"/>
              <a:t>: string (nullable = true) //</a:t>
            </a:r>
            <a:r>
              <a:rPr lang="en-US" i="1" dirty="0"/>
              <a:t>news source of the event</a:t>
            </a:r>
          </a:p>
          <a:p>
            <a:pPr marL="0" indent="0">
              <a:buNone/>
            </a:pPr>
            <a:r>
              <a:rPr lang="en-US" dirty="0"/>
              <a:t> |-- latitude: double (nullable = true) //</a:t>
            </a:r>
            <a:r>
              <a:rPr lang="en-US" i="1" dirty="0"/>
              <a:t>latitude of the event</a:t>
            </a:r>
          </a:p>
          <a:p>
            <a:pPr marL="0" indent="0">
              <a:buNone/>
            </a:pPr>
            <a:r>
              <a:rPr lang="en-US" dirty="0"/>
              <a:t> |-- longitude: double (nullable = true) //</a:t>
            </a:r>
            <a:r>
              <a:rPr lang="en-US" i="1" dirty="0"/>
              <a:t>longitude of the event </a:t>
            </a:r>
          </a:p>
          <a:p>
            <a:pPr marL="0" indent="0">
              <a:buNone/>
            </a:pPr>
            <a:r>
              <a:rPr lang="en-US" dirty="0"/>
              <a:t>|-- year: string (nullable = true) //</a:t>
            </a:r>
            <a:r>
              <a:rPr lang="en-US" i="1" dirty="0"/>
              <a:t>year of the event</a:t>
            </a:r>
          </a:p>
        </p:txBody>
      </p:sp>
    </p:spTree>
    <p:extLst>
      <p:ext uri="{BB962C8B-B14F-4D97-AF65-F5344CB8AC3E}">
        <p14:creationId xmlns:p14="http://schemas.microsoft.com/office/powerpoint/2010/main" val="21217437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C1C53-7A45-FD45-84D2-11545C8FB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Sample of one record / event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3D872B8-EB30-3A49-9E22-7F633E45A7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9200" y="1580827"/>
            <a:ext cx="10280542" cy="4866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72184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{EA6531B9-E32D-7B49-B56B-E49735EB351B}tf10001072</Template>
  <TotalTime>219</TotalTime>
  <Words>1077</Words>
  <Application>Microsoft Macintosh PowerPoint</Application>
  <PresentationFormat>Widescreen</PresentationFormat>
  <Paragraphs>113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Franklin Gothic Book</vt:lpstr>
      <vt:lpstr>Crop</vt:lpstr>
      <vt:lpstr>“Sequence of events” analysis </vt:lpstr>
      <vt:lpstr>Overview</vt:lpstr>
      <vt:lpstr>Project Outline</vt:lpstr>
      <vt:lpstr>DATA EXTRACTION AND LOADING </vt:lpstr>
      <vt:lpstr>DATA EXTRACTION AND LOADING </vt:lpstr>
      <vt:lpstr>DATA FROM MULTIPLE TIME FRAMES</vt:lpstr>
      <vt:lpstr>DATA DEEP DIVE </vt:lpstr>
      <vt:lpstr>PowerPoint Presentation</vt:lpstr>
      <vt:lpstr>Sample of one record / event</vt:lpstr>
      <vt:lpstr>Exploratory Data Analysis </vt:lpstr>
      <vt:lpstr>PowerPoint Presentation</vt:lpstr>
      <vt:lpstr>Pre-processing</vt:lpstr>
      <vt:lpstr>Feature Engineering Techniques used</vt:lpstr>
      <vt:lpstr>Model Selection and training   LSTM  </vt:lpstr>
      <vt:lpstr>Model Selection and training   Random Forest Classifier Logistic Regression</vt:lpstr>
      <vt:lpstr>Model Selection and training   Decision Tree Classifier Support Vector Machine</vt:lpstr>
      <vt:lpstr>LSTM Screenshots</vt:lpstr>
      <vt:lpstr>SUPERVISED MODELS SCREENSHOTS</vt:lpstr>
      <vt:lpstr>CONCLUSION </vt:lpstr>
      <vt:lpstr>Future work</vt:lpstr>
      <vt:lpstr>Technologies Used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17</cp:revision>
  <dcterms:created xsi:type="dcterms:W3CDTF">2019-12-08T23:01:01Z</dcterms:created>
  <dcterms:modified xsi:type="dcterms:W3CDTF">2019-12-09T03:04:26Z</dcterms:modified>
</cp:coreProperties>
</file>