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6" r:id="rId2"/>
    <p:sldId id="257" r:id="rId3"/>
    <p:sldId id="263" r:id="rId4"/>
    <p:sldId id="258" r:id="rId5"/>
    <p:sldId id="259" r:id="rId6"/>
    <p:sldId id="260" r:id="rId7"/>
    <p:sldId id="261" r:id="rId8"/>
    <p:sldId id="262" r:id="rId9"/>
    <p:sldId id="275" r:id="rId10"/>
    <p:sldId id="282" r:id="rId11"/>
    <p:sldId id="283" r:id="rId12"/>
    <p:sldId id="288" r:id="rId13"/>
    <p:sldId id="289" r:id="rId14"/>
    <p:sldId id="284" r:id="rId15"/>
    <p:sldId id="285" r:id="rId16"/>
    <p:sldId id="265" r:id="rId17"/>
    <p:sldId id="276" r:id="rId18"/>
    <p:sldId id="266" r:id="rId19"/>
    <p:sldId id="267" r:id="rId20"/>
    <p:sldId id="270" r:id="rId21"/>
    <p:sldId id="277" r:id="rId22"/>
    <p:sldId id="278" r:id="rId23"/>
    <p:sldId id="279"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3FF"/>
    <a:srgbClr val="FFCCFF"/>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1498" y="62"/>
      </p:cViewPr>
      <p:guideLst>
        <p:guide orient="horz" pos="2160"/>
        <p:guide pos="2880"/>
      </p:guideLst>
    </p:cSldViewPr>
  </p:slideViewPr>
  <p:notesTextViewPr>
    <p:cViewPr>
      <p:scale>
        <a:sx n="100" d="100"/>
        <a:sy n="100" d="100"/>
      </p:scale>
      <p:origin x="0" y="0"/>
    </p:cViewPr>
  </p:notesTextViewPr>
  <p:sorterViewPr>
    <p:cViewPr varScale="1">
      <p:scale>
        <a:sx n="100" d="100"/>
        <a:sy n="100" d="100"/>
      </p:scale>
      <p:origin x="0" y="-485"/>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file:///D:\Rivier%20University\Big%20data%20system\Big%20data%20Project\DATA\CT%202005-2016.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D:\Rivier%20University\Big%20data%20system\Big%20data%20Project\DATA\CT%202005-2016.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D:\Rivier%20University\Big%20data%20system\Big%20data%20Project\DATA\Riskfactor.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D:\Rivier%20University\Big%20data%20system\Big%20data%20Project\DATA\Compare%20Death%20By%20Heart%20Related%20Problems%20in%20Male%20and%20Female(2014-2016).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D:\Rivier%20University\Big%20data%20system\Big%20data%20Project\DATA\Agebase%20Heartdeath.xlsx" TargetMode="External"/><Relationship Id="rId2" Type="http://schemas.microsoft.com/office/2011/relationships/chartColorStyle" Target="colors5.xml"/><Relationship Id="rId1" Type="http://schemas.microsoft.com/office/2011/relationships/chartStyle" Target="style5.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lgn="ct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sz="2000" dirty="0"/>
              <a:t>   Heart</a:t>
            </a:r>
            <a:r>
              <a:rPr lang="en-US" sz="2000" baseline="0" dirty="0"/>
              <a:t> Disease Death Of Connecticut by  county</a:t>
            </a:r>
            <a:endParaRPr lang="en-US" sz="2000" dirty="0"/>
          </a:p>
        </c:rich>
      </c:tx>
      <c:layout>
        <c:manualLayout>
          <c:xMode val="edge"/>
          <c:yMode val="edge"/>
          <c:x val="9.8118811881188137E-2"/>
          <c:y val="3.1743432662707731E-2"/>
        </c:manualLayout>
      </c:layout>
      <c:overlay val="0"/>
      <c:spPr>
        <a:noFill/>
        <a:ln>
          <a:noFill/>
        </a:ln>
        <a:effectLst/>
      </c:spPr>
      <c:txPr>
        <a:bodyPr rot="0" spcFirstLastPara="1" vertOverflow="ellipsis" vert="horz" wrap="square" anchor="ctr" anchorCtr="1"/>
        <a:lstStyle/>
        <a:p>
          <a:pPr algn="ct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barChart>
        <c:barDir val="col"/>
        <c:grouping val="clustered"/>
        <c:varyColors val="0"/>
        <c:ser>
          <c:idx val="0"/>
          <c:order val="0"/>
          <c:tx>
            <c:strRef>
              <c:f>'Heart Death'!$H$2</c:f>
              <c:strCache>
                <c:ptCount val="1"/>
                <c:pt idx="0">
                  <c:v>2005-2007</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cat>
            <c:strRef>
              <c:f>'Heart Death'!$G$3:$G$10</c:f>
              <c:strCache>
                <c:ptCount val="8"/>
                <c:pt idx="0">
                  <c:v>Fairfield</c:v>
                </c:pt>
                <c:pt idx="1">
                  <c:v>Hartford</c:v>
                </c:pt>
                <c:pt idx="2">
                  <c:v>Litchfield</c:v>
                </c:pt>
                <c:pt idx="3">
                  <c:v>Middlesex</c:v>
                </c:pt>
                <c:pt idx="4">
                  <c:v>New Haven</c:v>
                </c:pt>
                <c:pt idx="5">
                  <c:v>New London</c:v>
                </c:pt>
                <c:pt idx="6">
                  <c:v>Tolland</c:v>
                </c:pt>
                <c:pt idx="7">
                  <c:v>Windham</c:v>
                </c:pt>
              </c:strCache>
            </c:strRef>
          </c:cat>
          <c:val>
            <c:numRef>
              <c:f>'Heart Death'!$H$3:$H$10</c:f>
              <c:numCache>
                <c:formatCode>General</c:formatCode>
                <c:ptCount val="8"/>
                <c:pt idx="0">
                  <c:v>168</c:v>
                </c:pt>
                <c:pt idx="1">
                  <c:v>181.6</c:v>
                </c:pt>
                <c:pt idx="2">
                  <c:v>188.4</c:v>
                </c:pt>
                <c:pt idx="3">
                  <c:v>169.7</c:v>
                </c:pt>
                <c:pt idx="4">
                  <c:v>167.5</c:v>
                </c:pt>
                <c:pt idx="5">
                  <c:v>176.5</c:v>
                </c:pt>
                <c:pt idx="6">
                  <c:v>184.6</c:v>
                </c:pt>
                <c:pt idx="7">
                  <c:v>194.1</c:v>
                </c:pt>
              </c:numCache>
            </c:numRef>
          </c:val>
          <c:extLst>
            <c:ext xmlns:c16="http://schemas.microsoft.com/office/drawing/2014/chart" uri="{C3380CC4-5D6E-409C-BE32-E72D297353CC}">
              <c16:uniqueId val="{00000000-B1C1-4EAC-8A16-92DAC0DE2A43}"/>
            </c:ext>
          </c:extLst>
        </c:ser>
        <c:ser>
          <c:idx val="1"/>
          <c:order val="1"/>
          <c:tx>
            <c:strRef>
              <c:f>'Heart Death'!$I$2</c:f>
              <c:strCache>
                <c:ptCount val="1"/>
                <c:pt idx="0">
                  <c:v>2008-2010</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cat>
            <c:strRef>
              <c:f>'Heart Death'!$G$3:$G$10</c:f>
              <c:strCache>
                <c:ptCount val="8"/>
                <c:pt idx="0">
                  <c:v>Fairfield</c:v>
                </c:pt>
                <c:pt idx="1">
                  <c:v>Hartford</c:v>
                </c:pt>
                <c:pt idx="2">
                  <c:v>Litchfield</c:v>
                </c:pt>
                <c:pt idx="3">
                  <c:v>Middlesex</c:v>
                </c:pt>
                <c:pt idx="4">
                  <c:v>New Haven</c:v>
                </c:pt>
                <c:pt idx="5">
                  <c:v>New London</c:v>
                </c:pt>
                <c:pt idx="6">
                  <c:v>Tolland</c:v>
                </c:pt>
                <c:pt idx="7">
                  <c:v>Windham</c:v>
                </c:pt>
              </c:strCache>
            </c:strRef>
          </c:cat>
          <c:val>
            <c:numRef>
              <c:f>'Heart Death'!$I$3:$I$10</c:f>
              <c:numCache>
                <c:formatCode>General</c:formatCode>
                <c:ptCount val="8"/>
                <c:pt idx="0">
                  <c:v>147.6</c:v>
                </c:pt>
                <c:pt idx="1">
                  <c:v>169.4</c:v>
                </c:pt>
                <c:pt idx="2">
                  <c:v>179.3</c:v>
                </c:pt>
                <c:pt idx="3">
                  <c:v>153.6</c:v>
                </c:pt>
                <c:pt idx="4">
                  <c:v>151.6</c:v>
                </c:pt>
                <c:pt idx="5">
                  <c:v>166.8</c:v>
                </c:pt>
                <c:pt idx="6">
                  <c:v>170.4</c:v>
                </c:pt>
                <c:pt idx="7">
                  <c:v>187.2</c:v>
                </c:pt>
              </c:numCache>
            </c:numRef>
          </c:val>
          <c:extLst>
            <c:ext xmlns:c16="http://schemas.microsoft.com/office/drawing/2014/chart" uri="{C3380CC4-5D6E-409C-BE32-E72D297353CC}">
              <c16:uniqueId val="{00000001-B1C1-4EAC-8A16-92DAC0DE2A43}"/>
            </c:ext>
          </c:extLst>
        </c:ser>
        <c:ser>
          <c:idx val="2"/>
          <c:order val="2"/>
          <c:tx>
            <c:strRef>
              <c:f>'Heart Death'!$J$2</c:f>
              <c:strCache>
                <c:ptCount val="1"/>
                <c:pt idx="0">
                  <c:v>2011-2013</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cat>
            <c:strRef>
              <c:f>'Heart Death'!$G$3:$G$10</c:f>
              <c:strCache>
                <c:ptCount val="8"/>
                <c:pt idx="0">
                  <c:v>Fairfield</c:v>
                </c:pt>
                <c:pt idx="1">
                  <c:v>Hartford</c:v>
                </c:pt>
                <c:pt idx="2">
                  <c:v>Litchfield</c:v>
                </c:pt>
                <c:pt idx="3">
                  <c:v>Middlesex</c:v>
                </c:pt>
                <c:pt idx="4">
                  <c:v>New Haven</c:v>
                </c:pt>
                <c:pt idx="5">
                  <c:v>New London</c:v>
                </c:pt>
                <c:pt idx="6">
                  <c:v>Tolland</c:v>
                </c:pt>
                <c:pt idx="7">
                  <c:v>Windham</c:v>
                </c:pt>
              </c:strCache>
            </c:strRef>
          </c:cat>
          <c:val>
            <c:numRef>
              <c:f>'Heart Death'!$J$3:$J$10</c:f>
              <c:numCache>
                <c:formatCode>General</c:formatCode>
                <c:ptCount val="8"/>
                <c:pt idx="0">
                  <c:v>142</c:v>
                </c:pt>
                <c:pt idx="1">
                  <c:v>156.5</c:v>
                </c:pt>
                <c:pt idx="2">
                  <c:v>177.2</c:v>
                </c:pt>
                <c:pt idx="3">
                  <c:v>148.9</c:v>
                </c:pt>
                <c:pt idx="4">
                  <c:v>150.30000000000001</c:v>
                </c:pt>
                <c:pt idx="5">
                  <c:v>161.80000000000001</c:v>
                </c:pt>
                <c:pt idx="6">
                  <c:v>157</c:v>
                </c:pt>
                <c:pt idx="7">
                  <c:v>178.3</c:v>
                </c:pt>
              </c:numCache>
            </c:numRef>
          </c:val>
          <c:extLst>
            <c:ext xmlns:c16="http://schemas.microsoft.com/office/drawing/2014/chart" uri="{C3380CC4-5D6E-409C-BE32-E72D297353CC}">
              <c16:uniqueId val="{00000002-B1C1-4EAC-8A16-92DAC0DE2A43}"/>
            </c:ext>
          </c:extLst>
        </c:ser>
        <c:ser>
          <c:idx val="3"/>
          <c:order val="3"/>
          <c:tx>
            <c:strRef>
              <c:f>'Heart Death'!$K$2</c:f>
              <c:strCache>
                <c:ptCount val="1"/>
                <c:pt idx="0">
                  <c:v>2014-2016</c:v>
                </c:pt>
              </c:strCache>
            </c:strRef>
          </c:tx>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cat>
            <c:strRef>
              <c:f>'Heart Death'!$G$3:$G$10</c:f>
              <c:strCache>
                <c:ptCount val="8"/>
                <c:pt idx="0">
                  <c:v>Fairfield</c:v>
                </c:pt>
                <c:pt idx="1">
                  <c:v>Hartford</c:v>
                </c:pt>
                <c:pt idx="2">
                  <c:v>Litchfield</c:v>
                </c:pt>
                <c:pt idx="3">
                  <c:v>Middlesex</c:v>
                </c:pt>
                <c:pt idx="4">
                  <c:v>New Haven</c:v>
                </c:pt>
                <c:pt idx="5">
                  <c:v>New London</c:v>
                </c:pt>
                <c:pt idx="6">
                  <c:v>Tolland</c:v>
                </c:pt>
                <c:pt idx="7">
                  <c:v>Windham</c:v>
                </c:pt>
              </c:strCache>
            </c:strRef>
          </c:cat>
          <c:val>
            <c:numRef>
              <c:f>'Heart Death'!$K$3:$K$10</c:f>
              <c:numCache>
                <c:formatCode>General</c:formatCode>
                <c:ptCount val="8"/>
                <c:pt idx="0">
                  <c:v>137.1</c:v>
                </c:pt>
                <c:pt idx="1">
                  <c:v>149.30000000000001</c:v>
                </c:pt>
                <c:pt idx="2">
                  <c:v>156.1</c:v>
                </c:pt>
                <c:pt idx="3">
                  <c:v>147</c:v>
                </c:pt>
                <c:pt idx="4">
                  <c:v>148.4</c:v>
                </c:pt>
                <c:pt idx="5">
                  <c:v>146.30000000000001</c:v>
                </c:pt>
                <c:pt idx="6">
                  <c:v>146.1</c:v>
                </c:pt>
                <c:pt idx="7">
                  <c:v>166.7</c:v>
                </c:pt>
              </c:numCache>
            </c:numRef>
          </c:val>
          <c:extLst>
            <c:ext xmlns:c16="http://schemas.microsoft.com/office/drawing/2014/chart" uri="{C3380CC4-5D6E-409C-BE32-E72D297353CC}">
              <c16:uniqueId val="{00000003-B1C1-4EAC-8A16-92DAC0DE2A43}"/>
            </c:ext>
          </c:extLst>
        </c:ser>
        <c:dLbls>
          <c:showLegendKey val="0"/>
          <c:showVal val="0"/>
          <c:showCatName val="0"/>
          <c:showSerName val="0"/>
          <c:showPercent val="0"/>
          <c:showBubbleSize val="0"/>
        </c:dLbls>
        <c:gapWidth val="100"/>
        <c:overlap val="-24"/>
        <c:axId val="457120752"/>
        <c:axId val="457118784"/>
      </c:barChart>
      <c:catAx>
        <c:axId val="457120752"/>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457118784"/>
        <c:crosses val="autoZero"/>
        <c:auto val="1"/>
        <c:lblAlgn val="ctr"/>
        <c:lblOffset val="100"/>
        <c:noMultiLvlLbl val="0"/>
      </c:catAx>
      <c:valAx>
        <c:axId val="457118784"/>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45712075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2000" b="1" dirty="0"/>
              <a:t>Connecticut Heart death value by races from 2014-2016</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bar"/>
        <c:grouping val="clustered"/>
        <c:varyColors val="0"/>
        <c:ser>
          <c:idx val="0"/>
          <c:order val="0"/>
          <c:tx>
            <c:strRef>
              <c:f>[1]Sheet1!$B$1</c:f>
              <c:strCache>
                <c:ptCount val="1"/>
                <c:pt idx="0">
                  <c:v>DEALTH VALUE</c:v>
                </c:pt>
              </c:strCache>
            </c:strRef>
          </c:tx>
          <c:spPr>
            <a:solidFill>
              <a:schemeClr val="accent1"/>
            </a:solidFill>
            <a:ln>
              <a:noFill/>
            </a:ln>
            <a:effectLst/>
            <a:sp3d/>
          </c:spPr>
          <c:invertIfNegative val="0"/>
          <c:cat>
            <c:strRef>
              <c:f>[1]Sheet1!$A$2:$A$6</c:f>
              <c:strCache>
                <c:ptCount val="5"/>
                <c:pt idx="0">
                  <c:v>Black (%)</c:v>
                </c:pt>
                <c:pt idx="1">
                  <c:v>White (%)</c:v>
                </c:pt>
                <c:pt idx="2">
                  <c:v>Asian (%)/Native Hawaiian/Other Pacific Islander (%)</c:v>
                </c:pt>
                <c:pt idx="3">
                  <c:v>Hispanic/Latino (%)</c:v>
                </c:pt>
                <c:pt idx="4">
                  <c:v>American Indian/Alaska Native (%)</c:v>
                </c:pt>
              </c:strCache>
            </c:strRef>
          </c:cat>
          <c:val>
            <c:numRef>
              <c:f>[1]Sheet1!$B$2:$B$6</c:f>
              <c:numCache>
                <c:formatCode>General</c:formatCode>
                <c:ptCount val="5"/>
                <c:pt idx="0">
                  <c:v>1236.7</c:v>
                </c:pt>
                <c:pt idx="1">
                  <c:v>1217.0999999999999</c:v>
                </c:pt>
                <c:pt idx="2">
                  <c:v>757.9</c:v>
                </c:pt>
                <c:pt idx="3">
                  <c:v>782.7</c:v>
                </c:pt>
                <c:pt idx="4">
                  <c:v>201.4</c:v>
                </c:pt>
              </c:numCache>
            </c:numRef>
          </c:val>
          <c:extLst>
            <c:ext xmlns:c16="http://schemas.microsoft.com/office/drawing/2014/chart" uri="{C3380CC4-5D6E-409C-BE32-E72D297353CC}">
              <c16:uniqueId val="{00000000-F149-4054-93BE-7036F686BA33}"/>
            </c:ext>
          </c:extLst>
        </c:ser>
        <c:ser>
          <c:idx val="1"/>
          <c:order val="1"/>
          <c:tx>
            <c:strRef>
              <c:f>[1]Sheet1!$C$1</c:f>
              <c:strCache>
                <c:ptCount val="1"/>
                <c:pt idx="0">
                  <c:v>Percentile</c:v>
                </c:pt>
              </c:strCache>
            </c:strRef>
          </c:tx>
          <c:spPr>
            <a:solidFill>
              <a:schemeClr val="accent2"/>
            </a:solidFill>
            <a:ln>
              <a:noFill/>
            </a:ln>
            <a:effectLst/>
            <a:sp3d/>
          </c:spPr>
          <c:invertIfNegative val="0"/>
          <c:cat>
            <c:strRef>
              <c:f>[1]Sheet1!$A$2:$A$6</c:f>
              <c:strCache>
                <c:ptCount val="5"/>
                <c:pt idx="0">
                  <c:v>Black (%)</c:v>
                </c:pt>
                <c:pt idx="1">
                  <c:v>White (%)</c:v>
                </c:pt>
                <c:pt idx="2">
                  <c:v>Asian (%)/Native Hawaiian/Other Pacific Islander (%)</c:v>
                </c:pt>
                <c:pt idx="3">
                  <c:v>Hispanic/Latino (%)</c:v>
                </c:pt>
                <c:pt idx="4">
                  <c:v>American Indian/Alaska Native (%)</c:v>
                </c:pt>
              </c:strCache>
            </c:strRef>
          </c:cat>
          <c:val>
            <c:numRef>
              <c:f>[1]Sheet1!$C$2:$C$6</c:f>
              <c:numCache>
                <c:formatCode>General</c:formatCode>
                <c:ptCount val="5"/>
                <c:pt idx="0">
                  <c:v>51.6</c:v>
                </c:pt>
                <c:pt idx="1">
                  <c:v>608.20000000000005</c:v>
                </c:pt>
                <c:pt idx="2">
                  <c:v>28.6</c:v>
                </c:pt>
                <c:pt idx="3">
                  <c:v>90.9</c:v>
                </c:pt>
                <c:pt idx="4">
                  <c:v>0.7</c:v>
                </c:pt>
              </c:numCache>
            </c:numRef>
          </c:val>
          <c:extLst>
            <c:ext xmlns:c16="http://schemas.microsoft.com/office/drawing/2014/chart" uri="{C3380CC4-5D6E-409C-BE32-E72D297353CC}">
              <c16:uniqueId val="{00000001-F149-4054-93BE-7036F686BA33}"/>
            </c:ext>
          </c:extLst>
        </c:ser>
        <c:dLbls>
          <c:showLegendKey val="0"/>
          <c:showVal val="0"/>
          <c:showCatName val="0"/>
          <c:showSerName val="0"/>
          <c:showPercent val="0"/>
          <c:showBubbleSize val="0"/>
        </c:dLbls>
        <c:gapWidth val="150"/>
        <c:shape val="box"/>
        <c:axId val="528991440"/>
        <c:axId val="528988816"/>
        <c:axId val="0"/>
      </c:bar3DChart>
      <c:catAx>
        <c:axId val="528991440"/>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28988816"/>
        <c:crosses val="autoZero"/>
        <c:auto val="1"/>
        <c:lblAlgn val="ctr"/>
        <c:lblOffset val="100"/>
        <c:noMultiLvlLbl val="0"/>
      </c:catAx>
      <c:valAx>
        <c:axId val="528988816"/>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2899144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dirty="0"/>
              <a:t>Leading Risk factor that causes heart disease death by CT county  </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barChart>
        <c:barDir val="col"/>
        <c:grouping val="clustered"/>
        <c:varyColors val="0"/>
        <c:ser>
          <c:idx val="0"/>
          <c:order val="0"/>
          <c:tx>
            <c:strRef>
              <c:f>Sheet1!$B$2</c:f>
              <c:strCache>
                <c:ptCount val="1"/>
                <c:pt idx="0">
                  <c:v>Diagnosed diabetes</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Sheet1!$A$3:$A$10</c:f>
              <c:strCache>
                <c:ptCount val="8"/>
                <c:pt idx="0">
                  <c:v>Fairfield</c:v>
                </c:pt>
                <c:pt idx="1">
                  <c:v>Hartford</c:v>
                </c:pt>
                <c:pt idx="2">
                  <c:v>Litchfield</c:v>
                </c:pt>
                <c:pt idx="3">
                  <c:v>Middlesex</c:v>
                </c:pt>
                <c:pt idx="4">
                  <c:v>New Haven</c:v>
                </c:pt>
                <c:pt idx="5">
                  <c:v>New London</c:v>
                </c:pt>
                <c:pt idx="6">
                  <c:v>Tolland</c:v>
                </c:pt>
                <c:pt idx="7">
                  <c:v>Windham</c:v>
                </c:pt>
              </c:strCache>
            </c:strRef>
          </c:cat>
          <c:val>
            <c:numRef>
              <c:f>Sheet1!$B$3:$B$10</c:f>
              <c:numCache>
                <c:formatCode>General</c:formatCode>
                <c:ptCount val="8"/>
                <c:pt idx="0">
                  <c:v>6.5</c:v>
                </c:pt>
                <c:pt idx="1">
                  <c:v>8.4</c:v>
                </c:pt>
                <c:pt idx="2">
                  <c:v>6.3</c:v>
                </c:pt>
                <c:pt idx="3">
                  <c:v>5.8</c:v>
                </c:pt>
                <c:pt idx="4">
                  <c:v>8</c:v>
                </c:pt>
                <c:pt idx="5">
                  <c:v>7.9</c:v>
                </c:pt>
                <c:pt idx="6">
                  <c:v>6.9</c:v>
                </c:pt>
                <c:pt idx="7">
                  <c:v>9.1999999999999993</c:v>
                </c:pt>
              </c:numCache>
            </c:numRef>
          </c:val>
          <c:extLst>
            <c:ext xmlns:c16="http://schemas.microsoft.com/office/drawing/2014/chart" uri="{C3380CC4-5D6E-409C-BE32-E72D297353CC}">
              <c16:uniqueId val="{00000000-7574-46B5-952B-10098F08575A}"/>
            </c:ext>
          </c:extLst>
        </c:ser>
        <c:ser>
          <c:idx val="1"/>
          <c:order val="1"/>
          <c:tx>
            <c:strRef>
              <c:f>Sheet1!$C$2</c:f>
              <c:strCache>
                <c:ptCount val="1"/>
                <c:pt idx="0">
                  <c:v>Obesity</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Sheet1!$A$3:$A$10</c:f>
              <c:strCache>
                <c:ptCount val="8"/>
                <c:pt idx="0">
                  <c:v>Fairfield</c:v>
                </c:pt>
                <c:pt idx="1">
                  <c:v>Hartford</c:v>
                </c:pt>
                <c:pt idx="2">
                  <c:v>Litchfield</c:v>
                </c:pt>
                <c:pt idx="3">
                  <c:v>Middlesex</c:v>
                </c:pt>
                <c:pt idx="4">
                  <c:v>New Haven</c:v>
                </c:pt>
                <c:pt idx="5">
                  <c:v>New London</c:v>
                </c:pt>
                <c:pt idx="6">
                  <c:v>Tolland</c:v>
                </c:pt>
                <c:pt idx="7">
                  <c:v>Windham</c:v>
                </c:pt>
              </c:strCache>
            </c:strRef>
          </c:cat>
          <c:val>
            <c:numRef>
              <c:f>Sheet1!$C$3:$C$10</c:f>
              <c:numCache>
                <c:formatCode>General</c:formatCode>
                <c:ptCount val="8"/>
                <c:pt idx="0">
                  <c:v>21.1</c:v>
                </c:pt>
                <c:pt idx="1">
                  <c:v>25.4</c:v>
                </c:pt>
                <c:pt idx="2">
                  <c:v>26.6</c:v>
                </c:pt>
                <c:pt idx="3">
                  <c:v>24.3</c:v>
                </c:pt>
                <c:pt idx="4">
                  <c:v>26.7</c:v>
                </c:pt>
                <c:pt idx="5">
                  <c:v>29.4</c:v>
                </c:pt>
                <c:pt idx="6">
                  <c:v>24.2</c:v>
                </c:pt>
                <c:pt idx="7">
                  <c:v>30.9</c:v>
                </c:pt>
              </c:numCache>
            </c:numRef>
          </c:val>
          <c:extLst>
            <c:ext xmlns:c16="http://schemas.microsoft.com/office/drawing/2014/chart" uri="{C3380CC4-5D6E-409C-BE32-E72D297353CC}">
              <c16:uniqueId val="{00000001-7574-46B5-952B-10098F08575A}"/>
            </c:ext>
          </c:extLst>
        </c:ser>
        <c:ser>
          <c:idx val="2"/>
          <c:order val="2"/>
          <c:tx>
            <c:strRef>
              <c:f>Sheet1!$D$2</c:f>
              <c:strCache>
                <c:ptCount val="1"/>
                <c:pt idx="0">
                  <c:v>Leisure-Time Physical Inactivity</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Sheet1!$A$3:$A$10</c:f>
              <c:strCache>
                <c:ptCount val="8"/>
                <c:pt idx="0">
                  <c:v>Fairfield</c:v>
                </c:pt>
                <c:pt idx="1">
                  <c:v>Hartford</c:v>
                </c:pt>
                <c:pt idx="2">
                  <c:v>Litchfield</c:v>
                </c:pt>
                <c:pt idx="3">
                  <c:v>Middlesex</c:v>
                </c:pt>
                <c:pt idx="4">
                  <c:v>New Haven</c:v>
                </c:pt>
                <c:pt idx="5">
                  <c:v>New London</c:v>
                </c:pt>
                <c:pt idx="6">
                  <c:v>Tolland</c:v>
                </c:pt>
                <c:pt idx="7">
                  <c:v>Windham</c:v>
                </c:pt>
              </c:strCache>
            </c:strRef>
          </c:cat>
          <c:val>
            <c:numRef>
              <c:f>Sheet1!$D$3:$D$10</c:f>
              <c:numCache>
                <c:formatCode>General</c:formatCode>
                <c:ptCount val="8"/>
                <c:pt idx="0">
                  <c:v>16.8</c:v>
                </c:pt>
                <c:pt idx="1">
                  <c:v>20.100000000000001</c:v>
                </c:pt>
                <c:pt idx="2">
                  <c:v>17.3</c:v>
                </c:pt>
                <c:pt idx="3">
                  <c:v>16.399999999999999</c:v>
                </c:pt>
                <c:pt idx="4">
                  <c:v>19.3</c:v>
                </c:pt>
                <c:pt idx="5">
                  <c:v>19.100000000000001</c:v>
                </c:pt>
                <c:pt idx="6">
                  <c:v>17.600000000000001</c:v>
                </c:pt>
                <c:pt idx="7">
                  <c:v>20.7</c:v>
                </c:pt>
              </c:numCache>
            </c:numRef>
          </c:val>
          <c:extLst>
            <c:ext xmlns:c16="http://schemas.microsoft.com/office/drawing/2014/chart" uri="{C3380CC4-5D6E-409C-BE32-E72D297353CC}">
              <c16:uniqueId val="{00000002-7574-46B5-952B-10098F08575A}"/>
            </c:ext>
          </c:extLst>
        </c:ser>
        <c:dLbls>
          <c:showLegendKey val="0"/>
          <c:showVal val="1"/>
          <c:showCatName val="0"/>
          <c:showSerName val="0"/>
          <c:showPercent val="0"/>
          <c:showBubbleSize val="0"/>
        </c:dLbls>
        <c:gapWidth val="150"/>
        <c:axId val="422007816"/>
        <c:axId val="422008472"/>
      </c:barChart>
      <c:catAx>
        <c:axId val="422007816"/>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422008472"/>
        <c:crosses val="autoZero"/>
        <c:auto val="1"/>
        <c:lblAlgn val="ctr"/>
        <c:lblOffset val="100"/>
        <c:noMultiLvlLbl val="0"/>
      </c:catAx>
      <c:valAx>
        <c:axId val="422008472"/>
        <c:scaling>
          <c:orientation val="minMax"/>
        </c:scaling>
        <c:delete val="0"/>
        <c:axPos val="l"/>
        <c:majorGridlines>
          <c:spPr>
            <a:ln w="9525" cap="flat" cmpd="sng" algn="ctr">
              <a:solidFill>
                <a:schemeClr val="dk1">
                  <a:lumMod val="50000"/>
                  <a:lumOff val="5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42200781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600" b="1" dirty="0"/>
              <a:t>Compare Death</a:t>
            </a:r>
            <a:r>
              <a:rPr lang="en-US" sz="1600" b="1" baseline="0" dirty="0"/>
              <a:t> By Heart Related Disease in Male and Female(2014-2016)</a:t>
            </a:r>
            <a:endParaRPr lang="en-US" sz="1600" b="1"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tx>
            <c:strRef>
              <c:f>Sheet2!$A$2</c:f>
              <c:strCache>
                <c:ptCount val="1"/>
                <c:pt idx="0">
                  <c:v>Major cardiovascular diseases (I00-I78)</c:v>
                </c:pt>
              </c:strCache>
            </c:strRef>
          </c:tx>
          <c:spPr>
            <a:solidFill>
              <a:schemeClr val="accent1"/>
            </a:solidFill>
            <a:ln>
              <a:noFill/>
            </a:ln>
            <a:effectLst/>
          </c:spPr>
          <c:invertIfNegative val="0"/>
          <c:cat>
            <c:strRef>
              <c:f>Sheet2!$B$1:$G$1</c:f>
              <c:strCache>
                <c:ptCount val="6"/>
                <c:pt idx="0">
                  <c:v>No. of Death 2016</c:v>
                </c:pt>
                <c:pt idx="1">
                  <c:v>No. of Death 2014</c:v>
                </c:pt>
                <c:pt idx="2">
                  <c:v>Male 2016</c:v>
                </c:pt>
                <c:pt idx="3">
                  <c:v>Male 2014</c:v>
                </c:pt>
                <c:pt idx="4">
                  <c:v>Female 2016</c:v>
                </c:pt>
                <c:pt idx="5">
                  <c:v>Female 2014</c:v>
                </c:pt>
              </c:strCache>
            </c:strRef>
          </c:cat>
          <c:val>
            <c:numRef>
              <c:f>Sheet2!$B$2:$G$2</c:f>
              <c:numCache>
                <c:formatCode>General</c:formatCode>
                <c:ptCount val="6"/>
                <c:pt idx="0">
                  <c:v>8818</c:v>
                </c:pt>
                <c:pt idx="1">
                  <c:v>8885</c:v>
                </c:pt>
                <c:pt idx="2">
                  <c:v>4279</c:v>
                </c:pt>
                <c:pt idx="3">
                  <c:v>4285</c:v>
                </c:pt>
                <c:pt idx="4">
                  <c:v>4539</c:v>
                </c:pt>
                <c:pt idx="5">
                  <c:v>4600</c:v>
                </c:pt>
              </c:numCache>
            </c:numRef>
          </c:val>
          <c:extLst>
            <c:ext xmlns:c16="http://schemas.microsoft.com/office/drawing/2014/chart" uri="{C3380CC4-5D6E-409C-BE32-E72D297353CC}">
              <c16:uniqueId val="{00000000-CA4B-4918-9CB4-DD76A2D06D31}"/>
            </c:ext>
          </c:extLst>
        </c:ser>
        <c:ser>
          <c:idx val="1"/>
          <c:order val="1"/>
          <c:tx>
            <c:strRef>
              <c:f>Sheet2!$A$3</c:f>
              <c:strCache>
                <c:ptCount val="1"/>
                <c:pt idx="0">
                  <c:v>...Diseases of heart (I00-I09,I11,I13,I20-I51)</c:v>
                </c:pt>
              </c:strCache>
            </c:strRef>
          </c:tx>
          <c:spPr>
            <a:solidFill>
              <a:schemeClr val="accent2"/>
            </a:solidFill>
            <a:ln>
              <a:noFill/>
            </a:ln>
            <a:effectLst/>
          </c:spPr>
          <c:invertIfNegative val="0"/>
          <c:cat>
            <c:strRef>
              <c:f>Sheet2!$B$1:$G$1</c:f>
              <c:strCache>
                <c:ptCount val="6"/>
                <c:pt idx="0">
                  <c:v>No. of Death 2016</c:v>
                </c:pt>
                <c:pt idx="1">
                  <c:v>No. of Death 2014</c:v>
                </c:pt>
                <c:pt idx="2">
                  <c:v>Male 2016</c:v>
                </c:pt>
                <c:pt idx="3">
                  <c:v>Male 2014</c:v>
                </c:pt>
                <c:pt idx="4">
                  <c:v>Female 2016</c:v>
                </c:pt>
                <c:pt idx="5">
                  <c:v>Female 2014</c:v>
                </c:pt>
              </c:strCache>
            </c:strRef>
          </c:cat>
          <c:val>
            <c:numRef>
              <c:f>Sheet2!$B$3:$G$3</c:f>
              <c:numCache>
                <c:formatCode>General</c:formatCode>
                <c:ptCount val="6"/>
                <c:pt idx="0">
                  <c:v>6979</c:v>
                </c:pt>
                <c:pt idx="1">
                  <c:v>6991</c:v>
                </c:pt>
                <c:pt idx="2">
                  <c:v>3536</c:v>
                </c:pt>
                <c:pt idx="3">
                  <c:v>3499</c:v>
                </c:pt>
                <c:pt idx="4">
                  <c:v>3443</c:v>
                </c:pt>
                <c:pt idx="5">
                  <c:v>3492</c:v>
                </c:pt>
              </c:numCache>
            </c:numRef>
          </c:val>
          <c:extLst>
            <c:ext xmlns:c16="http://schemas.microsoft.com/office/drawing/2014/chart" uri="{C3380CC4-5D6E-409C-BE32-E72D297353CC}">
              <c16:uniqueId val="{00000001-CA4B-4918-9CB4-DD76A2D06D31}"/>
            </c:ext>
          </c:extLst>
        </c:ser>
        <c:ser>
          <c:idx val="2"/>
          <c:order val="2"/>
          <c:tx>
            <c:strRef>
              <c:f>Sheet2!$A$4</c:f>
              <c:strCache>
                <c:ptCount val="1"/>
                <c:pt idx="0">
                  <c:v>......Diseases of the heart - related</c:v>
                </c:pt>
              </c:strCache>
            </c:strRef>
          </c:tx>
          <c:spPr>
            <a:solidFill>
              <a:schemeClr val="accent3"/>
            </a:solidFill>
            <a:ln>
              <a:noFill/>
            </a:ln>
            <a:effectLst/>
          </c:spPr>
          <c:invertIfNegative val="0"/>
          <c:cat>
            <c:strRef>
              <c:f>Sheet2!$B$1:$G$1</c:f>
              <c:strCache>
                <c:ptCount val="6"/>
                <c:pt idx="0">
                  <c:v>No. of Death 2016</c:v>
                </c:pt>
                <c:pt idx="1">
                  <c:v>No. of Death 2014</c:v>
                </c:pt>
                <c:pt idx="2">
                  <c:v>Male 2016</c:v>
                </c:pt>
                <c:pt idx="3">
                  <c:v>Male 2014</c:v>
                </c:pt>
                <c:pt idx="4">
                  <c:v>Female 2016</c:v>
                </c:pt>
                <c:pt idx="5">
                  <c:v>Female 2014</c:v>
                </c:pt>
              </c:strCache>
            </c:strRef>
          </c:cat>
          <c:val>
            <c:numRef>
              <c:f>Sheet2!$B$4:$G$4</c:f>
              <c:numCache>
                <c:formatCode>General</c:formatCode>
                <c:ptCount val="6"/>
                <c:pt idx="0">
                  <c:v>15043</c:v>
                </c:pt>
                <c:pt idx="1">
                  <c:v>14891</c:v>
                </c:pt>
                <c:pt idx="2">
                  <c:v>7389</c:v>
                </c:pt>
                <c:pt idx="3">
                  <c:v>7273</c:v>
                </c:pt>
                <c:pt idx="4">
                  <c:v>7654</c:v>
                </c:pt>
                <c:pt idx="5">
                  <c:v>7618</c:v>
                </c:pt>
              </c:numCache>
            </c:numRef>
          </c:val>
          <c:extLst>
            <c:ext xmlns:c16="http://schemas.microsoft.com/office/drawing/2014/chart" uri="{C3380CC4-5D6E-409C-BE32-E72D297353CC}">
              <c16:uniqueId val="{00000002-CA4B-4918-9CB4-DD76A2D06D31}"/>
            </c:ext>
          </c:extLst>
        </c:ser>
        <c:ser>
          <c:idx val="3"/>
          <c:order val="3"/>
          <c:tx>
            <c:strRef>
              <c:f>Sheet2!$A$5</c:f>
              <c:strCache>
                <c:ptCount val="1"/>
                <c:pt idx="0">
                  <c:v>......Coronary heart diseases (I11,I20-I25)</c:v>
                </c:pt>
              </c:strCache>
            </c:strRef>
          </c:tx>
          <c:spPr>
            <a:solidFill>
              <a:schemeClr val="accent4"/>
            </a:solidFill>
            <a:ln>
              <a:noFill/>
            </a:ln>
            <a:effectLst/>
          </c:spPr>
          <c:invertIfNegative val="0"/>
          <c:cat>
            <c:strRef>
              <c:f>Sheet2!$B$1:$G$1</c:f>
              <c:strCache>
                <c:ptCount val="6"/>
                <c:pt idx="0">
                  <c:v>No. of Death 2016</c:v>
                </c:pt>
                <c:pt idx="1">
                  <c:v>No. of Death 2014</c:v>
                </c:pt>
                <c:pt idx="2">
                  <c:v>Male 2016</c:v>
                </c:pt>
                <c:pt idx="3">
                  <c:v>Male 2014</c:v>
                </c:pt>
                <c:pt idx="4">
                  <c:v>Female 2016</c:v>
                </c:pt>
                <c:pt idx="5">
                  <c:v>Female 2014</c:v>
                </c:pt>
              </c:strCache>
            </c:strRef>
          </c:cat>
          <c:val>
            <c:numRef>
              <c:f>Sheet2!$B$5:$G$5</c:f>
              <c:numCache>
                <c:formatCode>General</c:formatCode>
                <c:ptCount val="6"/>
                <c:pt idx="0">
                  <c:v>4033</c:v>
                </c:pt>
                <c:pt idx="1">
                  <c:v>3870</c:v>
                </c:pt>
                <c:pt idx="2">
                  <c:v>2206</c:v>
                </c:pt>
                <c:pt idx="3">
                  <c:v>2090</c:v>
                </c:pt>
                <c:pt idx="4">
                  <c:v>1827</c:v>
                </c:pt>
                <c:pt idx="5">
                  <c:v>1780</c:v>
                </c:pt>
              </c:numCache>
            </c:numRef>
          </c:val>
          <c:extLst>
            <c:ext xmlns:c16="http://schemas.microsoft.com/office/drawing/2014/chart" uri="{C3380CC4-5D6E-409C-BE32-E72D297353CC}">
              <c16:uniqueId val="{00000003-CA4B-4918-9CB4-DD76A2D06D31}"/>
            </c:ext>
          </c:extLst>
        </c:ser>
        <c:ser>
          <c:idx val="4"/>
          <c:order val="4"/>
          <c:tx>
            <c:strRef>
              <c:f>Sheet2!$A$6</c:f>
              <c:strCache>
                <c:ptCount val="1"/>
                <c:pt idx="0">
                  <c:v>......Heart failure (I50)</c:v>
                </c:pt>
              </c:strCache>
            </c:strRef>
          </c:tx>
          <c:spPr>
            <a:solidFill>
              <a:schemeClr val="accent5"/>
            </a:solidFill>
            <a:ln>
              <a:noFill/>
            </a:ln>
            <a:effectLst/>
          </c:spPr>
          <c:invertIfNegative val="0"/>
          <c:cat>
            <c:strRef>
              <c:f>Sheet2!$B$1:$G$1</c:f>
              <c:strCache>
                <c:ptCount val="6"/>
                <c:pt idx="0">
                  <c:v>No. of Death 2016</c:v>
                </c:pt>
                <c:pt idx="1">
                  <c:v>No. of Death 2014</c:v>
                </c:pt>
                <c:pt idx="2">
                  <c:v>Male 2016</c:v>
                </c:pt>
                <c:pt idx="3">
                  <c:v>Male 2014</c:v>
                </c:pt>
                <c:pt idx="4">
                  <c:v>Female 2016</c:v>
                </c:pt>
                <c:pt idx="5">
                  <c:v>Female 2014</c:v>
                </c:pt>
              </c:strCache>
            </c:strRef>
          </c:cat>
          <c:val>
            <c:numRef>
              <c:f>Sheet2!$B$6:$G$6</c:f>
              <c:numCache>
                <c:formatCode>General</c:formatCode>
                <c:ptCount val="6"/>
                <c:pt idx="0">
                  <c:v>962</c:v>
                </c:pt>
                <c:pt idx="1">
                  <c:v>868</c:v>
                </c:pt>
                <c:pt idx="2">
                  <c:v>418</c:v>
                </c:pt>
                <c:pt idx="3">
                  <c:v>388</c:v>
                </c:pt>
                <c:pt idx="4">
                  <c:v>544</c:v>
                </c:pt>
                <c:pt idx="5">
                  <c:v>480</c:v>
                </c:pt>
              </c:numCache>
            </c:numRef>
          </c:val>
          <c:extLst>
            <c:ext xmlns:c16="http://schemas.microsoft.com/office/drawing/2014/chart" uri="{C3380CC4-5D6E-409C-BE32-E72D297353CC}">
              <c16:uniqueId val="{00000004-CA4B-4918-9CB4-DD76A2D06D31}"/>
            </c:ext>
          </c:extLst>
        </c:ser>
        <c:dLbls>
          <c:showLegendKey val="0"/>
          <c:showVal val="0"/>
          <c:showCatName val="0"/>
          <c:showSerName val="0"/>
          <c:showPercent val="0"/>
          <c:showBubbleSize val="0"/>
        </c:dLbls>
        <c:gapWidth val="182"/>
        <c:axId val="524831024"/>
        <c:axId val="524831680"/>
      </c:barChart>
      <c:catAx>
        <c:axId val="524831024"/>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24831680"/>
        <c:crosses val="autoZero"/>
        <c:auto val="1"/>
        <c:lblAlgn val="ctr"/>
        <c:lblOffset val="100"/>
        <c:noMultiLvlLbl val="0"/>
      </c:catAx>
      <c:valAx>
        <c:axId val="524831680"/>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ln>
                  <a:solidFill>
                    <a:schemeClr val="accent1"/>
                  </a:solidFill>
                </a:ln>
                <a:solidFill>
                  <a:schemeClr val="tx1">
                    <a:lumMod val="65000"/>
                    <a:lumOff val="35000"/>
                  </a:schemeClr>
                </a:solidFill>
                <a:latin typeface="+mn-lt"/>
                <a:ea typeface="+mn-ea"/>
                <a:cs typeface="+mn-cs"/>
              </a:defRPr>
            </a:pPr>
            <a:endParaRPr lang="en-US"/>
          </a:p>
        </c:txPr>
        <c:crossAx val="524831024"/>
        <c:crosses val="autoZero"/>
        <c:crossBetween val="between"/>
      </c:valAx>
      <c:spPr>
        <a:pattFill prst="pct5">
          <a:fgClr>
            <a:schemeClr val="accent1"/>
          </a:fgClr>
          <a:bgClr>
            <a:schemeClr val="bg1"/>
          </a:bgClr>
        </a:pattFill>
        <a:ln>
          <a:noFill/>
        </a:ln>
        <a:effectLst>
          <a:glow rad="63500">
            <a:schemeClr val="accent5">
              <a:satMod val="175000"/>
              <a:alpha val="40000"/>
            </a:schemeClr>
          </a:glow>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kumimoji="0" lang="en-US" sz="2000" b="1" i="0" u="none" strike="noStrike" kern="1200" cap="none" spc="0" normalizeH="0" baseline="0" noProof="0" dirty="0">
                <a:ln>
                  <a:noFill/>
                </a:ln>
                <a:solidFill>
                  <a:sysClr val="windowText" lastClr="000000">
                    <a:lumMod val="65000"/>
                    <a:lumOff val="35000"/>
                  </a:sysClr>
                </a:solidFill>
                <a:effectLst/>
                <a:uLnTx/>
                <a:uFillTx/>
                <a:latin typeface="Calibri" panose="020F0502020204030204"/>
              </a:rPr>
              <a:t>Age Based Heart disease death of races from 2014-2016</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Sheet1!$A$5</c:f>
              <c:strCache>
                <c:ptCount val="1"/>
                <c:pt idx="0">
                  <c:v>All Races/Ethnicities</c:v>
                </c:pt>
              </c:strCache>
            </c:strRef>
          </c:tx>
          <c:spPr>
            <a:solidFill>
              <a:schemeClr val="accent1"/>
            </a:solidFill>
            <a:ln>
              <a:noFill/>
            </a:ln>
            <a:effectLst/>
          </c:spPr>
          <c:invertIfNegative val="0"/>
          <c:cat>
            <c:strRef>
              <c:f>Sheet1!$B$4:$F$4</c:f>
              <c:strCache>
                <c:ptCount val="5"/>
                <c:pt idx="0">
                  <c:v>above 35</c:v>
                </c:pt>
                <c:pt idx="1">
                  <c:v>45 to 64</c:v>
                </c:pt>
                <c:pt idx="2">
                  <c:v>above 65</c:v>
                </c:pt>
                <c:pt idx="3">
                  <c:v>under 75</c:v>
                </c:pt>
                <c:pt idx="4">
                  <c:v>All Ages</c:v>
                </c:pt>
              </c:strCache>
            </c:strRef>
          </c:cat>
          <c:val>
            <c:numRef>
              <c:f>Sheet1!$B$5:$F$5</c:f>
              <c:numCache>
                <c:formatCode>General</c:formatCode>
                <c:ptCount val="5"/>
                <c:pt idx="0">
                  <c:v>283.2</c:v>
                </c:pt>
                <c:pt idx="1">
                  <c:v>122.6</c:v>
                </c:pt>
                <c:pt idx="2">
                  <c:v>979</c:v>
                </c:pt>
                <c:pt idx="3">
                  <c:v>44.4</c:v>
                </c:pt>
                <c:pt idx="4">
                  <c:v>145.9</c:v>
                </c:pt>
              </c:numCache>
            </c:numRef>
          </c:val>
          <c:extLst>
            <c:ext xmlns:c16="http://schemas.microsoft.com/office/drawing/2014/chart" uri="{C3380CC4-5D6E-409C-BE32-E72D297353CC}">
              <c16:uniqueId val="{00000000-6A04-40BD-A65D-22EE6539AF4D}"/>
            </c:ext>
          </c:extLst>
        </c:ser>
        <c:ser>
          <c:idx val="1"/>
          <c:order val="1"/>
          <c:tx>
            <c:strRef>
              <c:f>Sheet1!$A$6</c:f>
              <c:strCache>
                <c:ptCount val="1"/>
                <c:pt idx="0">
                  <c:v>Black(Non-Hispanic)</c:v>
                </c:pt>
              </c:strCache>
            </c:strRef>
          </c:tx>
          <c:spPr>
            <a:solidFill>
              <a:schemeClr val="accent2"/>
            </a:solidFill>
            <a:ln>
              <a:noFill/>
            </a:ln>
            <a:effectLst/>
          </c:spPr>
          <c:invertIfNegative val="0"/>
          <c:cat>
            <c:strRef>
              <c:f>Sheet1!$B$4:$F$4</c:f>
              <c:strCache>
                <c:ptCount val="5"/>
                <c:pt idx="0">
                  <c:v>above 35</c:v>
                </c:pt>
                <c:pt idx="1">
                  <c:v>45 to 64</c:v>
                </c:pt>
                <c:pt idx="2">
                  <c:v>above 65</c:v>
                </c:pt>
                <c:pt idx="3">
                  <c:v>under 75</c:v>
                </c:pt>
                <c:pt idx="4">
                  <c:v>All Ages</c:v>
                </c:pt>
              </c:strCache>
            </c:strRef>
          </c:cat>
          <c:val>
            <c:numRef>
              <c:f>Sheet1!$B$6:$F$6</c:f>
              <c:numCache>
                <c:formatCode>General</c:formatCode>
                <c:ptCount val="5"/>
                <c:pt idx="0">
                  <c:v>304.39999999999998</c:v>
                </c:pt>
                <c:pt idx="1">
                  <c:v>139.19999999999999</c:v>
                </c:pt>
                <c:pt idx="2">
                  <c:v>946.4</c:v>
                </c:pt>
                <c:pt idx="3">
                  <c:v>66.8</c:v>
                </c:pt>
                <c:pt idx="4">
                  <c:v>158.4</c:v>
                </c:pt>
              </c:numCache>
            </c:numRef>
          </c:val>
          <c:extLst>
            <c:ext xmlns:c16="http://schemas.microsoft.com/office/drawing/2014/chart" uri="{C3380CC4-5D6E-409C-BE32-E72D297353CC}">
              <c16:uniqueId val="{00000001-6A04-40BD-A65D-22EE6539AF4D}"/>
            </c:ext>
          </c:extLst>
        </c:ser>
        <c:ser>
          <c:idx val="3"/>
          <c:order val="3"/>
          <c:tx>
            <c:strRef>
              <c:f>Sheet1!$A$8</c:f>
              <c:strCache>
                <c:ptCount val="1"/>
                <c:pt idx="0">
                  <c:v>White (Non-Hispanic)</c:v>
                </c:pt>
              </c:strCache>
            </c:strRef>
          </c:tx>
          <c:spPr>
            <a:solidFill>
              <a:schemeClr val="accent4"/>
            </a:solidFill>
            <a:ln>
              <a:noFill/>
            </a:ln>
            <a:effectLst/>
          </c:spPr>
          <c:invertIfNegative val="0"/>
          <c:cat>
            <c:strRef>
              <c:f>Sheet1!$B$4:$F$4</c:f>
              <c:strCache>
                <c:ptCount val="5"/>
                <c:pt idx="0">
                  <c:v>above 35</c:v>
                </c:pt>
                <c:pt idx="1">
                  <c:v>45 to 64</c:v>
                </c:pt>
                <c:pt idx="2">
                  <c:v>above 65</c:v>
                </c:pt>
                <c:pt idx="3">
                  <c:v>under 75</c:v>
                </c:pt>
                <c:pt idx="4">
                  <c:v>All Ages</c:v>
                </c:pt>
              </c:strCache>
            </c:strRef>
          </c:cat>
          <c:val>
            <c:numRef>
              <c:f>Sheet1!$B$8:$F$8</c:f>
              <c:numCache>
                <c:formatCode>General</c:formatCode>
                <c:ptCount val="5"/>
                <c:pt idx="0">
                  <c:v>288.2</c:v>
                </c:pt>
                <c:pt idx="1">
                  <c:v>79.8</c:v>
                </c:pt>
                <c:pt idx="2">
                  <c:v>1005.1</c:v>
                </c:pt>
                <c:pt idx="3">
                  <c:v>43.6</c:v>
                </c:pt>
                <c:pt idx="4">
                  <c:v>148.4</c:v>
                </c:pt>
              </c:numCache>
            </c:numRef>
          </c:val>
          <c:extLst>
            <c:ext xmlns:c16="http://schemas.microsoft.com/office/drawing/2014/chart" uri="{C3380CC4-5D6E-409C-BE32-E72D297353CC}">
              <c16:uniqueId val="{00000002-6A04-40BD-A65D-22EE6539AF4D}"/>
            </c:ext>
          </c:extLst>
        </c:ser>
        <c:ser>
          <c:idx val="4"/>
          <c:order val="4"/>
          <c:tx>
            <c:strRef>
              <c:f>Sheet1!$A$9</c:f>
              <c:strCache>
                <c:ptCount val="1"/>
              </c:strCache>
            </c:strRef>
          </c:tx>
          <c:spPr>
            <a:solidFill>
              <a:schemeClr val="accent5"/>
            </a:solidFill>
            <a:ln>
              <a:noFill/>
            </a:ln>
            <a:effectLst/>
          </c:spPr>
          <c:invertIfNegative val="0"/>
          <c:cat>
            <c:strRef>
              <c:f>Sheet1!$B$4:$F$4</c:f>
              <c:strCache>
                <c:ptCount val="5"/>
                <c:pt idx="0">
                  <c:v>above 35</c:v>
                </c:pt>
                <c:pt idx="1">
                  <c:v>45 to 64</c:v>
                </c:pt>
                <c:pt idx="2">
                  <c:v>above 65</c:v>
                </c:pt>
                <c:pt idx="3">
                  <c:v>under 75</c:v>
                </c:pt>
                <c:pt idx="4">
                  <c:v>All Ages</c:v>
                </c:pt>
              </c:strCache>
            </c:strRef>
          </c:cat>
          <c:val>
            <c:numRef>
              <c:f>Sheet1!$B$9:$F$9</c:f>
            </c:numRef>
          </c:val>
          <c:extLst>
            <c:ext xmlns:c16="http://schemas.microsoft.com/office/drawing/2014/chart" uri="{C3380CC4-5D6E-409C-BE32-E72D297353CC}">
              <c16:uniqueId val="{00000003-6A04-40BD-A65D-22EE6539AF4D}"/>
            </c:ext>
          </c:extLst>
        </c:ser>
        <c:ser>
          <c:idx val="5"/>
          <c:order val="5"/>
          <c:tx>
            <c:strRef>
              <c:f>Sheet1!$A$10</c:f>
              <c:strCache>
                <c:ptCount val="1"/>
              </c:strCache>
            </c:strRef>
          </c:tx>
          <c:spPr>
            <a:solidFill>
              <a:schemeClr val="accent6"/>
            </a:solidFill>
            <a:ln>
              <a:noFill/>
            </a:ln>
            <a:effectLst/>
          </c:spPr>
          <c:invertIfNegative val="0"/>
          <c:cat>
            <c:strRef>
              <c:f>Sheet1!$B$4:$F$4</c:f>
              <c:strCache>
                <c:ptCount val="5"/>
                <c:pt idx="0">
                  <c:v>above 35</c:v>
                </c:pt>
                <c:pt idx="1">
                  <c:v>45 to 64</c:v>
                </c:pt>
                <c:pt idx="2">
                  <c:v>above 65</c:v>
                </c:pt>
                <c:pt idx="3">
                  <c:v>under 75</c:v>
                </c:pt>
                <c:pt idx="4">
                  <c:v>All Ages</c:v>
                </c:pt>
              </c:strCache>
            </c:strRef>
          </c:cat>
          <c:val>
            <c:numRef>
              <c:f>Sheet1!$B$10:$F$10</c:f>
            </c:numRef>
          </c:val>
          <c:extLst>
            <c:ext xmlns:c16="http://schemas.microsoft.com/office/drawing/2014/chart" uri="{C3380CC4-5D6E-409C-BE32-E72D297353CC}">
              <c16:uniqueId val="{00000004-6A04-40BD-A65D-22EE6539AF4D}"/>
            </c:ext>
          </c:extLst>
        </c:ser>
        <c:ser>
          <c:idx val="6"/>
          <c:order val="6"/>
          <c:tx>
            <c:strRef>
              <c:f>Sheet1!$A$11</c:f>
              <c:strCache>
                <c:ptCount val="1"/>
              </c:strCache>
            </c:strRef>
          </c:tx>
          <c:spPr>
            <a:solidFill>
              <a:schemeClr val="accent1">
                <a:lumMod val="60000"/>
              </a:schemeClr>
            </a:solidFill>
            <a:ln>
              <a:noFill/>
            </a:ln>
            <a:effectLst/>
          </c:spPr>
          <c:invertIfNegative val="0"/>
          <c:cat>
            <c:strRef>
              <c:f>Sheet1!$B$4:$F$4</c:f>
              <c:strCache>
                <c:ptCount val="5"/>
                <c:pt idx="0">
                  <c:v>above 35</c:v>
                </c:pt>
                <c:pt idx="1">
                  <c:v>45 to 64</c:v>
                </c:pt>
                <c:pt idx="2">
                  <c:v>above 65</c:v>
                </c:pt>
                <c:pt idx="3">
                  <c:v>under 75</c:v>
                </c:pt>
                <c:pt idx="4">
                  <c:v>All Ages</c:v>
                </c:pt>
              </c:strCache>
            </c:strRef>
          </c:cat>
          <c:val>
            <c:numRef>
              <c:f>Sheet1!$B$11:$F$11</c:f>
            </c:numRef>
          </c:val>
          <c:extLst>
            <c:ext xmlns:c16="http://schemas.microsoft.com/office/drawing/2014/chart" uri="{C3380CC4-5D6E-409C-BE32-E72D297353CC}">
              <c16:uniqueId val="{00000005-6A04-40BD-A65D-22EE6539AF4D}"/>
            </c:ext>
          </c:extLst>
        </c:ser>
        <c:ser>
          <c:idx val="7"/>
          <c:order val="7"/>
          <c:tx>
            <c:strRef>
              <c:f>Sheet1!$A$12</c:f>
              <c:strCache>
                <c:ptCount val="1"/>
                <c:pt idx="0">
                  <c:v>Hispanic</c:v>
                </c:pt>
              </c:strCache>
            </c:strRef>
          </c:tx>
          <c:spPr>
            <a:solidFill>
              <a:schemeClr val="accent2">
                <a:lumMod val="60000"/>
              </a:schemeClr>
            </a:solidFill>
            <a:ln>
              <a:noFill/>
            </a:ln>
            <a:effectLst/>
          </c:spPr>
          <c:invertIfNegative val="0"/>
          <c:cat>
            <c:strRef>
              <c:f>Sheet1!$B$4:$F$4</c:f>
              <c:strCache>
                <c:ptCount val="5"/>
                <c:pt idx="0">
                  <c:v>above 35</c:v>
                </c:pt>
                <c:pt idx="1">
                  <c:v>45 to 64</c:v>
                </c:pt>
                <c:pt idx="2">
                  <c:v>above 65</c:v>
                </c:pt>
                <c:pt idx="3">
                  <c:v>under 75</c:v>
                </c:pt>
                <c:pt idx="4">
                  <c:v>All Ages</c:v>
                </c:pt>
              </c:strCache>
            </c:strRef>
          </c:cat>
          <c:val>
            <c:numRef>
              <c:f>Sheet1!$B$12:$F$12</c:f>
              <c:numCache>
                <c:formatCode>General</c:formatCode>
                <c:ptCount val="5"/>
                <c:pt idx="0">
                  <c:v>192.1</c:v>
                </c:pt>
                <c:pt idx="1">
                  <c:v>72.400000000000006</c:v>
                </c:pt>
                <c:pt idx="2">
                  <c:v>632.20000000000005</c:v>
                </c:pt>
                <c:pt idx="3">
                  <c:v>39.9</c:v>
                </c:pt>
                <c:pt idx="4">
                  <c:v>98.9</c:v>
                </c:pt>
              </c:numCache>
            </c:numRef>
          </c:val>
          <c:extLst>
            <c:ext xmlns:c16="http://schemas.microsoft.com/office/drawing/2014/chart" uri="{C3380CC4-5D6E-409C-BE32-E72D297353CC}">
              <c16:uniqueId val="{00000006-6A04-40BD-A65D-22EE6539AF4D}"/>
            </c:ext>
          </c:extLst>
        </c:ser>
        <c:ser>
          <c:idx val="8"/>
          <c:order val="8"/>
          <c:tx>
            <c:strRef>
              <c:f>Sheet1!$A$13</c:f>
              <c:strCache>
                <c:ptCount val="1"/>
                <c:pt idx="0">
                  <c:v>American Indian and Alaskan Native</c:v>
                </c:pt>
              </c:strCache>
            </c:strRef>
          </c:tx>
          <c:spPr>
            <a:solidFill>
              <a:schemeClr val="accent3">
                <a:lumMod val="60000"/>
              </a:schemeClr>
            </a:solidFill>
            <a:ln>
              <a:noFill/>
            </a:ln>
            <a:effectLst/>
          </c:spPr>
          <c:invertIfNegative val="0"/>
          <c:cat>
            <c:strRef>
              <c:f>Sheet1!$B$4:$F$4</c:f>
              <c:strCache>
                <c:ptCount val="5"/>
                <c:pt idx="0">
                  <c:v>above 35</c:v>
                </c:pt>
                <c:pt idx="1">
                  <c:v>45 to 64</c:v>
                </c:pt>
                <c:pt idx="2">
                  <c:v>above 65</c:v>
                </c:pt>
                <c:pt idx="3">
                  <c:v>under 75</c:v>
                </c:pt>
                <c:pt idx="4">
                  <c:v>All Ages</c:v>
                </c:pt>
              </c:strCache>
            </c:strRef>
          </c:cat>
          <c:val>
            <c:numRef>
              <c:f>Sheet1!$B$13:$F$13</c:f>
              <c:numCache>
                <c:formatCode>General</c:formatCode>
                <c:ptCount val="5"/>
                <c:pt idx="0">
                  <c:v>170.5</c:v>
                </c:pt>
                <c:pt idx="1">
                  <c:v>60.4</c:v>
                </c:pt>
                <c:pt idx="2">
                  <c:v>750.1</c:v>
                </c:pt>
                <c:pt idx="3">
                  <c:v>50.5</c:v>
                </c:pt>
                <c:pt idx="4">
                  <c:v>85.5</c:v>
                </c:pt>
              </c:numCache>
            </c:numRef>
          </c:val>
          <c:extLst>
            <c:ext xmlns:c16="http://schemas.microsoft.com/office/drawing/2014/chart" uri="{C3380CC4-5D6E-409C-BE32-E72D297353CC}">
              <c16:uniqueId val="{00000007-6A04-40BD-A65D-22EE6539AF4D}"/>
            </c:ext>
          </c:extLst>
        </c:ser>
        <c:ser>
          <c:idx val="9"/>
          <c:order val="9"/>
          <c:tx>
            <c:strRef>
              <c:f>Sheet1!$A$14</c:f>
              <c:strCache>
                <c:ptCount val="1"/>
                <c:pt idx="0">
                  <c:v>Asian and Pacific Islander</c:v>
                </c:pt>
              </c:strCache>
            </c:strRef>
          </c:tx>
          <c:spPr>
            <a:solidFill>
              <a:schemeClr val="accent4">
                <a:lumMod val="60000"/>
              </a:schemeClr>
            </a:solidFill>
            <a:ln>
              <a:noFill/>
            </a:ln>
            <a:effectLst/>
          </c:spPr>
          <c:invertIfNegative val="0"/>
          <c:cat>
            <c:strRef>
              <c:f>Sheet1!$B$4:$F$4</c:f>
              <c:strCache>
                <c:ptCount val="5"/>
                <c:pt idx="0">
                  <c:v>above 35</c:v>
                </c:pt>
                <c:pt idx="1">
                  <c:v>45 to 64</c:v>
                </c:pt>
                <c:pt idx="2">
                  <c:v>above 65</c:v>
                </c:pt>
                <c:pt idx="3">
                  <c:v>under 75</c:v>
                </c:pt>
                <c:pt idx="4">
                  <c:v>All Ages</c:v>
                </c:pt>
              </c:strCache>
            </c:strRef>
          </c:cat>
          <c:val>
            <c:numRef>
              <c:f>Sheet1!$B$14:$F$14</c:f>
              <c:numCache>
                <c:formatCode>General</c:formatCode>
                <c:ptCount val="5"/>
                <c:pt idx="0">
                  <c:v>140.5</c:v>
                </c:pt>
                <c:pt idx="1">
                  <c:v>32.700000000000003</c:v>
                </c:pt>
                <c:pt idx="2">
                  <c:v>506.4</c:v>
                </c:pt>
                <c:pt idx="3">
                  <c:v>16.8</c:v>
                </c:pt>
                <c:pt idx="4">
                  <c:v>72</c:v>
                </c:pt>
              </c:numCache>
            </c:numRef>
          </c:val>
          <c:extLst>
            <c:ext xmlns:c16="http://schemas.microsoft.com/office/drawing/2014/chart" uri="{C3380CC4-5D6E-409C-BE32-E72D297353CC}">
              <c16:uniqueId val="{00000008-6A04-40BD-A65D-22EE6539AF4D}"/>
            </c:ext>
          </c:extLst>
        </c:ser>
        <c:dLbls>
          <c:showLegendKey val="0"/>
          <c:showVal val="0"/>
          <c:showCatName val="0"/>
          <c:showSerName val="0"/>
          <c:showPercent val="0"/>
          <c:showBubbleSize val="0"/>
        </c:dLbls>
        <c:gapWidth val="219"/>
        <c:axId val="467269752"/>
        <c:axId val="467274344"/>
        <c:extLst>
          <c:ext xmlns:c15="http://schemas.microsoft.com/office/drawing/2012/chart" uri="{02D57815-91ED-43cb-92C2-25804820EDAC}">
            <c15:filteredBarSeries>
              <c15:ser>
                <c:idx val="2"/>
                <c:order val="2"/>
                <c:tx>
                  <c:strRef>
                    <c:extLst>
                      <c:ext uri="{02D57815-91ED-43cb-92C2-25804820EDAC}">
                        <c15:formulaRef>
                          <c15:sqref>Sheet1!$A$7</c15:sqref>
                        </c15:formulaRef>
                      </c:ext>
                    </c:extLst>
                    <c:strCache>
                      <c:ptCount val="1"/>
                    </c:strCache>
                  </c:strRef>
                </c:tx>
                <c:spPr>
                  <a:solidFill>
                    <a:schemeClr val="accent3"/>
                  </a:solidFill>
                  <a:ln>
                    <a:noFill/>
                  </a:ln>
                  <a:effectLst/>
                </c:spPr>
                <c:invertIfNegative val="0"/>
                <c:cat>
                  <c:strRef>
                    <c:extLst>
                      <c:ext uri="{02D57815-91ED-43cb-92C2-25804820EDAC}">
                        <c15:formulaRef>
                          <c15:sqref>Sheet1!$B$4:$F$4</c15:sqref>
                        </c15:formulaRef>
                      </c:ext>
                    </c:extLst>
                    <c:strCache>
                      <c:ptCount val="5"/>
                      <c:pt idx="0">
                        <c:v>above 35</c:v>
                      </c:pt>
                      <c:pt idx="1">
                        <c:v>45 to 64</c:v>
                      </c:pt>
                      <c:pt idx="2">
                        <c:v>above 65</c:v>
                      </c:pt>
                      <c:pt idx="3">
                        <c:v>under 75</c:v>
                      </c:pt>
                      <c:pt idx="4">
                        <c:v>All Ages</c:v>
                      </c:pt>
                    </c:strCache>
                  </c:strRef>
                </c:cat>
                <c:val>
                  <c:numRef>
                    <c:extLst>
                      <c:ext uri="{02D57815-91ED-43cb-92C2-25804820EDAC}">
                        <c15:formulaRef>
                          <c15:sqref>Sheet1!$B$7:$F$7</c15:sqref>
                        </c15:formulaRef>
                      </c:ext>
                    </c:extLst>
                    <c:numCache>
                      <c:formatCode>General</c:formatCode>
                      <c:ptCount val="5"/>
                    </c:numCache>
                  </c:numRef>
                </c:val>
                <c:extLst>
                  <c:ext xmlns:c16="http://schemas.microsoft.com/office/drawing/2014/chart" uri="{C3380CC4-5D6E-409C-BE32-E72D297353CC}">
                    <c16:uniqueId val="{00000009-6A04-40BD-A65D-22EE6539AF4D}"/>
                  </c:ext>
                </c:extLst>
              </c15:ser>
            </c15:filteredBarSeries>
          </c:ext>
        </c:extLst>
      </c:barChart>
      <c:catAx>
        <c:axId val="46726975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67274344"/>
        <c:crosses val="autoZero"/>
        <c:auto val="1"/>
        <c:lblAlgn val="ctr"/>
        <c:lblOffset val="100"/>
        <c:noMultiLvlLbl val="0"/>
      </c:catAx>
      <c:valAx>
        <c:axId val="46727434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6726975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charts/style2.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94">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dk1">
            <a:lumMod val="50000"/>
            <a:lumOff val="50000"/>
          </a:schemeClr>
        </a:solidFill>
        <a:round/>
      </a:ln>
    </cs:spPr>
  </cs:gridlineMajor>
  <cs:gridlineMinor>
    <cs:lnRef idx="0"/>
    <cs:fillRef idx="0"/>
    <cs:effectRef idx="0"/>
    <cs:fontRef idx="minor">
      <a:schemeClr val="tx1"/>
    </cs:fontRef>
    <cs:spPr>
      <a:ln>
        <a:solidFill>
          <a:schemeClr val="dk1">
            <a:lumMod val="60000"/>
            <a:lumOff val="40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4.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2387912-BC87-4970-B703-E382EF252865}" type="datetimeFigureOut">
              <a:rPr lang="en-US" smtClean="0"/>
              <a:t>2/29/2020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547C1C8-318D-4DC5-8446-FABE0FBC07E7}" type="slidenum">
              <a:rPr lang="en-US" smtClean="0"/>
              <a:t>‹#›</a:t>
            </a:fld>
            <a:endParaRPr lang="en-US"/>
          </a:p>
        </p:txBody>
      </p:sp>
    </p:spTree>
    <p:extLst>
      <p:ext uri="{BB962C8B-B14F-4D97-AF65-F5344CB8AC3E}">
        <p14:creationId xmlns:p14="http://schemas.microsoft.com/office/powerpoint/2010/main" val="17234423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547C1C8-318D-4DC5-8446-FABE0FBC07E7}" type="slidenum">
              <a:rPr lang="en-US" smtClean="0"/>
              <a:t>20</a:t>
            </a:fld>
            <a:endParaRPr lang="en-US"/>
          </a:p>
        </p:txBody>
      </p:sp>
    </p:spTree>
    <p:extLst>
      <p:ext uri="{BB962C8B-B14F-4D97-AF65-F5344CB8AC3E}">
        <p14:creationId xmlns:p14="http://schemas.microsoft.com/office/powerpoint/2010/main" val="41736601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r>
              <a:rPr lang="en-US"/>
              <a:t>Project By: ...........................</a:t>
            </a:r>
          </a:p>
        </p:txBody>
      </p:sp>
      <p:sp>
        <p:nvSpPr>
          <p:cNvPr id="5" name="Footer Placeholder 4"/>
          <p:cNvSpPr>
            <a:spLocks noGrp="1"/>
          </p:cNvSpPr>
          <p:nvPr>
            <p:ph type="ftr" sz="quarter" idx="11"/>
          </p:nvPr>
        </p:nvSpPr>
        <p:spPr>
          <a:xfrm>
            <a:off x="3124200" y="6356351"/>
            <a:ext cx="3886200" cy="349249"/>
          </a:xfrm>
        </p:spPr>
        <p:txBody>
          <a:bodyPr/>
          <a:lstStyle/>
          <a:p>
            <a:r>
              <a:rPr lang="en-US" dirty="0" err="1"/>
              <a:t>Rivier</a:t>
            </a:r>
            <a:r>
              <a:rPr lang="en-US" dirty="0"/>
              <a:t> U., </a:t>
            </a:r>
            <a:r>
              <a:rPr lang="en-US" dirty="0" err="1"/>
              <a:t>BigData</a:t>
            </a:r>
            <a:r>
              <a:rPr lang="en-US" dirty="0"/>
              <a:t>, Term1, Fall-2020, Prof. Dr. B. Khasnabish</a:t>
            </a:r>
          </a:p>
        </p:txBody>
      </p:sp>
      <p:sp>
        <p:nvSpPr>
          <p:cNvPr id="6" name="Slide Number Placeholder 5"/>
          <p:cNvSpPr>
            <a:spLocks noGrp="1"/>
          </p:cNvSpPr>
          <p:nvPr>
            <p:ph type="sldNum" sz="quarter" idx="12"/>
          </p:nvPr>
        </p:nvSpPr>
        <p:spPr>
          <a:xfrm>
            <a:off x="7315200" y="6356351"/>
            <a:ext cx="1371600" cy="349250"/>
          </a:xfrm>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Project By: ...........................</a:t>
            </a:r>
          </a:p>
        </p:txBody>
      </p:sp>
      <p:sp>
        <p:nvSpPr>
          <p:cNvPr id="5" name="Footer Placeholder 4"/>
          <p:cNvSpPr>
            <a:spLocks noGrp="1"/>
          </p:cNvSpPr>
          <p:nvPr>
            <p:ph type="ftr" sz="quarter" idx="11"/>
          </p:nvPr>
        </p:nvSpPr>
        <p:spPr/>
        <p:txBody>
          <a:bodyPr/>
          <a:lstStyle/>
          <a:p>
            <a:r>
              <a:rPr lang="en-US" dirty="0" err="1"/>
              <a:t>Rivier</a:t>
            </a:r>
            <a:r>
              <a:rPr lang="en-US" dirty="0"/>
              <a:t> U., </a:t>
            </a:r>
            <a:r>
              <a:rPr lang="en-US" dirty="0" err="1"/>
              <a:t>BigData</a:t>
            </a:r>
            <a:r>
              <a:rPr lang="en-US" dirty="0"/>
              <a:t>, Term1, Fall-2020, Prof. Dr. B. Khasnabish</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Project By: ...........................</a:t>
            </a:r>
          </a:p>
        </p:txBody>
      </p:sp>
      <p:sp>
        <p:nvSpPr>
          <p:cNvPr id="5" name="Footer Placeholder 4"/>
          <p:cNvSpPr>
            <a:spLocks noGrp="1"/>
          </p:cNvSpPr>
          <p:nvPr>
            <p:ph type="ftr" sz="quarter" idx="11"/>
          </p:nvPr>
        </p:nvSpPr>
        <p:spPr/>
        <p:txBody>
          <a:bodyPr/>
          <a:lstStyle/>
          <a:p>
            <a:r>
              <a:rPr lang="en-US" dirty="0" err="1"/>
              <a:t>Rivier</a:t>
            </a:r>
            <a:r>
              <a:rPr lang="en-US" dirty="0"/>
              <a:t> U., </a:t>
            </a:r>
            <a:r>
              <a:rPr lang="en-US" dirty="0" err="1"/>
              <a:t>BigData</a:t>
            </a:r>
            <a:r>
              <a:rPr lang="en-US" dirty="0"/>
              <a:t>, Term1, Fall-2020, Prof. Dr. B. Khasnabish</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tx2">
              <a:lumMod val="60000"/>
              <a:lumOff val="40000"/>
            </a:schemeClr>
          </a:solidFill>
          <a:ln w="25400" cmpd="sng">
            <a:solidFill>
              <a:srgbClr val="3333FF"/>
            </a:solidFill>
          </a:ln>
        </p:spPr>
        <p:txBody>
          <a:bodyPr/>
          <a:lstStyle>
            <a:lvl1pPr>
              <a:defRPr b="1" i="0" baseline="0">
                <a:solidFill>
                  <a:schemeClr val="bg1"/>
                </a:solidFill>
              </a:defRPr>
            </a:lvl1p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solidFill>
            <a:schemeClr val="accent2">
              <a:lumMod val="20000"/>
              <a:lumOff val="80000"/>
            </a:schemeClr>
          </a:solidFill>
          <a:ln>
            <a:solidFill>
              <a:srgbClr val="3333FF"/>
            </a:solidFill>
          </a:ln>
        </p:spPr>
        <p:txBody>
          <a:bodyPr/>
          <a:lstStyle/>
          <a:p>
            <a:r>
              <a:rPr lang="en-US"/>
              <a:t>Project By: ...........................</a:t>
            </a:r>
            <a:endParaRPr lang="en-US" dirty="0"/>
          </a:p>
        </p:txBody>
      </p:sp>
      <p:sp>
        <p:nvSpPr>
          <p:cNvPr id="5" name="Footer Placeholder 4"/>
          <p:cNvSpPr>
            <a:spLocks noGrp="1"/>
          </p:cNvSpPr>
          <p:nvPr>
            <p:ph type="ftr" sz="quarter" idx="11"/>
          </p:nvPr>
        </p:nvSpPr>
        <p:spPr>
          <a:xfrm>
            <a:off x="3124200" y="6356351"/>
            <a:ext cx="3886200" cy="349249"/>
          </a:xfrm>
          <a:solidFill>
            <a:schemeClr val="accent1">
              <a:lumMod val="20000"/>
              <a:lumOff val="80000"/>
            </a:schemeClr>
          </a:solidFill>
          <a:ln>
            <a:solidFill>
              <a:srgbClr val="3333FF"/>
            </a:solidFill>
          </a:ln>
        </p:spPr>
        <p:txBody>
          <a:bodyPr/>
          <a:lstStyle/>
          <a:p>
            <a:r>
              <a:rPr lang="en-US" dirty="0" err="1"/>
              <a:t>Rivier</a:t>
            </a:r>
            <a:r>
              <a:rPr lang="en-US" dirty="0"/>
              <a:t> U., </a:t>
            </a:r>
            <a:r>
              <a:rPr lang="en-US" dirty="0" err="1"/>
              <a:t>BigData</a:t>
            </a:r>
            <a:r>
              <a:rPr lang="en-US" dirty="0"/>
              <a:t>, Term1, Fall-2020, Prof. Dr. B. Khasnabish</a:t>
            </a:r>
          </a:p>
        </p:txBody>
      </p:sp>
      <p:sp>
        <p:nvSpPr>
          <p:cNvPr id="6" name="Slide Number Placeholder 5"/>
          <p:cNvSpPr>
            <a:spLocks noGrp="1"/>
          </p:cNvSpPr>
          <p:nvPr>
            <p:ph type="sldNum" sz="quarter" idx="12"/>
          </p:nvPr>
        </p:nvSpPr>
        <p:spPr>
          <a:xfrm>
            <a:off x="7239000" y="6356351"/>
            <a:ext cx="1447800" cy="349250"/>
          </a:xfrm>
          <a:solidFill>
            <a:schemeClr val="accent5">
              <a:lumMod val="20000"/>
              <a:lumOff val="80000"/>
            </a:schemeClr>
          </a:solidFill>
          <a:ln>
            <a:solidFill>
              <a:srgbClr val="3333FF"/>
            </a:solidFill>
          </a:ln>
        </p:spPr>
        <p:txBody>
          <a:bodyPr/>
          <a:lstStyle>
            <a:lvl1pPr>
              <a:defRPr b="0"/>
            </a:lvl1pPr>
          </a:lstStyle>
          <a:p>
            <a:r>
              <a:rPr lang="en-US" dirty="0"/>
              <a:t>Page - </a:t>
            </a:r>
            <a:fld id="{B6F15528-21DE-4FAA-801E-634DDDAF4B2B}"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Project By: ...........................</a:t>
            </a:r>
          </a:p>
        </p:txBody>
      </p:sp>
      <p:sp>
        <p:nvSpPr>
          <p:cNvPr id="5" name="Footer Placeholder 4"/>
          <p:cNvSpPr>
            <a:spLocks noGrp="1"/>
          </p:cNvSpPr>
          <p:nvPr>
            <p:ph type="ftr" sz="quarter" idx="11"/>
          </p:nvPr>
        </p:nvSpPr>
        <p:spPr/>
        <p:txBody>
          <a:bodyPr/>
          <a:lstStyle/>
          <a:p>
            <a:r>
              <a:rPr lang="en-US" dirty="0" err="1"/>
              <a:t>Rivier</a:t>
            </a:r>
            <a:r>
              <a:rPr lang="en-US" dirty="0"/>
              <a:t> U., </a:t>
            </a:r>
            <a:r>
              <a:rPr lang="en-US" dirty="0" err="1"/>
              <a:t>BigData</a:t>
            </a:r>
            <a:r>
              <a:rPr lang="en-US" dirty="0"/>
              <a:t>, Term1, Fall-2020, Prof. Dr. B. Khasnabish</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r>
              <a:rPr lang="en-US"/>
              <a:t>Project By: ...........................</a:t>
            </a:r>
          </a:p>
        </p:txBody>
      </p:sp>
      <p:sp>
        <p:nvSpPr>
          <p:cNvPr id="6" name="Footer Placeholder 5"/>
          <p:cNvSpPr>
            <a:spLocks noGrp="1"/>
          </p:cNvSpPr>
          <p:nvPr>
            <p:ph type="ftr" sz="quarter" idx="11"/>
          </p:nvPr>
        </p:nvSpPr>
        <p:spPr/>
        <p:txBody>
          <a:bodyPr/>
          <a:lstStyle/>
          <a:p>
            <a:r>
              <a:rPr lang="en-US" dirty="0" err="1"/>
              <a:t>Rivier</a:t>
            </a:r>
            <a:r>
              <a:rPr lang="en-US" dirty="0"/>
              <a:t> U., </a:t>
            </a:r>
            <a:r>
              <a:rPr lang="en-US" dirty="0" err="1"/>
              <a:t>BigData</a:t>
            </a:r>
            <a:r>
              <a:rPr lang="en-US" dirty="0"/>
              <a:t>, Term1, Fall-2020, Prof. Dr. B. Khasnabish</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r>
              <a:rPr lang="en-US"/>
              <a:t>Project By: ...........................</a:t>
            </a:r>
          </a:p>
        </p:txBody>
      </p:sp>
      <p:sp>
        <p:nvSpPr>
          <p:cNvPr id="8" name="Footer Placeholder 7"/>
          <p:cNvSpPr>
            <a:spLocks noGrp="1"/>
          </p:cNvSpPr>
          <p:nvPr>
            <p:ph type="ftr" sz="quarter" idx="11"/>
          </p:nvPr>
        </p:nvSpPr>
        <p:spPr/>
        <p:txBody>
          <a:bodyPr/>
          <a:lstStyle/>
          <a:p>
            <a:r>
              <a:rPr lang="en-US" dirty="0" err="1"/>
              <a:t>Rivier</a:t>
            </a:r>
            <a:r>
              <a:rPr lang="en-US" dirty="0"/>
              <a:t> U., </a:t>
            </a:r>
            <a:r>
              <a:rPr lang="en-US" dirty="0" err="1"/>
              <a:t>BigData</a:t>
            </a:r>
            <a:r>
              <a:rPr lang="en-US" dirty="0"/>
              <a:t>, Term1, Fall-2020, Prof. Dr. B. Khasnabish</a:t>
            </a:r>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r>
              <a:rPr lang="en-US"/>
              <a:t>Project By: ...........................</a:t>
            </a:r>
          </a:p>
        </p:txBody>
      </p:sp>
      <p:sp>
        <p:nvSpPr>
          <p:cNvPr id="4" name="Footer Placeholder 3"/>
          <p:cNvSpPr>
            <a:spLocks noGrp="1"/>
          </p:cNvSpPr>
          <p:nvPr>
            <p:ph type="ftr" sz="quarter" idx="11"/>
          </p:nvPr>
        </p:nvSpPr>
        <p:spPr/>
        <p:txBody>
          <a:bodyPr/>
          <a:lstStyle/>
          <a:p>
            <a:r>
              <a:rPr lang="en-US" dirty="0" err="1"/>
              <a:t>Rivier</a:t>
            </a:r>
            <a:r>
              <a:rPr lang="en-US" dirty="0"/>
              <a:t> U., </a:t>
            </a:r>
            <a:r>
              <a:rPr lang="en-US" dirty="0" err="1"/>
              <a:t>BigData</a:t>
            </a:r>
            <a:r>
              <a:rPr lang="en-US" dirty="0"/>
              <a:t>, Term1, Fall-2020, Prof. Dr. B. Khasnabish</a:t>
            </a:r>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Project By: ...........................</a:t>
            </a:r>
          </a:p>
        </p:txBody>
      </p:sp>
      <p:sp>
        <p:nvSpPr>
          <p:cNvPr id="3" name="Footer Placeholder 2"/>
          <p:cNvSpPr>
            <a:spLocks noGrp="1"/>
          </p:cNvSpPr>
          <p:nvPr>
            <p:ph type="ftr" sz="quarter" idx="11"/>
          </p:nvPr>
        </p:nvSpPr>
        <p:spPr/>
        <p:txBody>
          <a:bodyPr/>
          <a:lstStyle/>
          <a:p>
            <a:r>
              <a:rPr lang="en-US" dirty="0" err="1"/>
              <a:t>Rivier</a:t>
            </a:r>
            <a:r>
              <a:rPr lang="en-US" dirty="0"/>
              <a:t> U., </a:t>
            </a:r>
            <a:r>
              <a:rPr lang="en-US" dirty="0" err="1"/>
              <a:t>BigData</a:t>
            </a:r>
            <a:r>
              <a:rPr lang="en-US" dirty="0"/>
              <a:t>, Term1, Fall-2020, Prof. Dr. B. Khasnabish</a:t>
            </a:r>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Project By: ...........................</a:t>
            </a:r>
          </a:p>
        </p:txBody>
      </p:sp>
      <p:sp>
        <p:nvSpPr>
          <p:cNvPr id="6" name="Footer Placeholder 5"/>
          <p:cNvSpPr>
            <a:spLocks noGrp="1"/>
          </p:cNvSpPr>
          <p:nvPr>
            <p:ph type="ftr" sz="quarter" idx="11"/>
          </p:nvPr>
        </p:nvSpPr>
        <p:spPr/>
        <p:txBody>
          <a:bodyPr/>
          <a:lstStyle/>
          <a:p>
            <a:r>
              <a:rPr lang="en-US" dirty="0" err="1"/>
              <a:t>Rivier</a:t>
            </a:r>
            <a:r>
              <a:rPr lang="en-US" dirty="0"/>
              <a:t> U., </a:t>
            </a:r>
            <a:r>
              <a:rPr lang="en-US" dirty="0" err="1"/>
              <a:t>BigData</a:t>
            </a:r>
            <a:r>
              <a:rPr lang="en-US" dirty="0"/>
              <a:t>, Term1, Fall-2020, Prof. Dr. B. Khasnabish</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Project By: ...........................</a:t>
            </a:r>
          </a:p>
        </p:txBody>
      </p:sp>
      <p:sp>
        <p:nvSpPr>
          <p:cNvPr id="6" name="Footer Placeholder 5"/>
          <p:cNvSpPr>
            <a:spLocks noGrp="1"/>
          </p:cNvSpPr>
          <p:nvPr>
            <p:ph type="ftr" sz="quarter" idx="11"/>
          </p:nvPr>
        </p:nvSpPr>
        <p:spPr/>
        <p:txBody>
          <a:bodyPr/>
          <a:lstStyle/>
          <a:p>
            <a:r>
              <a:rPr lang="en-US" dirty="0" err="1"/>
              <a:t>Rivier</a:t>
            </a:r>
            <a:r>
              <a:rPr lang="en-US" dirty="0"/>
              <a:t> U., </a:t>
            </a:r>
            <a:r>
              <a:rPr lang="en-US" dirty="0" err="1"/>
              <a:t>BigData</a:t>
            </a:r>
            <a:r>
              <a:rPr lang="en-US" dirty="0"/>
              <a:t>, Term1, Fall-2020, Prof. Dr. B. Khasnabish</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Project By: ...........................</a:t>
            </a:r>
          </a:p>
        </p:txBody>
      </p:sp>
      <p:sp>
        <p:nvSpPr>
          <p:cNvPr id="5" name="Footer Placeholder 4"/>
          <p:cNvSpPr>
            <a:spLocks noGrp="1"/>
          </p:cNvSpPr>
          <p:nvPr>
            <p:ph type="ftr" sz="quarter" idx="3"/>
          </p:nvPr>
        </p:nvSpPr>
        <p:spPr>
          <a:xfrm>
            <a:off x="2819400" y="6356351"/>
            <a:ext cx="4038600" cy="349249"/>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err="1"/>
              <a:t>Rivier</a:t>
            </a:r>
            <a:r>
              <a:rPr lang="en-US" dirty="0"/>
              <a:t> U., </a:t>
            </a:r>
            <a:r>
              <a:rPr lang="en-US" dirty="0" err="1"/>
              <a:t>BigData</a:t>
            </a:r>
            <a:r>
              <a:rPr lang="en-US" dirty="0"/>
              <a:t>, Term1, Fall-2020, Prof. Dr. B. Khasnabish</a:t>
            </a:r>
          </a:p>
        </p:txBody>
      </p:sp>
      <p:sp>
        <p:nvSpPr>
          <p:cNvPr id="6" name="Slide Number Placeholder 5"/>
          <p:cNvSpPr>
            <a:spLocks noGrp="1"/>
          </p:cNvSpPr>
          <p:nvPr>
            <p:ph type="sldNum" sz="quarter" idx="4"/>
          </p:nvPr>
        </p:nvSpPr>
        <p:spPr>
          <a:xfrm>
            <a:off x="7239000" y="6356351"/>
            <a:ext cx="1447800" cy="349250"/>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jpeg"/><Relationship Id="rId4" Type="http://schemas.openxmlformats.org/officeDocument/2006/relationships/image" Target="../media/image3.jpeg"/></Relationships>
</file>

<file path=ppt/slides/_rels/slide18.xml.rels><?xml version="1.0" encoding="UTF-8" standalone="yes"?>
<Relationships xmlns="http://schemas.openxmlformats.org/package/2006/relationships"><Relationship Id="rId3" Type="http://schemas.openxmlformats.org/officeDocument/2006/relationships/hyperlink" Target="https://www.cdc.gov/heartdisease/facts.htm" TargetMode="External"/><Relationship Id="rId2" Type="http://schemas.openxmlformats.org/officeDocument/2006/relationships/hyperlink" Target="https://ctmirror.org/2018/08/16/ct-drug-overdose-deaths-exceed-new-england-states/" TargetMode="External"/><Relationship Id="rId1" Type="http://schemas.openxmlformats.org/officeDocument/2006/relationships/slideLayout" Target="../slideLayouts/slideLayout2.xml"/><Relationship Id="rId5" Type="http://schemas.openxmlformats.org/officeDocument/2006/relationships/hyperlink" Target="https://nccd.cdc.gov/DHDSPAtlas/" TargetMode="External"/><Relationship Id="rId4" Type="http://schemas.openxmlformats.org/officeDocument/2006/relationships/hyperlink" Target="https://www.heart.org/en/about-us/heart-and-stroke-association-statistics"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381000" y="381000"/>
            <a:ext cx="8458200" cy="5867400"/>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 name="Title 1"/>
          <p:cNvSpPr>
            <a:spLocks noGrp="1"/>
          </p:cNvSpPr>
          <p:nvPr>
            <p:ph type="ctrTitle"/>
          </p:nvPr>
        </p:nvSpPr>
        <p:spPr>
          <a:xfrm>
            <a:off x="533400" y="762000"/>
            <a:ext cx="7772400" cy="1470025"/>
          </a:xfrm>
        </p:spPr>
        <p:txBody>
          <a:bodyPr>
            <a:normAutofit/>
          </a:bodyPr>
          <a:lstStyle/>
          <a:p>
            <a:r>
              <a:rPr lang="en-US" b="1" dirty="0">
                <a:solidFill>
                  <a:schemeClr val="tx2"/>
                </a:solidFill>
              </a:rPr>
              <a:t> </a:t>
            </a:r>
            <a:br>
              <a:rPr lang="en-US" b="1" dirty="0">
                <a:solidFill>
                  <a:schemeClr val="tx2"/>
                </a:solidFill>
              </a:rPr>
            </a:br>
            <a:r>
              <a:rPr lang="en-US" b="1" dirty="0">
                <a:solidFill>
                  <a:schemeClr val="tx2"/>
                </a:solidFill>
              </a:rPr>
              <a:t>Heart Disease Death</a:t>
            </a:r>
          </a:p>
        </p:txBody>
      </p:sp>
      <p:sp>
        <p:nvSpPr>
          <p:cNvPr id="3" name="Subtitle 2"/>
          <p:cNvSpPr>
            <a:spLocks noGrp="1"/>
          </p:cNvSpPr>
          <p:nvPr>
            <p:ph type="subTitle" idx="1"/>
          </p:nvPr>
        </p:nvSpPr>
        <p:spPr>
          <a:xfrm>
            <a:off x="381000" y="3733800"/>
            <a:ext cx="8382000" cy="2209800"/>
          </a:xfrm>
        </p:spPr>
        <p:txBody>
          <a:bodyPr>
            <a:normAutofit fontScale="85000" lnSpcReduction="20000"/>
          </a:bodyPr>
          <a:lstStyle/>
          <a:p>
            <a:pPr algn="l"/>
            <a:r>
              <a:rPr lang="en-US" sz="2600" dirty="0"/>
              <a:t>Student’s Name: </a:t>
            </a:r>
            <a:r>
              <a:rPr lang="en-US" sz="2600" dirty="0" err="1"/>
              <a:t>Khyatiben</a:t>
            </a:r>
            <a:r>
              <a:rPr lang="en-US" sz="2600" dirty="0"/>
              <a:t> </a:t>
            </a:r>
            <a:r>
              <a:rPr lang="en-US" sz="2600" dirty="0" err="1"/>
              <a:t>Mahendrabhai</a:t>
            </a:r>
            <a:r>
              <a:rPr lang="en-US" sz="2600" dirty="0"/>
              <a:t> Patel</a:t>
            </a:r>
          </a:p>
          <a:p>
            <a:pPr algn="l"/>
            <a:r>
              <a:rPr lang="en-US" sz="2600" dirty="0"/>
              <a:t>Course : CS694AH1 TOPIC: BIG DATA SYSTEMS,    </a:t>
            </a:r>
          </a:p>
          <a:p>
            <a:pPr algn="l"/>
            <a:r>
              <a:rPr lang="en-US" sz="2600" dirty="0"/>
              <a:t>Semester: Spring 2020 </a:t>
            </a:r>
          </a:p>
          <a:p>
            <a:pPr algn="l"/>
            <a:r>
              <a:rPr lang="en-US" sz="2600" dirty="0"/>
              <a:t>Professor’s Name: Prof. Dr. Bhumip KHASNABISH   </a:t>
            </a:r>
          </a:p>
          <a:p>
            <a:pPr algn="l"/>
            <a:r>
              <a:rPr lang="en-US" sz="2600" dirty="0"/>
              <a:t>Presentation Date: 2/29/2020 </a:t>
            </a:r>
          </a:p>
          <a:p>
            <a:pPr algn="l"/>
            <a:r>
              <a:rPr lang="en-US" sz="2600" dirty="0"/>
              <a:t>Location &amp; Time: 2:00 PM at MEM 202 </a:t>
            </a:r>
          </a:p>
          <a:p>
            <a:endParaRPr lang="en-US" dirty="0"/>
          </a:p>
          <a:p>
            <a:endParaRPr lang="en-US" dirty="0"/>
          </a:p>
        </p:txBody>
      </p:sp>
      <p:sp>
        <p:nvSpPr>
          <p:cNvPr id="4" name="Date Placeholder 3"/>
          <p:cNvSpPr>
            <a:spLocks noGrp="1"/>
          </p:cNvSpPr>
          <p:nvPr>
            <p:ph type="dt" sz="half" idx="10"/>
          </p:nvPr>
        </p:nvSpPr>
        <p:spPr/>
        <p:txBody>
          <a:bodyPr/>
          <a:lstStyle/>
          <a:p>
            <a:r>
              <a:rPr lang="en-US" dirty="0"/>
              <a:t>Project By : </a:t>
            </a:r>
            <a:r>
              <a:rPr lang="en-US" dirty="0" err="1"/>
              <a:t>Khyatiben</a:t>
            </a:r>
            <a:r>
              <a:rPr lang="en-US" dirty="0"/>
              <a:t> M Patel </a:t>
            </a:r>
          </a:p>
        </p:txBody>
      </p:sp>
      <p:sp>
        <p:nvSpPr>
          <p:cNvPr id="5" name="Footer Placeholder 4"/>
          <p:cNvSpPr>
            <a:spLocks noGrp="1"/>
          </p:cNvSpPr>
          <p:nvPr>
            <p:ph type="ftr" sz="quarter" idx="11"/>
          </p:nvPr>
        </p:nvSpPr>
        <p:spPr/>
        <p:txBody>
          <a:bodyPr/>
          <a:lstStyle/>
          <a:p>
            <a:r>
              <a:rPr lang="en-US"/>
              <a:t>Rivier U., BigData, Term1, Fall-2020, Prof. Dr. B. Khasnabish</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a:t>
            </a:fld>
            <a:endParaRPr lang="en-US" dirty="0"/>
          </a:p>
        </p:txBody>
      </p:sp>
    </p:spTree>
    <p:extLst>
      <p:ext uri="{BB962C8B-B14F-4D97-AF65-F5344CB8AC3E}">
        <p14:creationId xmlns:p14="http://schemas.microsoft.com/office/powerpoint/2010/main" val="2285952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Simulation/Emulation Details</a:t>
            </a:r>
            <a:br>
              <a:rPr lang="en-US" dirty="0"/>
            </a:br>
            <a:r>
              <a:rPr lang="en-US" sz="3100" dirty="0"/>
              <a:t>[Adjustment(s), Adaptations, etc.]  </a:t>
            </a:r>
            <a:endParaRPr lang="en-US" dirty="0"/>
          </a:p>
        </p:txBody>
      </p:sp>
      <p:sp>
        <p:nvSpPr>
          <p:cNvPr id="3" name="Content Placeholder 2"/>
          <p:cNvSpPr>
            <a:spLocks noGrp="1"/>
          </p:cNvSpPr>
          <p:nvPr>
            <p:ph idx="1"/>
          </p:nvPr>
        </p:nvSpPr>
        <p:spPr/>
        <p:txBody>
          <a:bodyPr/>
          <a:lstStyle/>
          <a:p>
            <a:r>
              <a:rPr lang="en-US" sz="2400" dirty="0"/>
              <a:t>Used Excel Count function to calculate number of deaths in different regions of Connecticut.</a:t>
            </a:r>
          </a:p>
          <a:p>
            <a:r>
              <a:rPr lang="en-US" sz="2400" dirty="0"/>
              <a:t>I have used also Sum function to calculate death value of Connecticut by races from 2014-2016</a:t>
            </a:r>
          </a:p>
          <a:p>
            <a:endParaRPr lang="en-US" dirty="0"/>
          </a:p>
        </p:txBody>
      </p:sp>
      <p:sp>
        <p:nvSpPr>
          <p:cNvPr id="4" name="Date Placeholder 3"/>
          <p:cNvSpPr>
            <a:spLocks noGrp="1"/>
          </p:cNvSpPr>
          <p:nvPr>
            <p:ph type="dt" sz="half" idx="10"/>
          </p:nvPr>
        </p:nvSpPr>
        <p:spPr/>
        <p:txBody>
          <a:bodyPr/>
          <a:lstStyle/>
          <a:p>
            <a:r>
              <a:rPr lang="en-US" dirty="0"/>
              <a:t>Project By : </a:t>
            </a:r>
            <a:r>
              <a:rPr lang="en-US" dirty="0" err="1"/>
              <a:t>Khyatiben</a:t>
            </a:r>
            <a:r>
              <a:rPr lang="en-US" dirty="0"/>
              <a:t> M Patel </a:t>
            </a:r>
          </a:p>
        </p:txBody>
      </p:sp>
      <p:sp>
        <p:nvSpPr>
          <p:cNvPr id="5" name="Footer Placeholder 4"/>
          <p:cNvSpPr>
            <a:spLocks noGrp="1"/>
          </p:cNvSpPr>
          <p:nvPr>
            <p:ph type="ftr" sz="quarter" idx="11"/>
          </p:nvPr>
        </p:nvSpPr>
        <p:spPr/>
        <p:txBody>
          <a:bodyPr/>
          <a:lstStyle/>
          <a:p>
            <a:r>
              <a:rPr lang="en-US"/>
              <a:t>Rivier U., BigData, Term1, Fall-2020, Prof. Dr. B. Khasnabish</a:t>
            </a:r>
          </a:p>
        </p:txBody>
      </p:sp>
      <p:sp>
        <p:nvSpPr>
          <p:cNvPr id="6" name="Slide Number Placeholder 5"/>
          <p:cNvSpPr>
            <a:spLocks noGrp="1"/>
          </p:cNvSpPr>
          <p:nvPr>
            <p:ph type="sldNum" sz="quarter" idx="12"/>
          </p:nvPr>
        </p:nvSpPr>
        <p:spPr/>
        <p:txBody>
          <a:bodyPr/>
          <a:lstStyle/>
          <a:p>
            <a:fld id="{B6F15528-21DE-4FAA-801E-634DDDAF4B2B}" type="slidenum">
              <a:rPr lang="en-US" smtClean="0"/>
              <a:pPr/>
              <a:t>10</a:t>
            </a:fld>
            <a:endParaRPr lang="en-US"/>
          </a:p>
        </p:txBody>
      </p:sp>
    </p:spTree>
    <p:extLst>
      <p:ext uri="{BB962C8B-B14F-4D97-AF65-F5344CB8AC3E}">
        <p14:creationId xmlns:p14="http://schemas.microsoft.com/office/powerpoint/2010/main" val="11987254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1C5B43-4042-4A6E-9E63-4AC17CEFD920}"/>
              </a:ext>
            </a:extLst>
          </p:cNvPr>
          <p:cNvSpPr>
            <a:spLocks noGrp="1"/>
          </p:cNvSpPr>
          <p:nvPr>
            <p:ph type="title"/>
          </p:nvPr>
        </p:nvSpPr>
        <p:spPr>
          <a:xfrm>
            <a:off x="457200" y="274638"/>
            <a:ext cx="8229600" cy="792162"/>
          </a:xfrm>
        </p:spPr>
        <p:txBody>
          <a:bodyPr>
            <a:normAutofit/>
          </a:bodyPr>
          <a:lstStyle/>
          <a:p>
            <a:r>
              <a:rPr lang="en-US" sz="3200" dirty="0"/>
              <a:t>Heart Disease Death by Regions(county)</a:t>
            </a:r>
          </a:p>
        </p:txBody>
      </p:sp>
      <p:sp>
        <p:nvSpPr>
          <p:cNvPr id="4" name="Date Placeholder 3">
            <a:extLst>
              <a:ext uri="{FF2B5EF4-FFF2-40B4-BE49-F238E27FC236}">
                <a16:creationId xmlns:a16="http://schemas.microsoft.com/office/drawing/2014/main" id="{394491FA-A145-4EED-92DB-A98F81EABDA8}"/>
              </a:ext>
            </a:extLst>
          </p:cNvPr>
          <p:cNvSpPr>
            <a:spLocks noGrp="1"/>
          </p:cNvSpPr>
          <p:nvPr>
            <p:ph type="dt" sz="half" idx="10"/>
          </p:nvPr>
        </p:nvSpPr>
        <p:spPr/>
        <p:txBody>
          <a:bodyPr/>
          <a:lstStyle/>
          <a:p>
            <a:r>
              <a:rPr lang="en-US" dirty="0"/>
              <a:t>Project By : </a:t>
            </a:r>
            <a:r>
              <a:rPr lang="en-US" dirty="0" err="1"/>
              <a:t>Khyatiben</a:t>
            </a:r>
            <a:r>
              <a:rPr lang="en-US" dirty="0"/>
              <a:t> M Patel </a:t>
            </a:r>
          </a:p>
        </p:txBody>
      </p:sp>
      <p:sp>
        <p:nvSpPr>
          <p:cNvPr id="5" name="Footer Placeholder 4">
            <a:extLst>
              <a:ext uri="{FF2B5EF4-FFF2-40B4-BE49-F238E27FC236}">
                <a16:creationId xmlns:a16="http://schemas.microsoft.com/office/drawing/2014/main" id="{2D5FD858-6B63-4433-A63A-E3EDAC8DDBE4}"/>
              </a:ext>
            </a:extLst>
          </p:cNvPr>
          <p:cNvSpPr>
            <a:spLocks noGrp="1"/>
          </p:cNvSpPr>
          <p:nvPr>
            <p:ph type="ftr" sz="quarter" idx="11"/>
          </p:nvPr>
        </p:nvSpPr>
        <p:spPr/>
        <p:txBody>
          <a:bodyPr/>
          <a:lstStyle/>
          <a:p>
            <a:r>
              <a:rPr lang="en-US"/>
              <a:t>Rivier U., BigData, Term1, Fall-2020, Prof. Dr. B. Khasnabish</a:t>
            </a:r>
            <a:endParaRPr lang="en-US" dirty="0"/>
          </a:p>
        </p:txBody>
      </p:sp>
      <p:sp>
        <p:nvSpPr>
          <p:cNvPr id="6" name="Slide Number Placeholder 5">
            <a:extLst>
              <a:ext uri="{FF2B5EF4-FFF2-40B4-BE49-F238E27FC236}">
                <a16:creationId xmlns:a16="http://schemas.microsoft.com/office/drawing/2014/main" id="{D650770D-F036-4385-821A-E49B7040F16B}"/>
              </a:ext>
            </a:extLst>
          </p:cNvPr>
          <p:cNvSpPr>
            <a:spLocks noGrp="1"/>
          </p:cNvSpPr>
          <p:nvPr>
            <p:ph type="sldNum" sz="quarter" idx="12"/>
          </p:nvPr>
        </p:nvSpPr>
        <p:spPr/>
        <p:txBody>
          <a:bodyPr/>
          <a:lstStyle/>
          <a:p>
            <a:r>
              <a:rPr lang="en-US"/>
              <a:t>Page - </a:t>
            </a:r>
            <a:fld id="{B6F15528-21DE-4FAA-801E-634DDDAF4B2B}" type="slidenum">
              <a:rPr lang="en-US" smtClean="0"/>
              <a:pPr/>
              <a:t>11</a:t>
            </a:fld>
            <a:endParaRPr lang="en-US" dirty="0"/>
          </a:p>
        </p:txBody>
      </p:sp>
      <p:graphicFrame>
        <p:nvGraphicFramePr>
          <p:cNvPr id="7" name="Content Placeholder 6">
            <a:extLst>
              <a:ext uri="{FF2B5EF4-FFF2-40B4-BE49-F238E27FC236}">
                <a16:creationId xmlns:a16="http://schemas.microsoft.com/office/drawing/2014/main" id="{BE7E7158-6C33-45DA-A49C-6859D832F0D2}"/>
              </a:ext>
            </a:extLst>
          </p:cNvPr>
          <p:cNvGraphicFramePr>
            <a:graphicFrameLocks noGrp="1"/>
          </p:cNvGraphicFramePr>
          <p:nvPr>
            <p:ph idx="1"/>
            <p:extLst>
              <p:ext uri="{D42A27DB-BD31-4B8C-83A1-F6EECF244321}">
                <p14:modId xmlns:p14="http://schemas.microsoft.com/office/powerpoint/2010/main" val="1062205361"/>
              </p:ext>
            </p:extLst>
          </p:nvPr>
        </p:nvGraphicFramePr>
        <p:xfrm>
          <a:off x="685800" y="1295400"/>
          <a:ext cx="7696200" cy="483076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5177054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97383-59C8-4131-A879-569F02BCC602}"/>
              </a:ext>
            </a:extLst>
          </p:cNvPr>
          <p:cNvSpPr>
            <a:spLocks noGrp="1"/>
          </p:cNvSpPr>
          <p:nvPr>
            <p:ph type="title"/>
          </p:nvPr>
        </p:nvSpPr>
        <p:spPr>
          <a:xfrm>
            <a:off x="457200" y="274638"/>
            <a:ext cx="8229600" cy="1020762"/>
          </a:xfrm>
        </p:spPr>
        <p:txBody>
          <a:bodyPr>
            <a:normAutofit/>
          </a:bodyPr>
          <a:lstStyle/>
          <a:p>
            <a:r>
              <a:rPr lang="en-US" sz="3200" dirty="0"/>
              <a:t>Connecticut Heart death value by races </a:t>
            </a:r>
          </a:p>
        </p:txBody>
      </p:sp>
      <p:sp>
        <p:nvSpPr>
          <p:cNvPr id="4" name="Date Placeholder 3">
            <a:extLst>
              <a:ext uri="{FF2B5EF4-FFF2-40B4-BE49-F238E27FC236}">
                <a16:creationId xmlns:a16="http://schemas.microsoft.com/office/drawing/2014/main" id="{A41A7E3E-8FF7-46B4-B831-5DD0A2CB341A}"/>
              </a:ext>
            </a:extLst>
          </p:cNvPr>
          <p:cNvSpPr>
            <a:spLocks noGrp="1"/>
          </p:cNvSpPr>
          <p:nvPr>
            <p:ph type="dt" sz="half" idx="10"/>
          </p:nvPr>
        </p:nvSpPr>
        <p:spPr/>
        <p:txBody>
          <a:bodyPr/>
          <a:lstStyle/>
          <a:p>
            <a:r>
              <a:rPr lang="en-US" dirty="0"/>
              <a:t>Project By : </a:t>
            </a:r>
            <a:r>
              <a:rPr lang="en-US" dirty="0" err="1"/>
              <a:t>Khyatiben</a:t>
            </a:r>
            <a:r>
              <a:rPr lang="en-US" dirty="0"/>
              <a:t> M Patel </a:t>
            </a:r>
          </a:p>
        </p:txBody>
      </p:sp>
      <p:sp>
        <p:nvSpPr>
          <p:cNvPr id="5" name="Footer Placeholder 4">
            <a:extLst>
              <a:ext uri="{FF2B5EF4-FFF2-40B4-BE49-F238E27FC236}">
                <a16:creationId xmlns:a16="http://schemas.microsoft.com/office/drawing/2014/main" id="{C2D245B5-E929-4A27-86A3-E0735F66DCF3}"/>
              </a:ext>
            </a:extLst>
          </p:cNvPr>
          <p:cNvSpPr>
            <a:spLocks noGrp="1"/>
          </p:cNvSpPr>
          <p:nvPr>
            <p:ph type="ftr" sz="quarter" idx="11"/>
          </p:nvPr>
        </p:nvSpPr>
        <p:spPr/>
        <p:txBody>
          <a:bodyPr/>
          <a:lstStyle/>
          <a:p>
            <a:r>
              <a:rPr lang="en-US"/>
              <a:t>Rivier U., BigData, Term1, Fall-2020, Prof. Dr. B. Khasnabish</a:t>
            </a:r>
            <a:endParaRPr lang="en-US" dirty="0"/>
          </a:p>
        </p:txBody>
      </p:sp>
      <p:sp>
        <p:nvSpPr>
          <p:cNvPr id="6" name="Slide Number Placeholder 5">
            <a:extLst>
              <a:ext uri="{FF2B5EF4-FFF2-40B4-BE49-F238E27FC236}">
                <a16:creationId xmlns:a16="http://schemas.microsoft.com/office/drawing/2014/main" id="{39381CED-DE71-49B6-8E2A-88CC57B7435A}"/>
              </a:ext>
            </a:extLst>
          </p:cNvPr>
          <p:cNvSpPr>
            <a:spLocks noGrp="1"/>
          </p:cNvSpPr>
          <p:nvPr>
            <p:ph type="sldNum" sz="quarter" idx="12"/>
          </p:nvPr>
        </p:nvSpPr>
        <p:spPr/>
        <p:txBody>
          <a:bodyPr/>
          <a:lstStyle/>
          <a:p>
            <a:r>
              <a:rPr lang="en-US"/>
              <a:t>Page - </a:t>
            </a:r>
            <a:fld id="{B6F15528-21DE-4FAA-801E-634DDDAF4B2B}" type="slidenum">
              <a:rPr lang="en-US" smtClean="0"/>
              <a:pPr/>
              <a:t>12</a:t>
            </a:fld>
            <a:endParaRPr lang="en-US" dirty="0"/>
          </a:p>
        </p:txBody>
      </p:sp>
      <p:graphicFrame>
        <p:nvGraphicFramePr>
          <p:cNvPr id="7" name="Content Placeholder 6">
            <a:extLst>
              <a:ext uri="{FF2B5EF4-FFF2-40B4-BE49-F238E27FC236}">
                <a16:creationId xmlns:a16="http://schemas.microsoft.com/office/drawing/2014/main" id="{6505CBBD-6BB0-4395-9876-34574D3FEA3D}"/>
              </a:ext>
            </a:extLst>
          </p:cNvPr>
          <p:cNvGraphicFramePr>
            <a:graphicFrameLocks noGrp="1"/>
          </p:cNvGraphicFramePr>
          <p:nvPr>
            <p:ph idx="1"/>
            <p:extLst>
              <p:ext uri="{D42A27DB-BD31-4B8C-83A1-F6EECF244321}">
                <p14:modId xmlns:p14="http://schemas.microsoft.com/office/powerpoint/2010/main" val="1505699856"/>
              </p:ext>
            </p:extLst>
          </p:nvPr>
        </p:nvGraphicFramePr>
        <p:xfrm>
          <a:off x="457200" y="1600200"/>
          <a:ext cx="8229600" cy="452596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8384611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7287E0-93FB-4A1A-A86C-0A56DFDF0DF4}"/>
              </a:ext>
            </a:extLst>
          </p:cNvPr>
          <p:cNvSpPr>
            <a:spLocks noGrp="1"/>
          </p:cNvSpPr>
          <p:nvPr>
            <p:ph type="title"/>
          </p:nvPr>
        </p:nvSpPr>
        <p:spPr>
          <a:xfrm>
            <a:off x="628650" y="365125"/>
            <a:ext cx="7886700" cy="930275"/>
          </a:xfrm>
        </p:spPr>
        <p:txBody>
          <a:bodyPr>
            <a:normAutofit fontScale="90000"/>
          </a:bodyPr>
          <a:lstStyle/>
          <a:p>
            <a:r>
              <a:rPr lang="en-US" sz="3600" dirty="0"/>
              <a:t>Risk factor that causes heart disease death </a:t>
            </a:r>
          </a:p>
        </p:txBody>
      </p:sp>
      <p:sp>
        <p:nvSpPr>
          <p:cNvPr id="4" name="Date Placeholder 3">
            <a:extLst>
              <a:ext uri="{FF2B5EF4-FFF2-40B4-BE49-F238E27FC236}">
                <a16:creationId xmlns:a16="http://schemas.microsoft.com/office/drawing/2014/main" id="{4D1E9542-CFC7-43C5-B362-CF0D32CCBEA0}"/>
              </a:ext>
            </a:extLst>
          </p:cNvPr>
          <p:cNvSpPr>
            <a:spLocks noGrp="1"/>
          </p:cNvSpPr>
          <p:nvPr>
            <p:ph type="dt" sz="half" idx="10"/>
          </p:nvPr>
        </p:nvSpPr>
        <p:spPr>
          <a:xfrm>
            <a:off x="628650" y="6356350"/>
            <a:ext cx="2057400" cy="365125"/>
          </a:xfrm>
        </p:spPr>
        <p:txBody>
          <a:bodyPr>
            <a:normAutofit/>
          </a:bodyPr>
          <a:lstStyle/>
          <a:p>
            <a:r>
              <a:rPr lang="en-US" dirty="0"/>
              <a:t>Project By : </a:t>
            </a:r>
            <a:r>
              <a:rPr lang="en-US" dirty="0" err="1"/>
              <a:t>Khyatiben</a:t>
            </a:r>
            <a:r>
              <a:rPr lang="en-US" dirty="0"/>
              <a:t> M Patel </a:t>
            </a:r>
          </a:p>
        </p:txBody>
      </p:sp>
      <p:sp>
        <p:nvSpPr>
          <p:cNvPr id="5" name="Footer Placeholder 4">
            <a:extLst>
              <a:ext uri="{FF2B5EF4-FFF2-40B4-BE49-F238E27FC236}">
                <a16:creationId xmlns:a16="http://schemas.microsoft.com/office/drawing/2014/main" id="{8AA627B9-60D3-4F26-BF1F-9A77A7E91D60}"/>
              </a:ext>
            </a:extLst>
          </p:cNvPr>
          <p:cNvSpPr>
            <a:spLocks noGrp="1"/>
          </p:cNvSpPr>
          <p:nvPr>
            <p:ph type="ftr" sz="quarter" idx="11"/>
          </p:nvPr>
        </p:nvSpPr>
        <p:spPr>
          <a:xfrm>
            <a:off x="3028950" y="6356350"/>
            <a:ext cx="3086100" cy="365125"/>
          </a:xfrm>
        </p:spPr>
        <p:txBody>
          <a:bodyPr>
            <a:normAutofit/>
          </a:bodyPr>
          <a:lstStyle/>
          <a:p>
            <a:pPr>
              <a:lnSpc>
                <a:spcPct val="90000"/>
              </a:lnSpc>
              <a:spcAft>
                <a:spcPts val="600"/>
              </a:spcAft>
            </a:pPr>
            <a:r>
              <a:rPr lang="en-US" sz="900"/>
              <a:t>Rivier U., BigData, Term1, Fall-2020, Prof. Dr. B. Khasnabish</a:t>
            </a:r>
          </a:p>
        </p:txBody>
      </p:sp>
      <p:sp>
        <p:nvSpPr>
          <p:cNvPr id="6" name="Slide Number Placeholder 5">
            <a:extLst>
              <a:ext uri="{FF2B5EF4-FFF2-40B4-BE49-F238E27FC236}">
                <a16:creationId xmlns:a16="http://schemas.microsoft.com/office/drawing/2014/main" id="{172F4D6E-91C8-42F7-89D5-1A243D684253}"/>
              </a:ext>
            </a:extLst>
          </p:cNvPr>
          <p:cNvSpPr>
            <a:spLocks noGrp="1"/>
          </p:cNvSpPr>
          <p:nvPr>
            <p:ph type="sldNum" sz="quarter" idx="12"/>
          </p:nvPr>
        </p:nvSpPr>
        <p:spPr>
          <a:xfrm>
            <a:off x="6457950" y="6356350"/>
            <a:ext cx="2057400" cy="365125"/>
          </a:xfrm>
        </p:spPr>
        <p:txBody>
          <a:bodyPr>
            <a:normAutofit/>
          </a:bodyPr>
          <a:lstStyle/>
          <a:p>
            <a:pPr>
              <a:spcAft>
                <a:spcPts val="600"/>
              </a:spcAft>
            </a:pPr>
            <a:r>
              <a:rPr lang="en-US"/>
              <a:t>Page - </a:t>
            </a:r>
            <a:fld id="{B6F15528-21DE-4FAA-801E-634DDDAF4B2B}" type="slidenum">
              <a:rPr lang="en-US" smtClean="0"/>
              <a:pPr>
                <a:spcAft>
                  <a:spcPts val="600"/>
                </a:spcAft>
              </a:pPr>
              <a:t>13</a:t>
            </a:fld>
            <a:endParaRPr lang="en-US"/>
          </a:p>
        </p:txBody>
      </p:sp>
      <p:graphicFrame>
        <p:nvGraphicFramePr>
          <p:cNvPr id="13" name="Content Placeholder 12">
            <a:extLst>
              <a:ext uri="{FF2B5EF4-FFF2-40B4-BE49-F238E27FC236}">
                <a16:creationId xmlns:a16="http://schemas.microsoft.com/office/drawing/2014/main" id="{B0230279-7BB4-4BB6-A729-E284A82C5040}"/>
              </a:ext>
            </a:extLst>
          </p:cNvPr>
          <p:cNvGraphicFramePr>
            <a:graphicFrameLocks noGrp="1"/>
          </p:cNvGraphicFramePr>
          <p:nvPr>
            <p:ph idx="1"/>
            <p:extLst>
              <p:ext uri="{D42A27DB-BD31-4B8C-83A1-F6EECF244321}">
                <p14:modId xmlns:p14="http://schemas.microsoft.com/office/powerpoint/2010/main" val="1862056940"/>
              </p:ext>
            </p:extLst>
          </p:nvPr>
        </p:nvGraphicFramePr>
        <p:xfrm>
          <a:off x="628650" y="1600200"/>
          <a:ext cx="7886700" cy="457676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2038454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AC1219-39D8-4A3F-B542-46C42D5CF050}"/>
              </a:ext>
            </a:extLst>
          </p:cNvPr>
          <p:cNvSpPr>
            <a:spLocks noGrp="1"/>
          </p:cNvSpPr>
          <p:nvPr>
            <p:ph type="title"/>
          </p:nvPr>
        </p:nvSpPr>
        <p:spPr>
          <a:xfrm>
            <a:off x="457200" y="274638"/>
            <a:ext cx="8229600" cy="868362"/>
          </a:xfrm>
        </p:spPr>
        <p:txBody>
          <a:bodyPr>
            <a:normAutofit/>
          </a:bodyPr>
          <a:lstStyle/>
          <a:p>
            <a:r>
              <a:rPr lang="en-US" sz="3200" dirty="0"/>
              <a:t>Heart Related Disease in Male and Female</a:t>
            </a:r>
          </a:p>
        </p:txBody>
      </p:sp>
      <p:sp>
        <p:nvSpPr>
          <p:cNvPr id="4" name="Date Placeholder 3">
            <a:extLst>
              <a:ext uri="{FF2B5EF4-FFF2-40B4-BE49-F238E27FC236}">
                <a16:creationId xmlns:a16="http://schemas.microsoft.com/office/drawing/2014/main" id="{39D60C60-6A5C-46E2-B6AF-75AA137D9529}"/>
              </a:ext>
            </a:extLst>
          </p:cNvPr>
          <p:cNvSpPr>
            <a:spLocks noGrp="1"/>
          </p:cNvSpPr>
          <p:nvPr>
            <p:ph type="dt" sz="half" idx="10"/>
          </p:nvPr>
        </p:nvSpPr>
        <p:spPr/>
        <p:txBody>
          <a:bodyPr/>
          <a:lstStyle/>
          <a:p>
            <a:r>
              <a:rPr lang="en-US" dirty="0"/>
              <a:t>Project By : </a:t>
            </a:r>
            <a:r>
              <a:rPr lang="en-US" dirty="0" err="1"/>
              <a:t>Khyatiben</a:t>
            </a:r>
            <a:r>
              <a:rPr lang="en-US" dirty="0"/>
              <a:t> M Patel </a:t>
            </a:r>
          </a:p>
        </p:txBody>
      </p:sp>
      <p:sp>
        <p:nvSpPr>
          <p:cNvPr id="5" name="Footer Placeholder 4">
            <a:extLst>
              <a:ext uri="{FF2B5EF4-FFF2-40B4-BE49-F238E27FC236}">
                <a16:creationId xmlns:a16="http://schemas.microsoft.com/office/drawing/2014/main" id="{0DBB6D69-0486-4230-A5C1-CFC629DB34E7}"/>
              </a:ext>
            </a:extLst>
          </p:cNvPr>
          <p:cNvSpPr>
            <a:spLocks noGrp="1"/>
          </p:cNvSpPr>
          <p:nvPr>
            <p:ph type="ftr" sz="quarter" idx="11"/>
          </p:nvPr>
        </p:nvSpPr>
        <p:spPr/>
        <p:txBody>
          <a:bodyPr/>
          <a:lstStyle/>
          <a:p>
            <a:r>
              <a:rPr lang="en-US"/>
              <a:t>Rivier U., BigData, Term1, Fall-2020, Prof. Dr. B. Khasnabish</a:t>
            </a:r>
            <a:endParaRPr lang="en-US" dirty="0"/>
          </a:p>
        </p:txBody>
      </p:sp>
      <p:sp>
        <p:nvSpPr>
          <p:cNvPr id="6" name="Slide Number Placeholder 5">
            <a:extLst>
              <a:ext uri="{FF2B5EF4-FFF2-40B4-BE49-F238E27FC236}">
                <a16:creationId xmlns:a16="http://schemas.microsoft.com/office/drawing/2014/main" id="{6E472E24-E9C8-4C66-B355-0D23F66B4D59}"/>
              </a:ext>
            </a:extLst>
          </p:cNvPr>
          <p:cNvSpPr>
            <a:spLocks noGrp="1"/>
          </p:cNvSpPr>
          <p:nvPr>
            <p:ph type="sldNum" sz="quarter" idx="12"/>
          </p:nvPr>
        </p:nvSpPr>
        <p:spPr/>
        <p:txBody>
          <a:bodyPr/>
          <a:lstStyle/>
          <a:p>
            <a:r>
              <a:rPr lang="en-US"/>
              <a:t>Page - </a:t>
            </a:r>
            <a:fld id="{B6F15528-21DE-4FAA-801E-634DDDAF4B2B}" type="slidenum">
              <a:rPr lang="en-US" smtClean="0"/>
              <a:pPr/>
              <a:t>14</a:t>
            </a:fld>
            <a:endParaRPr lang="en-US" dirty="0"/>
          </a:p>
        </p:txBody>
      </p:sp>
      <p:graphicFrame>
        <p:nvGraphicFramePr>
          <p:cNvPr id="7" name="Content Placeholder 8">
            <a:extLst>
              <a:ext uri="{FF2B5EF4-FFF2-40B4-BE49-F238E27FC236}">
                <a16:creationId xmlns:a16="http://schemas.microsoft.com/office/drawing/2014/main" id="{9F670959-0248-4157-A433-99CC8A9DB5F2}"/>
              </a:ext>
            </a:extLst>
          </p:cNvPr>
          <p:cNvGraphicFramePr>
            <a:graphicFrameLocks noGrp="1"/>
          </p:cNvGraphicFramePr>
          <p:nvPr>
            <p:ph idx="1"/>
            <p:extLst>
              <p:ext uri="{D42A27DB-BD31-4B8C-83A1-F6EECF244321}">
                <p14:modId xmlns:p14="http://schemas.microsoft.com/office/powerpoint/2010/main" val="3976831123"/>
              </p:ext>
            </p:extLst>
          </p:nvPr>
        </p:nvGraphicFramePr>
        <p:xfrm>
          <a:off x="152400" y="1219200"/>
          <a:ext cx="8839200" cy="49530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5981126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9F03C-5EEA-4B7A-8B82-E539273F496F}"/>
              </a:ext>
            </a:extLst>
          </p:cNvPr>
          <p:cNvSpPr>
            <a:spLocks noGrp="1"/>
          </p:cNvSpPr>
          <p:nvPr>
            <p:ph type="title"/>
          </p:nvPr>
        </p:nvSpPr>
        <p:spPr>
          <a:xfrm>
            <a:off x="628650" y="365125"/>
            <a:ext cx="7886700" cy="701675"/>
          </a:xfrm>
        </p:spPr>
        <p:txBody>
          <a:bodyPr>
            <a:normAutofit/>
          </a:bodyPr>
          <a:lstStyle/>
          <a:p>
            <a:r>
              <a:rPr lang="en-US" sz="3600" dirty="0"/>
              <a:t>Heart disease death of races by Age</a:t>
            </a:r>
          </a:p>
        </p:txBody>
      </p:sp>
      <p:sp>
        <p:nvSpPr>
          <p:cNvPr id="4" name="Date Placeholder 3">
            <a:extLst>
              <a:ext uri="{FF2B5EF4-FFF2-40B4-BE49-F238E27FC236}">
                <a16:creationId xmlns:a16="http://schemas.microsoft.com/office/drawing/2014/main" id="{D4387DAB-775F-422D-8FA0-0B6F3CC24F92}"/>
              </a:ext>
            </a:extLst>
          </p:cNvPr>
          <p:cNvSpPr>
            <a:spLocks noGrp="1"/>
          </p:cNvSpPr>
          <p:nvPr>
            <p:ph type="dt" sz="half" idx="10"/>
          </p:nvPr>
        </p:nvSpPr>
        <p:spPr>
          <a:xfrm>
            <a:off x="628650" y="6356350"/>
            <a:ext cx="2057400" cy="365125"/>
          </a:xfrm>
        </p:spPr>
        <p:txBody>
          <a:bodyPr>
            <a:normAutofit/>
          </a:bodyPr>
          <a:lstStyle/>
          <a:p>
            <a:r>
              <a:rPr lang="en-US" dirty="0"/>
              <a:t>Project By : </a:t>
            </a:r>
            <a:r>
              <a:rPr lang="en-US" dirty="0" err="1"/>
              <a:t>Khyatiben</a:t>
            </a:r>
            <a:r>
              <a:rPr lang="en-US" dirty="0"/>
              <a:t> M Patel </a:t>
            </a:r>
          </a:p>
        </p:txBody>
      </p:sp>
      <p:sp>
        <p:nvSpPr>
          <p:cNvPr id="5" name="Footer Placeholder 4">
            <a:extLst>
              <a:ext uri="{FF2B5EF4-FFF2-40B4-BE49-F238E27FC236}">
                <a16:creationId xmlns:a16="http://schemas.microsoft.com/office/drawing/2014/main" id="{65CFD552-8DDA-47D9-9FB6-ED2C5FBF1196}"/>
              </a:ext>
            </a:extLst>
          </p:cNvPr>
          <p:cNvSpPr>
            <a:spLocks noGrp="1"/>
          </p:cNvSpPr>
          <p:nvPr>
            <p:ph type="ftr" sz="quarter" idx="11"/>
          </p:nvPr>
        </p:nvSpPr>
        <p:spPr>
          <a:xfrm>
            <a:off x="3028950" y="6356350"/>
            <a:ext cx="3086100" cy="365125"/>
          </a:xfrm>
        </p:spPr>
        <p:txBody>
          <a:bodyPr>
            <a:normAutofit/>
          </a:bodyPr>
          <a:lstStyle/>
          <a:p>
            <a:pPr>
              <a:lnSpc>
                <a:spcPct val="90000"/>
              </a:lnSpc>
              <a:spcAft>
                <a:spcPts val="600"/>
              </a:spcAft>
            </a:pPr>
            <a:r>
              <a:rPr lang="en-US" sz="900"/>
              <a:t>Rivier U., BigData, Term1, Fall-2020, Prof. Dr. B. Khasnabish</a:t>
            </a:r>
          </a:p>
        </p:txBody>
      </p:sp>
      <p:sp>
        <p:nvSpPr>
          <p:cNvPr id="6" name="Slide Number Placeholder 5">
            <a:extLst>
              <a:ext uri="{FF2B5EF4-FFF2-40B4-BE49-F238E27FC236}">
                <a16:creationId xmlns:a16="http://schemas.microsoft.com/office/drawing/2014/main" id="{E41185F7-AF08-4424-8EE7-42A8FEADB649}"/>
              </a:ext>
            </a:extLst>
          </p:cNvPr>
          <p:cNvSpPr>
            <a:spLocks noGrp="1"/>
          </p:cNvSpPr>
          <p:nvPr>
            <p:ph type="sldNum" sz="quarter" idx="12"/>
          </p:nvPr>
        </p:nvSpPr>
        <p:spPr>
          <a:xfrm>
            <a:off x="6457950" y="6356350"/>
            <a:ext cx="2057400" cy="365125"/>
          </a:xfrm>
        </p:spPr>
        <p:txBody>
          <a:bodyPr>
            <a:normAutofit/>
          </a:bodyPr>
          <a:lstStyle/>
          <a:p>
            <a:pPr>
              <a:spcAft>
                <a:spcPts val="600"/>
              </a:spcAft>
            </a:pPr>
            <a:r>
              <a:rPr lang="en-US"/>
              <a:t>Page - </a:t>
            </a:r>
            <a:fld id="{B6F15528-21DE-4FAA-801E-634DDDAF4B2B}" type="slidenum">
              <a:rPr lang="en-US" smtClean="0"/>
              <a:pPr>
                <a:spcAft>
                  <a:spcPts val="600"/>
                </a:spcAft>
              </a:pPr>
              <a:t>15</a:t>
            </a:fld>
            <a:endParaRPr lang="en-US"/>
          </a:p>
        </p:txBody>
      </p:sp>
      <p:graphicFrame>
        <p:nvGraphicFramePr>
          <p:cNvPr id="7" name="Content Placeholder 6">
            <a:extLst>
              <a:ext uri="{FF2B5EF4-FFF2-40B4-BE49-F238E27FC236}">
                <a16:creationId xmlns:a16="http://schemas.microsoft.com/office/drawing/2014/main" id="{7F21B2FF-B8D3-49B2-8752-5EBBC4FAA65B}"/>
              </a:ext>
            </a:extLst>
          </p:cNvPr>
          <p:cNvGraphicFramePr>
            <a:graphicFrameLocks noGrp="1"/>
          </p:cNvGraphicFramePr>
          <p:nvPr>
            <p:ph idx="1"/>
            <p:extLst>
              <p:ext uri="{D42A27DB-BD31-4B8C-83A1-F6EECF244321}">
                <p14:modId xmlns:p14="http://schemas.microsoft.com/office/powerpoint/2010/main" val="1762525862"/>
              </p:ext>
            </p:extLst>
          </p:nvPr>
        </p:nvGraphicFramePr>
        <p:xfrm>
          <a:off x="628650" y="1524000"/>
          <a:ext cx="7886700" cy="465296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0184135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dirty="0"/>
              <a:t>Future Works</a:t>
            </a:r>
          </a:p>
        </p:txBody>
      </p:sp>
      <p:sp>
        <p:nvSpPr>
          <p:cNvPr id="4" name="Date Placeholder 3"/>
          <p:cNvSpPr>
            <a:spLocks noGrp="1"/>
          </p:cNvSpPr>
          <p:nvPr>
            <p:ph type="dt" sz="half" idx="10"/>
          </p:nvPr>
        </p:nvSpPr>
        <p:spPr/>
        <p:txBody>
          <a:bodyPr/>
          <a:lstStyle/>
          <a:p>
            <a:r>
              <a:rPr lang="en-US" dirty="0"/>
              <a:t>Project By : </a:t>
            </a:r>
            <a:r>
              <a:rPr lang="en-US" dirty="0" err="1"/>
              <a:t>Khyatiben</a:t>
            </a:r>
            <a:r>
              <a:rPr lang="en-US" dirty="0"/>
              <a:t> M Patel </a:t>
            </a:r>
          </a:p>
        </p:txBody>
      </p:sp>
      <p:sp>
        <p:nvSpPr>
          <p:cNvPr id="5" name="Footer Placeholder 4"/>
          <p:cNvSpPr>
            <a:spLocks noGrp="1"/>
          </p:cNvSpPr>
          <p:nvPr>
            <p:ph type="ftr" sz="quarter" idx="11"/>
          </p:nvPr>
        </p:nvSpPr>
        <p:spPr/>
        <p:txBody>
          <a:bodyPr/>
          <a:lstStyle/>
          <a:p>
            <a:r>
              <a:rPr lang="en-US"/>
              <a:t>Rivier U., BigData, Term1, Fall-2020, Prof. Dr. B. Khasnabish</a:t>
            </a:r>
          </a:p>
        </p:txBody>
      </p:sp>
      <p:sp>
        <p:nvSpPr>
          <p:cNvPr id="6" name="Slide Number Placeholder 5"/>
          <p:cNvSpPr>
            <a:spLocks noGrp="1"/>
          </p:cNvSpPr>
          <p:nvPr>
            <p:ph type="sldNum" sz="quarter" idx="12"/>
          </p:nvPr>
        </p:nvSpPr>
        <p:spPr/>
        <p:txBody>
          <a:bodyPr/>
          <a:lstStyle/>
          <a:p>
            <a:fld id="{B6F15528-21DE-4FAA-801E-634DDDAF4B2B}" type="slidenum">
              <a:rPr lang="en-US" smtClean="0"/>
              <a:pPr/>
              <a:t>16</a:t>
            </a:fld>
            <a:endParaRPr lang="en-US"/>
          </a:p>
        </p:txBody>
      </p:sp>
      <p:sp>
        <p:nvSpPr>
          <p:cNvPr id="3" name="Content Placeholder 2">
            <a:extLst>
              <a:ext uri="{FF2B5EF4-FFF2-40B4-BE49-F238E27FC236}">
                <a16:creationId xmlns:a16="http://schemas.microsoft.com/office/drawing/2014/main" id="{B8A01E71-625D-4DEA-9667-FFD08BDFEF68}"/>
              </a:ext>
            </a:extLst>
          </p:cNvPr>
          <p:cNvSpPr>
            <a:spLocks noGrp="1"/>
          </p:cNvSpPr>
          <p:nvPr>
            <p:ph idx="1"/>
          </p:nvPr>
        </p:nvSpPr>
        <p:spPr/>
        <p:txBody>
          <a:bodyPr/>
          <a:lstStyle/>
          <a:p>
            <a:r>
              <a:rPr lang="en-US" sz="2400" dirty="0"/>
              <a:t>Analyze death regions in more details by considering Heart disease death city in specific County.</a:t>
            </a:r>
          </a:p>
          <a:p>
            <a:r>
              <a:rPr lang="en-US" sz="2400" dirty="0"/>
              <a:t>Analyze Health Care Cost by considering different disease and  Risk factor which are responsible for heart death. </a:t>
            </a:r>
          </a:p>
          <a:p>
            <a:r>
              <a:rPr lang="en-US" sz="2400" dirty="0"/>
              <a:t>Analyze Health care delivery and Insurance. </a:t>
            </a:r>
          </a:p>
          <a:p>
            <a:endParaRPr lang="en-US" sz="2400" dirty="0"/>
          </a:p>
          <a:p>
            <a:endParaRPr lang="en-US" dirty="0"/>
          </a:p>
        </p:txBody>
      </p:sp>
    </p:spTree>
    <p:extLst>
      <p:ext uri="{BB962C8B-B14F-4D97-AF65-F5344CB8AC3E}">
        <p14:creationId xmlns:p14="http://schemas.microsoft.com/office/powerpoint/2010/main" val="13176462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4717" y="228600"/>
            <a:ext cx="8229600" cy="715962"/>
          </a:xfrm>
        </p:spPr>
        <p:txBody>
          <a:bodyPr>
            <a:normAutofit fontScale="90000"/>
          </a:bodyPr>
          <a:lstStyle/>
          <a:p>
            <a:r>
              <a:rPr lang="en-US" dirty="0"/>
              <a:t>Q&amp;A and Discussion </a:t>
            </a:r>
          </a:p>
        </p:txBody>
      </p:sp>
      <p:sp>
        <p:nvSpPr>
          <p:cNvPr id="3" name="Content Placeholder 2"/>
          <p:cNvSpPr>
            <a:spLocks noGrp="1"/>
          </p:cNvSpPr>
          <p:nvPr>
            <p:ph idx="1"/>
          </p:nvPr>
        </p:nvSpPr>
        <p:spPr>
          <a:xfrm>
            <a:off x="533400" y="1219200"/>
            <a:ext cx="8229600" cy="762000"/>
          </a:xfrm>
          <a:solidFill>
            <a:srgbClr val="3333FF"/>
          </a:solidFill>
          <a:ln>
            <a:solidFill>
              <a:schemeClr val="tx1"/>
            </a:solidFill>
          </a:ln>
        </p:spPr>
        <p:txBody>
          <a:bodyPr>
            <a:normAutofit fontScale="92500"/>
          </a:bodyPr>
          <a:lstStyle/>
          <a:p>
            <a:pPr marL="0" indent="0">
              <a:buNone/>
            </a:pPr>
            <a:r>
              <a:rPr lang="en-US" sz="4000" b="1" dirty="0">
                <a:solidFill>
                  <a:schemeClr val="bg1"/>
                </a:solidFill>
                <a:latin typeface="Comic Sans MS" panose="030F0702030302020204" pitchFamily="66" charset="0"/>
              </a:rPr>
              <a:t>Thanks for Your KIND Attention</a:t>
            </a:r>
          </a:p>
        </p:txBody>
      </p:sp>
      <p:sp>
        <p:nvSpPr>
          <p:cNvPr id="4" name="Date Placeholder 3"/>
          <p:cNvSpPr>
            <a:spLocks noGrp="1"/>
          </p:cNvSpPr>
          <p:nvPr>
            <p:ph type="dt" sz="half" idx="10"/>
          </p:nvPr>
        </p:nvSpPr>
        <p:spPr/>
        <p:txBody>
          <a:bodyPr/>
          <a:lstStyle/>
          <a:p>
            <a:r>
              <a:rPr lang="en-US" dirty="0"/>
              <a:t>Project By : </a:t>
            </a:r>
            <a:r>
              <a:rPr lang="en-US" dirty="0" err="1"/>
              <a:t>Khyatiben</a:t>
            </a:r>
            <a:r>
              <a:rPr lang="en-US" dirty="0"/>
              <a:t> M Patel </a:t>
            </a:r>
          </a:p>
        </p:txBody>
      </p:sp>
      <p:sp>
        <p:nvSpPr>
          <p:cNvPr id="5" name="Footer Placeholder 4"/>
          <p:cNvSpPr>
            <a:spLocks noGrp="1"/>
          </p:cNvSpPr>
          <p:nvPr>
            <p:ph type="ftr" sz="quarter" idx="11"/>
          </p:nvPr>
        </p:nvSpPr>
        <p:spPr/>
        <p:txBody>
          <a:bodyPr/>
          <a:lstStyle/>
          <a:p>
            <a:r>
              <a:rPr lang="en-US"/>
              <a:t>Rivier U., BigData, Term1, Fall-2020, Prof. Dr. B. Khasnabish</a:t>
            </a:r>
          </a:p>
        </p:txBody>
      </p:sp>
      <p:sp>
        <p:nvSpPr>
          <p:cNvPr id="6" name="Slide Number Placeholder 5"/>
          <p:cNvSpPr>
            <a:spLocks noGrp="1"/>
          </p:cNvSpPr>
          <p:nvPr>
            <p:ph type="sldNum" sz="quarter" idx="12"/>
          </p:nvPr>
        </p:nvSpPr>
        <p:spPr/>
        <p:txBody>
          <a:bodyPr/>
          <a:lstStyle/>
          <a:p>
            <a:fld id="{B6F15528-21DE-4FAA-801E-634DDDAF4B2B}" type="slidenum">
              <a:rPr lang="en-US" smtClean="0"/>
              <a:pPr/>
              <a:t>17</a:t>
            </a:fld>
            <a:endParaRPr lang="en-US"/>
          </a:p>
        </p:txBody>
      </p:sp>
      <p:grpSp>
        <p:nvGrpSpPr>
          <p:cNvPr id="7" name="Group 6"/>
          <p:cNvGrpSpPr/>
          <p:nvPr/>
        </p:nvGrpSpPr>
        <p:grpSpPr>
          <a:xfrm>
            <a:off x="1000433" y="2133600"/>
            <a:ext cx="7143136" cy="3352800"/>
            <a:chOff x="381001" y="675968"/>
            <a:chExt cx="8382000" cy="5208180"/>
          </a:xfrm>
        </p:grpSpPr>
        <p:sp>
          <p:nvSpPr>
            <p:cNvPr id="8" name="Donut 7"/>
            <p:cNvSpPr/>
            <p:nvPr/>
          </p:nvSpPr>
          <p:spPr>
            <a:xfrm>
              <a:off x="381001" y="762000"/>
              <a:ext cx="8382000" cy="5122148"/>
            </a:xfrm>
            <a:prstGeom prst="donu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solidFill>
                  <a:schemeClr val="tx1"/>
                </a:solidFill>
              </a:endParaRPr>
            </a:p>
          </p:txBody>
        </p:sp>
        <p:pic>
          <p:nvPicPr>
            <p:cNvPr id="9" name="Picture 2" descr="C:\Users\bhumip\AppData\Local\Microsoft\Windows\Temporary Internet Files\Content.IE5\88B1N4KD\question_mark[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90536" y="675968"/>
              <a:ext cx="2590800" cy="304800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3" descr="C:\Users\bhumip\AppData\Local\Microsoft\Windows\Temporary Internet Files\Content.IE5\4KOCR1JA\questions[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18967" y="675968"/>
              <a:ext cx="2111477" cy="2219632"/>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5" descr="C:\Users\bhumip\AppData\Local\Microsoft\Windows\Temporary Internet Files\Content.IE5\HTN636D9\Blue_question_mark[1].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619136" y="3562506"/>
              <a:ext cx="2362200" cy="2321642"/>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6" descr="C:\Users\bhumip\AppData\Local\Microsoft\Windows\Temporary Internet Files\Content.IE5\5ON0T54U\clipart-illustration-orange-man-holding-question-mark[1].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14467" y="1866592"/>
              <a:ext cx="1924665" cy="3362325"/>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7" descr="C:\Users\bhumip\AppData\Local\Microsoft\Windows\Temporary Internet Files\Content.IE5\HTN636D9\questions_logo_by_garbo_x-d4n83tb[1].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818967" y="3547754"/>
              <a:ext cx="2095499" cy="2336394"/>
            </a:xfrm>
            <a:prstGeom prst="rect">
              <a:avLst/>
            </a:prstGeom>
            <a:noFill/>
            <a:extLst>
              <a:ext uri="{909E8E84-426E-40DD-AFC4-6F175D3DCCD1}">
                <a14:hiddenFill xmlns:a14="http://schemas.microsoft.com/office/drawing/2010/main">
                  <a:solidFill>
                    <a:srgbClr val="FFFFFF"/>
                  </a:solidFill>
                </a14:hiddenFill>
              </a:ext>
            </a:extLst>
          </p:spPr>
        </p:pic>
      </p:grpSp>
      <p:sp>
        <p:nvSpPr>
          <p:cNvPr id="14" name="Rectangle 13"/>
          <p:cNvSpPr/>
          <p:nvPr/>
        </p:nvSpPr>
        <p:spPr>
          <a:xfrm>
            <a:off x="4972322" y="5477470"/>
            <a:ext cx="3714479" cy="923330"/>
          </a:xfrm>
          <a:prstGeom prst="rect">
            <a:avLst/>
          </a:prstGeom>
          <a:noFill/>
        </p:spPr>
        <p:txBody>
          <a:bodyPr wrap="none" lIns="91440" tIns="45720" rIns="91440" bIns="45720">
            <a:spAutoFit/>
          </a:bodyPr>
          <a:lstStyle/>
          <a:p>
            <a:pPr algn="ctr"/>
            <a:r>
              <a:rPr lang="en-US" sz="5400" b="1"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Discussion</a:t>
            </a:r>
          </a:p>
        </p:txBody>
      </p:sp>
    </p:spTree>
    <p:extLst>
      <p:ext uri="{BB962C8B-B14F-4D97-AF65-F5344CB8AC3E}">
        <p14:creationId xmlns:p14="http://schemas.microsoft.com/office/powerpoint/2010/main" val="24031612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dirty="0"/>
              <a:t>References</a:t>
            </a:r>
          </a:p>
        </p:txBody>
      </p:sp>
      <p:sp>
        <p:nvSpPr>
          <p:cNvPr id="3" name="Content Placeholder 2"/>
          <p:cNvSpPr>
            <a:spLocks noGrp="1"/>
          </p:cNvSpPr>
          <p:nvPr>
            <p:ph idx="1"/>
          </p:nvPr>
        </p:nvSpPr>
        <p:spPr>
          <a:xfrm>
            <a:off x="457200" y="1219200"/>
            <a:ext cx="8229600" cy="4906963"/>
          </a:xfrm>
        </p:spPr>
        <p:txBody>
          <a:bodyPr>
            <a:normAutofit/>
          </a:bodyPr>
          <a:lstStyle/>
          <a:p>
            <a:r>
              <a:rPr lang="en-US" sz="2800" u="sng" dirty="0">
                <a:hlinkClick r:id="rId2"/>
              </a:rPr>
              <a:t>https://catalog.data.gov/dataset?res_format=CSV&amp;page=3</a:t>
            </a:r>
          </a:p>
          <a:p>
            <a:r>
              <a:rPr lang="en-US" sz="2800" dirty="0">
                <a:hlinkClick r:id="rId3"/>
              </a:rPr>
              <a:t>https://www.cdc.gov/heartdisease/facts.htm</a:t>
            </a:r>
            <a:endParaRPr lang="en-US" sz="2800" dirty="0"/>
          </a:p>
          <a:p>
            <a:r>
              <a:rPr lang="en-US" sz="2800" dirty="0">
                <a:hlinkClick r:id="rId4"/>
              </a:rPr>
              <a:t>https://www.heart.org/en/about-us/heart-and-stroke-association-statistics</a:t>
            </a:r>
            <a:endParaRPr lang="en-US" sz="2800" dirty="0"/>
          </a:p>
          <a:p>
            <a:r>
              <a:rPr lang="en-US" sz="2800" dirty="0">
                <a:hlinkClick r:id="rId5"/>
              </a:rPr>
              <a:t>https://nccd.cdc.gov/DHDSPAtlas/</a:t>
            </a:r>
            <a:endParaRPr lang="en-US" sz="2800" dirty="0"/>
          </a:p>
        </p:txBody>
      </p:sp>
      <p:sp>
        <p:nvSpPr>
          <p:cNvPr id="4" name="Date Placeholder 3"/>
          <p:cNvSpPr>
            <a:spLocks noGrp="1"/>
          </p:cNvSpPr>
          <p:nvPr>
            <p:ph type="dt" sz="half" idx="10"/>
          </p:nvPr>
        </p:nvSpPr>
        <p:spPr/>
        <p:txBody>
          <a:bodyPr/>
          <a:lstStyle/>
          <a:p>
            <a:r>
              <a:rPr lang="en-US" dirty="0"/>
              <a:t>Project By : </a:t>
            </a:r>
            <a:r>
              <a:rPr lang="en-US" dirty="0" err="1"/>
              <a:t>Khyatiben</a:t>
            </a:r>
            <a:r>
              <a:rPr lang="en-US" dirty="0"/>
              <a:t> M Patel </a:t>
            </a:r>
          </a:p>
        </p:txBody>
      </p:sp>
      <p:sp>
        <p:nvSpPr>
          <p:cNvPr id="5" name="Footer Placeholder 4"/>
          <p:cNvSpPr>
            <a:spLocks noGrp="1"/>
          </p:cNvSpPr>
          <p:nvPr>
            <p:ph type="ftr" sz="quarter" idx="11"/>
          </p:nvPr>
        </p:nvSpPr>
        <p:spPr/>
        <p:txBody>
          <a:bodyPr/>
          <a:lstStyle/>
          <a:p>
            <a:r>
              <a:rPr lang="en-US"/>
              <a:t>Rivier U., BigData, Term1, Fall-2020, Prof. Dr. B. Khasnabish</a:t>
            </a:r>
          </a:p>
        </p:txBody>
      </p:sp>
      <p:sp>
        <p:nvSpPr>
          <p:cNvPr id="6" name="Slide Number Placeholder 5"/>
          <p:cNvSpPr>
            <a:spLocks noGrp="1"/>
          </p:cNvSpPr>
          <p:nvPr>
            <p:ph type="sldNum" sz="quarter" idx="12"/>
          </p:nvPr>
        </p:nvSpPr>
        <p:spPr/>
        <p:txBody>
          <a:bodyPr/>
          <a:lstStyle/>
          <a:p>
            <a:fld id="{B6F15528-21DE-4FAA-801E-634DDDAF4B2B}" type="slidenum">
              <a:rPr lang="en-US" smtClean="0"/>
              <a:pPr/>
              <a:t>18</a:t>
            </a:fld>
            <a:endParaRPr lang="en-US"/>
          </a:p>
        </p:txBody>
      </p:sp>
    </p:spTree>
    <p:extLst>
      <p:ext uri="{BB962C8B-B14F-4D97-AF65-F5344CB8AC3E}">
        <p14:creationId xmlns:p14="http://schemas.microsoft.com/office/powerpoint/2010/main" val="27522861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2209800"/>
            <a:ext cx="6477000" cy="1905000"/>
          </a:xfrm>
          <a:solidFill>
            <a:schemeClr val="tx2">
              <a:lumMod val="60000"/>
              <a:lumOff val="40000"/>
            </a:schemeClr>
          </a:solidFill>
        </p:spPr>
        <p:txBody>
          <a:bodyPr>
            <a:normAutofit fontScale="90000"/>
          </a:bodyPr>
          <a:lstStyle/>
          <a:p>
            <a:r>
              <a:rPr lang="en-US" b="1" dirty="0">
                <a:solidFill>
                  <a:srgbClr val="FFFF00"/>
                </a:solidFill>
                <a:latin typeface="Comic Sans MS" panose="030F0702030302020204" pitchFamily="66" charset="0"/>
              </a:rPr>
              <a:t>Background </a:t>
            </a:r>
            <a:br>
              <a:rPr lang="en-US" b="1" dirty="0">
                <a:solidFill>
                  <a:srgbClr val="FFFF00"/>
                </a:solidFill>
                <a:latin typeface="Comic Sans MS" panose="030F0702030302020204" pitchFamily="66" charset="0"/>
              </a:rPr>
            </a:br>
            <a:r>
              <a:rPr lang="en-US" b="1" dirty="0">
                <a:solidFill>
                  <a:srgbClr val="FFFF00"/>
                </a:solidFill>
                <a:latin typeface="Comic Sans MS" panose="030F0702030302020204" pitchFamily="66" charset="0"/>
              </a:rPr>
              <a:t>and </a:t>
            </a:r>
            <a:br>
              <a:rPr lang="en-US" b="1" dirty="0">
                <a:solidFill>
                  <a:srgbClr val="FFFF00"/>
                </a:solidFill>
                <a:latin typeface="Comic Sans MS" panose="030F0702030302020204" pitchFamily="66" charset="0"/>
              </a:rPr>
            </a:br>
            <a:r>
              <a:rPr lang="en-US" b="1" dirty="0">
                <a:solidFill>
                  <a:srgbClr val="FFFF00"/>
                </a:solidFill>
                <a:latin typeface="Comic Sans MS" panose="030F0702030302020204" pitchFamily="66" charset="0"/>
              </a:rPr>
              <a:t>Other Information </a:t>
            </a:r>
          </a:p>
        </p:txBody>
      </p:sp>
      <p:sp>
        <p:nvSpPr>
          <p:cNvPr id="4" name="Date Placeholder 3"/>
          <p:cNvSpPr>
            <a:spLocks noGrp="1"/>
          </p:cNvSpPr>
          <p:nvPr>
            <p:ph type="dt" sz="half" idx="10"/>
          </p:nvPr>
        </p:nvSpPr>
        <p:spPr/>
        <p:txBody>
          <a:bodyPr/>
          <a:lstStyle/>
          <a:p>
            <a:r>
              <a:rPr lang="en-US" dirty="0"/>
              <a:t>Project By : </a:t>
            </a:r>
            <a:r>
              <a:rPr lang="en-US" dirty="0" err="1"/>
              <a:t>Khyatiben</a:t>
            </a:r>
            <a:r>
              <a:rPr lang="en-US" dirty="0"/>
              <a:t> M Patel </a:t>
            </a:r>
          </a:p>
        </p:txBody>
      </p:sp>
      <p:sp>
        <p:nvSpPr>
          <p:cNvPr id="5" name="Footer Placeholder 4"/>
          <p:cNvSpPr>
            <a:spLocks noGrp="1"/>
          </p:cNvSpPr>
          <p:nvPr>
            <p:ph type="ftr" sz="quarter" idx="11"/>
          </p:nvPr>
        </p:nvSpPr>
        <p:spPr/>
        <p:txBody>
          <a:bodyPr/>
          <a:lstStyle/>
          <a:p>
            <a:r>
              <a:rPr lang="en-US"/>
              <a:t>Rivier U., BigData, Term1, Fall-2020, Prof. Dr. B. Khasnabish</a:t>
            </a:r>
          </a:p>
        </p:txBody>
      </p:sp>
      <p:sp>
        <p:nvSpPr>
          <p:cNvPr id="6" name="Slide Number Placeholder 5"/>
          <p:cNvSpPr>
            <a:spLocks noGrp="1"/>
          </p:cNvSpPr>
          <p:nvPr>
            <p:ph type="sldNum" sz="quarter" idx="12"/>
          </p:nvPr>
        </p:nvSpPr>
        <p:spPr/>
        <p:txBody>
          <a:bodyPr/>
          <a:lstStyle/>
          <a:p>
            <a:fld id="{B6F15528-21DE-4FAA-801E-634DDDAF4B2B}" type="slidenum">
              <a:rPr lang="en-US" smtClean="0"/>
              <a:pPr/>
              <a:t>19</a:t>
            </a:fld>
            <a:endParaRPr lang="en-US"/>
          </a:p>
        </p:txBody>
      </p:sp>
    </p:spTree>
    <p:extLst>
      <p:ext uri="{BB962C8B-B14F-4D97-AF65-F5344CB8AC3E}">
        <p14:creationId xmlns:p14="http://schemas.microsoft.com/office/powerpoint/2010/main" val="31486158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a:t>Outline</a:t>
            </a:r>
          </a:p>
        </p:txBody>
      </p:sp>
      <p:sp>
        <p:nvSpPr>
          <p:cNvPr id="3" name="Content Placeholder 2"/>
          <p:cNvSpPr>
            <a:spLocks noGrp="1"/>
          </p:cNvSpPr>
          <p:nvPr>
            <p:ph idx="1"/>
          </p:nvPr>
        </p:nvSpPr>
        <p:spPr>
          <a:xfrm>
            <a:off x="457200" y="1066800"/>
            <a:ext cx="8229600" cy="5059363"/>
          </a:xfrm>
        </p:spPr>
        <p:txBody>
          <a:bodyPr>
            <a:normAutofit/>
          </a:bodyPr>
          <a:lstStyle/>
          <a:p>
            <a:r>
              <a:rPr lang="en-US" sz="2400" dirty="0"/>
              <a:t>Abstract and Summary</a:t>
            </a:r>
          </a:p>
          <a:p>
            <a:r>
              <a:rPr lang="en-US" sz="2400" dirty="0"/>
              <a:t>Main Focus of the Project</a:t>
            </a:r>
          </a:p>
          <a:p>
            <a:r>
              <a:rPr lang="en-US" sz="2400" dirty="0"/>
              <a:t>Survey of Previous works </a:t>
            </a:r>
          </a:p>
          <a:p>
            <a:r>
              <a:rPr lang="en-US" sz="2400" dirty="0"/>
              <a:t>Distinction of the Current Work</a:t>
            </a:r>
          </a:p>
          <a:p>
            <a:r>
              <a:rPr lang="en-US" sz="2400" dirty="0"/>
              <a:t>Usefulness of the Current Work</a:t>
            </a:r>
          </a:p>
          <a:p>
            <a:r>
              <a:rPr lang="en-US" sz="2400" dirty="0"/>
              <a:t>Simulation/Emulation Details </a:t>
            </a:r>
          </a:p>
          <a:p>
            <a:r>
              <a:rPr lang="en-US" sz="2400" dirty="0"/>
              <a:t>Results </a:t>
            </a:r>
          </a:p>
          <a:p>
            <a:r>
              <a:rPr lang="en-US" sz="2400" dirty="0"/>
              <a:t>Future works</a:t>
            </a:r>
          </a:p>
          <a:p>
            <a:r>
              <a:rPr lang="en-US" sz="2400" dirty="0"/>
              <a:t>Q&amp;A and Discussion </a:t>
            </a:r>
          </a:p>
          <a:p>
            <a:r>
              <a:rPr lang="en-US" sz="2400" dirty="0"/>
              <a:t>References </a:t>
            </a:r>
          </a:p>
          <a:p>
            <a:r>
              <a:rPr lang="en-US" sz="2400" dirty="0"/>
              <a:t>Background and Other Information </a:t>
            </a:r>
          </a:p>
          <a:p>
            <a:endParaRPr lang="en-US" dirty="0"/>
          </a:p>
          <a:p>
            <a:endParaRPr lang="en-US" dirty="0"/>
          </a:p>
        </p:txBody>
      </p:sp>
      <p:sp>
        <p:nvSpPr>
          <p:cNvPr id="4" name="Date Placeholder 3"/>
          <p:cNvSpPr>
            <a:spLocks noGrp="1"/>
          </p:cNvSpPr>
          <p:nvPr>
            <p:ph type="dt" sz="half" idx="10"/>
          </p:nvPr>
        </p:nvSpPr>
        <p:spPr/>
        <p:txBody>
          <a:bodyPr/>
          <a:lstStyle/>
          <a:p>
            <a:r>
              <a:rPr lang="en-US" dirty="0"/>
              <a:t>Project By : </a:t>
            </a:r>
            <a:r>
              <a:rPr lang="en-US" dirty="0" err="1"/>
              <a:t>Khyatiben</a:t>
            </a:r>
            <a:r>
              <a:rPr lang="en-US" dirty="0"/>
              <a:t> M Patel </a:t>
            </a:r>
          </a:p>
        </p:txBody>
      </p:sp>
      <p:sp>
        <p:nvSpPr>
          <p:cNvPr id="5" name="Footer Placeholder 4"/>
          <p:cNvSpPr>
            <a:spLocks noGrp="1"/>
          </p:cNvSpPr>
          <p:nvPr>
            <p:ph type="ftr" sz="quarter" idx="11"/>
          </p:nvPr>
        </p:nvSpPr>
        <p:spPr/>
        <p:txBody>
          <a:bodyPr/>
          <a:lstStyle/>
          <a:p>
            <a:r>
              <a:rPr lang="en-US"/>
              <a:t>Rivier U., BigData, Term1, Fall-2020, Prof. Dr. B. Khasnabish</a:t>
            </a:r>
          </a:p>
        </p:txBody>
      </p:sp>
      <p:sp>
        <p:nvSpPr>
          <p:cNvPr id="6" name="Slide Number Placeholder 5"/>
          <p:cNvSpPr>
            <a:spLocks noGrp="1"/>
          </p:cNvSpPr>
          <p:nvPr>
            <p:ph type="sldNum" sz="quarter" idx="12"/>
          </p:nvPr>
        </p:nvSpPr>
        <p:spPr/>
        <p:txBody>
          <a:bodyPr/>
          <a:lstStyle/>
          <a:p>
            <a:fld id="{B6F15528-21DE-4FAA-801E-634DDDAF4B2B}" type="slidenum">
              <a:rPr lang="en-US" smtClean="0"/>
              <a:pPr/>
              <a:t>2</a:t>
            </a:fld>
            <a:endParaRPr lang="en-US"/>
          </a:p>
        </p:txBody>
      </p:sp>
    </p:spTree>
    <p:extLst>
      <p:ext uri="{BB962C8B-B14F-4D97-AF65-F5344CB8AC3E}">
        <p14:creationId xmlns:p14="http://schemas.microsoft.com/office/powerpoint/2010/main" val="14960347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Autofit/>
          </a:bodyPr>
          <a:lstStyle/>
          <a:p>
            <a:r>
              <a:rPr lang="en-US" sz="3200" dirty="0"/>
              <a:t>Weekly Activities Log </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674340682"/>
              </p:ext>
            </p:extLst>
          </p:nvPr>
        </p:nvGraphicFramePr>
        <p:xfrm>
          <a:off x="533400" y="914400"/>
          <a:ext cx="8229600" cy="4772309"/>
        </p:xfrm>
        <a:graphic>
          <a:graphicData uri="http://schemas.openxmlformats.org/drawingml/2006/table">
            <a:tbl>
              <a:tblPr firstRow="1" bandRow="1">
                <a:tableStyleId>{5C22544A-7EE6-4342-B048-85BDC9FD1C3A}</a:tableStyleId>
              </a:tblPr>
              <a:tblGrid>
                <a:gridCol w="762000">
                  <a:extLst>
                    <a:ext uri="{9D8B030D-6E8A-4147-A177-3AD203B41FA5}">
                      <a16:colId xmlns:a16="http://schemas.microsoft.com/office/drawing/2014/main" val="20000"/>
                    </a:ext>
                  </a:extLst>
                </a:gridCol>
                <a:gridCol w="3429000">
                  <a:extLst>
                    <a:ext uri="{9D8B030D-6E8A-4147-A177-3AD203B41FA5}">
                      <a16:colId xmlns:a16="http://schemas.microsoft.com/office/drawing/2014/main" val="20001"/>
                    </a:ext>
                  </a:extLst>
                </a:gridCol>
                <a:gridCol w="4038600">
                  <a:extLst>
                    <a:ext uri="{9D8B030D-6E8A-4147-A177-3AD203B41FA5}">
                      <a16:colId xmlns:a16="http://schemas.microsoft.com/office/drawing/2014/main" val="20002"/>
                    </a:ext>
                  </a:extLst>
                </a:gridCol>
              </a:tblGrid>
              <a:tr h="639459">
                <a:tc>
                  <a:txBody>
                    <a:bodyPr/>
                    <a:lstStyle/>
                    <a:p>
                      <a:pPr algn="ctr"/>
                      <a:r>
                        <a:rPr lang="en-US" sz="1800" b="1" dirty="0"/>
                        <a:t>Week</a:t>
                      </a:r>
                      <a:r>
                        <a:rPr lang="en-US" sz="1800" b="1" baseline="0" dirty="0"/>
                        <a:t> No. </a:t>
                      </a:r>
                      <a:endParaRPr lang="en-US" sz="1800" b="1" dirty="0"/>
                    </a:p>
                  </a:txBody>
                  <a:tcPr/>
                </a:tc>
                <a:tc>
                  <a:txBody>
                    <a:bodyPr/>
                    <a:lstStyle/>
                    <a:p>
                      <a:pPr algn="ctr"/>
                      <a:r>
                        <a:rPr lang="en-US" sz="1800" b="1" dirty="0"/>
                        <a:t>List of Tasks (Planned)  </a:t>
                      </a:r>
                    </a:p>
                  </a:txBody>
                  <a:tcPr/>
                </a:tc>
                <a:tc>
                  <a:txBody>
                    <a:bodyPr/>
                    <a:lstStyle/>
                    <a:p>
                      <a:pPr algn="ctr"/>
                      <a:r>
                        <a:rPr lang="en-US" sz="1800" b="1" dirty="0"/>
                        <a:t>Log of Achievements, Errors,</a:t>
                      </a:r>
                      <a:r>
                        <a:rPr lang="en-US" sz="1800" b="1" baseline="0" dirty="0"/>
                        <a:t> and L</a:t>
                      </a:r>
                      <a:r>
                        <a:rPr lang="en-US" sz="1800" b="1" dirty="0"/>
                        <a:t>earning</a:t>
                      </a:r>
                      <a:r>
                        <a:rPr lang="en-US" sz="1800" b="1" baseline="0" dirty="0"/>
                        <a:t> </a:t>
                      </a:r>
                      <a:endParaRPr lang="en-US" sz="1800" b="1" dirty="0"/>
                    </a:p>
                  </a:txBody>
                  <a:tcPr/>
                </a:tc>
                <a:extLst>
                  <a:ext uri="{0D108BD9-81ED-4DB2-BD59-A6C34878D82A}">
                    <a16:rowId xmlns:a16="http://schemas.microsoft.com/office/drawing/2014/main" val="10000"/>
                  </a:ext>
                </a:extLst>
              </a:tr>
              <a:tr h="1613872">
                <a:tc>
                  <a:txBody>
                    <a:bodyPr/>
                    <a:lstStyle/>
                    <a:p>
                      <a:endParaRPr lang="en-US" sz="1800" dirty="0"/>
                    </a:p>
                    <a:p>
                      <a:r>
                        <a:rPr lang="en-US" sz="1800" dirty="0"/>
                        <a:t>02</a:t>
                      </a:r>
                    </a:p>
                  </a:txBody>
                  <a:tcPr/>
                </a:tc>
                <a:tc>
                  <a:txBody>
                    <a:bodyPr/>
                    <a:lstStyle/>
                    <a:p>
                      <a:endParaRPr lang="en-US" sz="1800" dirty="0"/>
                    </a:p>
                    <a:p>
                      <a:r>
                        <a:rPr lang="en-US" sz="1800" dirty="0"/>
                        <a:t>I searched different bigdata project online and gathered some ideas. based on that I decided my project </a:t>
                      </a:r>
                    </a:p>
                    <a:p>
                      <a:endParaRPr lang="en-US" sz="1800" dirty="0"/>
                    </a:p>
                  </a:txBody>
                  <a:tcPr/>
                </a:tc>
                <a:tc>
                  <a:txBody>
                    <a:bodyPr/>
                    <a:lstStyle/>
                    <a:p>
                      <a:endParaRPr lang="en-US" sz="1800" dirty="0"/>
                    </a:p>
                    <a:p>
                      <a:r>
                        <a:rPr lang="en-US" sz="1800" dirty="0"/>
                        <a:t>After searching various interested topics,  I have selected topic for my final project.</a:t>
                      </a:r>
                    </a:p>
                  </a:txBody>
                  <a:tcPr/>
                </a:tc>
                <a:extLst>
                  <a:ext uri="{0D108BD9-81ED-4DB2-BD59-A6C34878D82A}">
                    <a16:rowId xmlns:a16="http://schemas.microsoft.com/office/drawing/2014/main" val="10001"/>
                  </a:ext>
                </a:extLst>
              </a:tr>
              <a:tr h="2394869">
                <a:tc>
                  <a:txBody>
                    <a:bodyPr/>
                    <a:lstStyle/>
                    <a:p>
                      <a:endParaRPr lang="en-US" sz="1800" dirty="0"/>
                    </a:p>
                    <a:p>
                      <a:r>
                        <a:rPr lang="en-US" sz="1800" dirty="0"/>
                        <a:t>03</a:t>
                      </a:r>
                    </a:p>
                  </a:txBody>
                  <a:tcPr/>
                </a:tc>
                <a:tc>
                  <a:txBody>
                    <a:bodyPr/>
                    <a:lstStyle/>
                    <a:p>
                      <a:endParaRPr lang="en-US" sz="1800" dirty="0"/>
                    </a:p>
                    <a:p>
                      <a:r>
                        <a:rPr lang="en-US" sz="1800" dirty="0"/>
                        <a:t>I started to do background study of my topic.</a:t>
                      </a:r>
                    </a:p>
                    <a:p>
                      <a:endParaRPr lang="en-US" sz="1800" dirty="0"/>
                    </a:p>
                  </a:txBody>
                  <a:tcPr/>
                </a:tc>
                <a:tc>
                  <a:txBody>
                    <a:bodyPr/>
                    <a:lstStyle/>
                    <a:p>
                      <a:endParaRPr lang="en-US" sz="1800" dirty="0"/>
                    </a:p>
                    <a:p>
                      <a:r>
                        <a:rPr lang="en-US" sz="1800" dirty="0"/>
                        <a:t>I learnt How the Heart diseases death is leading cause of death by different reason.</a:t>
                      </a:r>
                    </a:p>
                  </a:txBody>
                  <a:tcPr/>
                </a:tc>
                <a:extLst>
                  <a:ext uri="{0D108BD9-81ED-4DB2-BD59-A6C34878D82A}">
                    <a16:rowId xmlns:a16="http://schemas.microsoft.com/office/drawing/2014/main" val="10002"/>
                  </a:ext>
                </a:extLst>
              </a:tr>
            </a:tbl>
          </a:graphicData>
        </a:graphic>
      </p:graphicFrame>
      <p:sp>
        <p:nvSpPr>
          <p:cNvPr id="3" name="Date Placeholder 2"/>
          <p:cNvSpPr>
            <a:spLocks noGrp="1"/>
          </p:cNvSpPr>
          <p:nvPr>
            <p:ph type="dt" sz="half" idx="10"/>
          </p:nvPr>
        </p:nvSpPr>
        <p:spPr/>
        <p:txBody>
          <a:bodyPr/>
          <a:lstStyle/>
          <a:p>
            <a:r>
              <a:rPr lang="en-US" dirty="0"/>
              <a:t>Project By: </a:t>
            </a:r>
            <a:r>
              <a:rPr lang="en-US" dirty="0" err="1"/>
              <a:t>Khyatiben</a:t>
            </a:r>
            <a:r>
              <a:rPr lang="en-US" dirty="0"/>
              <a:t> M Patel </a:t>
            </a:r>
          </a:p>
        </p:txBody>
      </p:sp>
      <p:sp>
        <p:nvSpPr>
          <p:cNvPr id="5" name="Footer Placeholder 4"/>
          <p:cNvSpPr>
            <a:spLocks noGrp="1"/>
          </p:cNvSpPr>
          <p:nvPr>
            <p:ph type="ftr" sz="quarter" idx="11"/>
          </p:nvPr>
        </p:nvSpPr>
        <p:spPr/>
        <p:txBody>
          <a:bodyPr/>
          <a:lstStyle/>
          <a:p>
            <a:r>
              <a:rPr lang="en-US" dirty="0" err="1"/>
              <a:t>Rivier</a:t>
            </a:r>
            <a:r>
              <a:rPr lang="en-US" dirty="0"/>
              <a:t> U., </a:t>
            </a:r>
            <a:r>
              <a:rPr lang="en-US" dirty="0" err="1"/>
              <a:t>BigData</a:t>
            </a:r>
            <a:r>
              <a:rPr lang="en-US" dirty="0"/>
              <a:t>, Term1, Fall-2020, Prof. Dr. B. </a:t>
            </a:r>
            <a:r>
              <a:rPr lang="en-US" dirty="0" err="1"/>
              <a:t>Khasnabish</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20</a:t>
            </a:fld>
            <a:endParaRPr lang="en-US"/>
          </a:p>
        </p:txBody>
      </p:sp>
    </p:spTree>
    <p:extLst>
      <p:ext uri="{BB962C8B-B14F-4D97-AF65-F5344CB8AC3E}">
        <p14:creationId xmlns:p14="http://schemas.microsoft.com/office/powerpoint/2010/main" val="33230512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Autofit/>
          </a:bodyPr>
          <a:lstStyle/>
          <a:p>
            <a:r>
              <a:rPr lang="en-US" sz="3200" dirty="0"/>
              <a:t>Weekly Activities Log </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634879556"/>
              </p:ext>
            </p:extLst>
          </p:nvPr>
        </p:nvGraphicFramePr>
        <p:xfrm>
          <a:off x="533400" y="914400"/>
          <a:ext cx="8229600" cy="4190104"/>
        </p:xfrm>
        <a:graphic>
          <a:graphicData uri="http://schemas.openxmlformats.org/drawingml/2006/table">
            <a:tbl>
              <a:tblPr firstRow="1" bandRow="1">
                <a:tableStyleId>{5C22544A-7EE6-4342-B048-85BDC9FD1C3A}</a:tableStyleId>
              </a:tblPr>
              <a:tblGrid>
                <a:gridCol w="762000">
                  <a:extLst>
                    <a:ext uri="{9D8B030D-6E8A-4147-A177-3AD203B41FA5}">
                      <a16:colId xmlns:a16="http://schemas.microsoft.com/office/drawing/2014/main" val="20000"/>
                    </a:ext>
                  </a:extLst>
                </a:gridCol>
                <a:gridCol w="3429000">
                  <a:extLst>
                    <a:ext uri="{9D8B030D-6E8A-4147-A177-3AD203B41FA5}">
                      <a16:colId xmlns:a16="http://schemas.microsoft.com/office/drawing/2014/main" val="20001"/>
                    </a:ext>
                  </a:extLst>
                </a:gridCol>
                <a:gridCol w="4038600">
                  <a:extLst>
                    <a:ext uri="{9D8B030D-6E8A-4147-A177-3AD203B41FA5}">
                      <a16:colId xmlns:a16="http://schemas.microsoft.com/office/drawing/2014/main" val="20002"/>
                    </a:ext>
                  </a:extLst>
                </a:gridCol>
              </a:tblGrid>
              <a:tr h="564776">
                <a:tc>
                  <a:txBody>
                    <a:bodyPr/>
                    <a:lstStyle/>
                    <a:p>
                      <a:pPr algn="ctr"/>
                      <a:r>
                        <a:rPr lang="en-US" sz="1800" b="1" dirty="0"/>
                        <a:t>Week</a:t>
                      </a:r>
                      <a:r>
                        <a:rPr lang="en-US" sz="1800" b="1" baseline="0" dirty="0"/>
                        <a:t> No. I</a:t>
                      </a:r>
                      <a:endParaRPr lang="en-US" sz="1800" b="1" dirty="0"/>
                    </a:p>
                  </a:txBody>
                  <a:tcPr/>
                </a:tc>
                <a:tc>
                  <a:txBody>
                    <a:bodyPr/>
                    <a:lstStyle/>
                    <a:p>
                      <a:pPr algn="ctr"/>
                      <a:r>
                        <a:rPr lang="en-US" sz="1800" b="1" dirty="0"/>
                        <a:t>List of Tasks (Planned)  </a:t>
                      </a:r>
                    </a:p>
                  </a:txBody>
                  <a:tcPr/>
                </a:tc>
                <a:tc>
                  <a:txBody>
                    <a:bodyPr/>
                    <a:lstStyle/>
                    <a:p>
                      <a:pPr algn="ctr"/>
                      <a:r>
                        <a:rPr lang="en-US" sz="1800" b="1" dirty="0"/>
                        <a:t>Log of Achievements, Errors,</a:t>
                      </a:r>
                      <a:r>
                        <a:rPr lang="en-US" sz="1800" b="1" baseline="0" dirty="0"/>
                        <a:t> and L</a:t>
                      </a:r>
                      <a:r>
                        <a:rPr lang="en-US" sz="1800" b="1" dirty="0"/>
                        <a:t>earning</a:t>
                      </a:r>
                      <a:r>
                        <a:rPr lang="en-US" sz="1800" b="1" baseline="0" dirty="0"/>
                        <a:t> </a:t>
                      </a:r>
                      <a:endParaRPr lang="en-US" sz="1800" b="1" dirty="0"/>
                    </a:p>
                  </a:txBody>
                  <a:tcPr/>
                </a:tc>
                <a:extLst>
                  <a:ext uri="{0D108BD9-81ED-4DB2-BD59-A6C34878D82A}">
                    <a16:rowId xmlns:a16="http://schemas.microsoft.com/office/drawing/2014/main" val="10000"/>
                  </a:ext>
                </a:extLst>
              </a:tr>
              <a:tr h="1775012">
                <a:tc>
                  <a:txBody>
                    <a:bodyPr/>
                    <a:lstStyle/>
                    <a:p>
                      <a:endParaRPr lang="en-US" sz="1800" dirty="0"/>
                    </a:p>
                    <a:p>
                      <a:r>
                        <a:rPr lang="en-US" sz="1800" dirty="0"/>
                        <a:t>04</a:t>
                      </a:r>
                    </a:p>
                  </a:txBody>
                  <a:tcPr/>
                </a:tc>
                <a:tc>
                  <a:txBody>
                    <a:bodyPr/>
                    <a:lstStyle/>
                    <a:p>
                      <a:endParaRPr lang="en-US" sz="1800" dirty="0"/>
                    </a:p>
                    <a:p>
                      <a:r>
                        <a:rPr lang="en-US" sz="1800" dirty="0"/>
                        <a:t>I collected data and analyze it. Then decide way of working.</a:t>
                      </a:r>
                    </a:p>
                    <a:p>
                      <a:endParaRPr lang="en-US" sz="1800" dirty="0"/>
                    </a:p>
                    <a:p>
                      <a:endParaRPr lang="en-US" sz="1800" dirty="0"/>
                    </a:p>
                  </a:txBody>
                  <a:tcPr/>
                </a:tc>
                <a:tc>
                  <a:txBody>
                    <a:bodyPr/>
                    <a:lstStyle/>
                    <a:p>
                      <a:endParaRPr lang="en-US" sz="1800" dirty="0"/>
                    </a:p>
                    <a:p>
                      <a:r>
                        <a:rPr lang="en-US" sz="1800" dirty="0"/>
                        <a:t>I could collect data from CDC website.</a:t>
                      </a:r>
                    </a:p>
                    <a:p>
                      <a:r>
                        <a:rPr lang="en-US" sz="1800" dirty="0"/>
                        <a:t>I also referred other legal websites  and   got data. </a:t>
                      </a:r>
                    </a:p>
                    <a:p>
                      <a:r>
                        <a:rPr lang="en-US" sz="1800" dirty="0"/>
                        <a:t> </a:t>
                      </a:r>
                    </a:p>
                  </a:txBody>
                  <a:tcPr/>
                </a:tc>
                <a:extLst>
                  <a:ext uri="{0D108BD9-81ED-4DB2-BD59-A6C34878D82A}">
                    <a16:rowId xmlns:a16="http://schemas.microsoft.com/office/drawing/2014/main" val="10001"/>
                  </a:ext>
                </a:extLst>
              </a:tr>
              <a:tr h="1775012">
                <a:tc>
                  <a:txBody>
                    <a:bodyPr/>
                    <a:lstStyle/>
                    <a:p>
                      <a:endParaRPr lang="en-US" sz="1800" dirty="0"/>
                    </a:p>
                    <a:p>
                      <a:r>
                        <a:rPr lang="en-US" sz="1800" dirty="0"/>
                        <a:t>05</a:t>
                      </a:r>
                    </a:p>
                  </a:txBody>
                  <a:tcPr/>
                </a:tc>
                <a:tc>
                  <a:txBody>
                    <a:bodyPr/>
                    <a:lstStyle/>
                    <a:p>
                      <a:endParaRPr lang="en-US" sz="1800" dirty="0"/>
                    </a:p>
                    <a:p>
                      <a:r>
                        <a:rPr lang="en-US" sz="1800" dirty="0"/>
                        <a:t>I am started to work on collected data. </a:t>
                      </a:r>
                    </a:p>
                    <a:p>
                      <a:endParaRPr lang="en-US" sz="1800" dirty="0"/>
                    </a:p>
                    <a:p>
                      <a:endParaRPr lang="en-US" sz="1800" dirty="0"/>
                    </a:p>
                  </a:txBody>
                  <a:tcPr/>
                </a:tc>
                <a:tc>
                  <a:txBody>
                    <a:bodyPr/>
                    <a:lstStyle/>
                    <a:p>
                      <a:endParaRPr lang="en-US" sz="1800" dirty="0"/>
                    </a:p>
                    <a:p>
                      <a:r>
                        <a:rPr lang="en-US" sz="1800" dirty="0"/>
                        <a:t> I did some research and tried to understand data which I have collected.</a:t>
                      </a:r>
                    </a:p>
                  </a:txBody>
                  <a:tcPr/>
                </a:tc>
                <a:extLst>
                  <a:ext uri="{0D108BD9-81ED-4DB2-BD59-A6C34878D82A}">
                    <a16:rowId xmlns:a16="http://schemas.microsoft.com/office/drawing/2014/main" val="10002"/>
                  </a:ext>
                </a:extLst>
              </a:tr>
            </a:tbl>
          </a:graphicData>
        </a:graphic>
      </p:graphicFrame>
      <p:sp>
        <p:nvSpPr>
          <p:cNvPr id="3" name="Date Placeholder 2"/>
          <p:cNvSpPr>
            <a:spLocks noGrp="1"/>
          </p:cNvSpPr>
          <p:nvPr>
            <p:ph type="dt" sz="half" idx="10"/>
          </p:nvPr>
        </p:nvSpPr>
        <p:spPr/>
        <p:txBody>
          <a:bodyPr/>
          <a:lstStyle/>
          <a:p>
            <a:r>
              <a:rPr lang="en-US" dirty="0"/>
              <a:t>Project By: </a:t>
            </a:r>
            <a:r>
              <a:rPr lang="en-US" dirty="0" err="1"/>
              <a:t>Khyatiben</a:t>
            </a:r>
            <a:r>
              <a:rPr lang="en-US" dirty="0"/>
              <a:t> M Patel </a:t>
            </a:r>
          </a:p>
        </p:txBody>
      </p:sp>
      <p:sp>
        <p:nvSpPr>
          <p:cNvPr id="5" name="Footer Placeholder 4"/>
          <p:cNvSpPr>
            <a:spLocks noGrp="1"/>
          </p:cNvSpPr>
          <p:nvPr>
            <p:ph type="ftr" sz="quarter" idx="11"/>
          </p:nvPr>
        </p:nvSpPr>
        <p:spPr/>
        <p:txBody>
          <a:bodyPr/>
          <a:lstStyle/>
          <a:p>
            <a:r>
              <a:rPr lang="en-US"/>
              <a:t>Rivier U., BigData, Term1, Fall-2020, Prof. Dr. B. Khasnabish</a:t>
            </a:r>
          </a:p>
        </p:txBody>
      </p:sp>
      <p:sp>
        <p:nvSpPr>
          <p:cNvPr id="6" name="Slide Number Placeholder 5"/>
          <p:cNvSpPr>
            <a:spLocks noGrp="1"/>
          </p:cNvSpPr>
          <p:nvPr>
            <p:ph type="sldNum" sz="quarter" idx="12"/>
          </p:nvPr>
        </p:nvSpPr>
        <p:spPr/>
        <p:txBody>
          <a:bodyPr/>
          <a:lstStyle/>
          <a:p>
            <a:fld id="{B6F15528-21DE-4FAA-801E-634DDDAF4B2B}" type="slidenum">
              <a:rPr lang="en-US" smtClean="0"/>
              <a:pPr/>
              <a:t>21</a:t>
            </a:fld>
            <a:endParaRPr lang="en-US"/>
          </a:p>
        </p:txBody>
      </p:sp>
    </p:spTree>
    <p:extLst>
      <p:ext uri="{BB962C8B-B14F-4D97-AF65-F5344CB8AC3E}">
        <p14:creationId xmlns:p14="http://schemas.microsoft.com/office/powerpoint/2010/main" val="27718456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Autofit/>
          </a:bodyPr>
          <a:lstStyle/>
          <a:p>
            <a:r>
              <a:rPr lang="en-US" sz="3200" dirty="0"/>
              <a:t>Weekly Activities Log </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976476023"/>
              </p:ext>
            </p:extLst>
          </p:nvPr>
        </p:nvGraphicFramePr>
        <p:xfrm>
          <a:off x="457200" y="1066800"/>
          <a:ext cx="8229600" cy="5029200"/>
        </p:xfrm>
        <a:graphic>
          <a:graphicData uri="http://schemas.openxmlformats.org/drawingml/2006/table">
            <a:tbl>
              <a:tblPr firstRow="1" bandRow="1">
                <a:tableStyleId>{5C22544A-7EE6-4342-B048-85BDC9FD1C3A}</a:tableStyleId>
              </a:tblPr>
              <a:tblGrid>
                <a:gridCol w="762000">
                  <a:extLst>
                    <a:ext uri="{9D8B030D-6E8A-4147-A177-3AD203B41FA5}">
                      <a16:colId xmlns:a16="http://schemas.microsoft.com/office/drawing/2014/main" val="20000"/>
                    </a:ext>
                  </a:extLst>
                </a:gridCol>
                <a:gridCol w="3429000">
                  <a:extLst>
                    <a:ext uri="{9D8B030D-6E8A-4147-A177-3AD203B41FA5}">
                      <a16:colId xmlns:a16="http://schemas.microsoft.com/office/drawing/2014/main" val="20001"/>
                    </a:ext>
                  </a:extLst>
                </a:gridCol>
                <a:gridCol w="4038600">
                  <a:extLst>
                    <a:ext uri="{9D8B030D-6E8A-4147-A177-3AD203B41FA5}">
                      <a16:colId xmlns:a16="http://schemas.microsoft.com/office/drawing/2014/main" val="20002"/>
                    </a:ext>
                  </a:extLst>
                </a:gridCol>
              </a:tblGrid>
              <a:tr h="727494">
                <a:tc>
                  <a:txBody>
                    <a:bodyPr/>
                    <a:lstStyle/>
                    <a:p>
                      <a:pPr algn="ctr"/>
                      <a:r>
                        <a:rPr lang="en-US" sz="1800" b="1" dirty="0"/>
                        <a:t>Week</a:t>
                      </a:r>
                      <a:r>
                        <a:rPr lang="en-US" sz="1800" b="1" baseline="0" dirty="0"/>
                        <a:t> No. </a:t>
                      </a:r>
                      <a:endParaRPr lang="en-US" sz="1800" b="1" dirty="0"/>
                    </a:p>
                  </a:txBody>
                  <a:tcPr/>
                </a:tc>
                <a:tc>
                  <a:txBody>
                    <a:bodyPr/>
                    <a:lstStyle/>
                    <a:p>
                      <a:pPr algn="ctr"/>
                      <a:r>
                        <a:rPr lang="en-US" sz="1800" b="1" dirty="0"/>
                        <a:t>List of Tasks (Planned)  </a:t>
                      </a:r>
                    </a:p>
                  </a:txBody>
                  <a:tcPr/>
                </a:tc>
                <a:tc>
                  <a:txBody>
                    <a:bodyPr/>
                    <a:lstStyle/>
                    <a:p>
                      <a:pPr algn="ctr"/>
                      <a:r>
                        <a:rPr lang="en-US" sz="1800" b="1" dirty="0"/>
                        <a:t>Log of Achievements, Errors,</a:t>
                      </a:r>
                      <a:r>
                        <a:rPr lang="en-US" sz="1800" b="1" baseline="0" dirty="0"/>
                        <a:t> and L</a:t>
                      </a:r>
                      <a:r>
                        <a:rPr lang="en-US" sz="1800" b="1" dirty="0"/>
                        <a:t>earning</a:t>
                      </a:r>
                      <a:r>
                        <a:rPr lang="en-US" sz="1800" b="1" baseline="0" dirty="0"/>
                        <a:t> </a:t>
                      </a:r>
                      <a:endParaRPr lang="en-US" sz="1800" b="1" dirty="0"/>
                    </a:p>
                  </a:txBody>
                  <a:tcPr/>
                </a:tc>
                <a:extLst>
                  <a:ext uri="{0D108BD9-81ED-4DB2-BD59-A6C34878D82A}">
                    <a16:rowId xmlns:a16="http://schemas.microsoft.com/office/drawing/2014/main" val="10000"/>
                  </a:ext>
                </a:extLst>
              </a:tr>
              <a:tr h="1992702">
                <a:tc>
                  <a:txBody>
                    <a:bodyPr/>
                    <a:lstStyle/>
                    <a:p>
                      <a:endParaRPr lang="en-US" sz="1800" dirty="0"/>
                    </a:p>
                    <a:p>
                      <a:r>
                        <a:rPr lang="en-US" sz="1800" dirty="0"/>
                        <a:t>06</a:t>
                      </a:r>
                    </a:p>
                  </a:txBody>
                  <a:tcPr/>
                </a:tc>
                <a:tc>
                  <a:txBody>
                    <a:bodyPr/>
                    <a:lstStyle/>
                    <a:p>
                      <a:endParaRPr lang="en-US" sz="1800" dirty="0"/>
                    </a:p>
                    <a:p>
                      <a:r>
                        <a:rPr lang="en-US" sz="1800" dirty="0"/>
                        <a:t>Using collected data I did analysis and based on that generates some graphs.</a:t>
                      </a:r>
                    </a:p>
                    <a:p>
                      <a:endParaRPr lang="en-US" sz="1800" dirty="0"/>
                    </a:p>
                    <a:p>
                      <a:endParaRPr lang="en-US" sz="1800" dirty="0"/>
                    </a:p>
                  </a:txBody>
                  <a:tcPr/>
                </a:tc>
                <a:tc>
                  <a:txBody>
                    <a:bodyPr/>
                    <a:lstStyle/>
                    <a:p>
                      <a:endParaRPr lang="en-US" sz="1800" dirty="0"/>
                    </a:p>
                    <a:p>
                      <a:r>
                        <a:rPr lang="en-US" sz="1800" dirty="0"/>
                        <a:t>I have generated some visualizations graphs to find what could be reason behind Heart disease death. </a:t>
                      </a:r>
                    </a:p>
                  </a:txBody>
                  <a:tcPr/>
                </a:tc>
                <a:extLst>
                  <a:ext uri="{0D108BD9-81ED-4DB2-BD59-A6C34878D82A}">
                    <a16:rowId xmlns:a16="http://schemas.microsoft.com/office/drawing/2014/main" val="10001"/>
                  </a:ext>
                </a:extLst>
              </a:tr>
              <a:tr h="2309004">
                <a:tc>
                  <a:txBody>
                    <a:bodyPr/>
                    <a:lstStyle/>
                    <a:p>
                      <a:endParaRPr lang="en-US" sz="1800" dirty="0"/>
                    </a:p>
                    <a:p>
                      <a:r>
                        <a:rPr lang="en-US" sz="1800" dirty="0"/>
                        <a:t>07</a:t>
                      </a:r>
                    </a:p>
                  </a:txBody>
                  <a:tcPr/>
                </a:tc>
                <a:tc>
                  <a:txBody>
                    <a:bodyPr/>
                    <a:lstStyle/>
                    <a:p>
                      <a:endParaRPr lang="en-US" sz="1800" dirty="0"/>
                    </a:p>
                    <a:p>
                      <a:r>
                        <a:rPr lang="en-US" sz="1800" dirty="0"/>
                        <a:t>Perform deep analysis. </a:t>
                      </a:r>
                    </a:p>
                    <a:p>
                      <a:r>
                        <a:rPr lang="en-US" sz="1800" dirty="0"/>
                        <a:t>Generates some more graphs to find some interesting patterns.</a:t>
                      </a:r>
                    </a:p>
                    <a:p>
                      <a:endParaRPr lang="en-US" sz="1800" dirty="0"/>
                    </a:p>
                    <a:p>
                      <a:endParaRPr lang="en-US" sz="1800" dirty="0"/>
                    </a:p>
                  </a:txBody>
                  <a:tcPr/>
                </a:tc>
                <a:tc>
                  <a:txBody>
                    <a:bodyPr/>
                    <a:lstStyle/>
                    <a:p>
                      <a:endParaRPr lang="en-US" sz="1800" dirty="0"/>
                    </a:p>
                    <a:p>
                      <a:r>
                        <a:rPr lang="en-US" sz="1800" dirty="0"/>
                        <a:t>I performed graphs based on Risk factor which is responsible for Heart disease death, age of people, highest death occurred in which county of Connecticut and different heart disease which are responsible for death. </a:t>
                      </a:r>
                    </a:p>
                  </a:txBody>
                  <a:tcPr/>
                </a:tc>
                <a:extLst>
                  <a:ext uri="{0D108BD9-81ED-4DB2-BD59-A6C34878D82A}">
                    <a16:rowId xmlns:a16="http://schemas.microsoft.com/office/drawing/2014/main" val="10002"/>
                  </a:ext>
                </a:extLst>
              </a:tr>
            </a:tbl>
          </a:graphicData>
        </a:graphic>
      </p:graphicFrame>
      <p:sp>
        <p:nvSpPr>
          <p:cNvPr id="3" name="Date Placeholder 2"/>
          <p:cNvSpPr>
            <a:spLocks noGrp="1"/>
          </p:cNvSpPr>
          <p:nvPr>
            <p:ph type="dt" sz="half" idx="10"/>
          </p:nvPr>
        </p:nvSpPr>
        <p:spPr>
          <a:xfrm>
            <a:off x="394355" y="6340475"/>
            <a:ext cx="2133600" cy="365125"/>
          </a:xfrm>
        </p:spPr>
        <p:txBody>
          <a:bodyPr/>
          <a:lstStyle/>
          <a:p>
            <a:r>
              <a:rPr lang="en-US" dirty="0"/>
              <a:t>Project By: </a:t>
            </a:r>
            <a:r>
              <a:rPr lang="en-US" dirty="0" err="1"/>
              <a:t>Khyatiben</a:t>
            </a:r>
            <a:r>
              <a:rPr lang="en-US" dirty="0"/>
              <a:t> M Patel </a:t>
            </a:r>
          </a:p>
        </p:txBody>
      </p:sp>
      <p:sp>
        <p:nvSpPr>
          <p:cNvPr id="5" name="Footer Placeholder 4"/>
          <p:cNvSpPr>
            <a:spLocks noGrp="1"/>
          </p:cNvSpPr>
          <p:nvPr>
            <p:ph type="ftr" sz="quarter" idx="11"/>
          </p:nvPr>
        </p:nvSpPr>
        <p:spPr/>
        <p:txBody>
          <a:bodyPr/>
          <a:lstStyle/>
          <a:p>
            <a:r>
              <a:rPr lang="en-US"/>
              <a:t>Rivier U., BigData, Term1, Fall-2020, Prof. Dr. B. Khasnabish</a:t>
            </a:r>
          </a:p>
        </p:txBody>
      </p:sp>
      <p:sp>
        <p:nvSpPr>
          <p:cNvPr id="6" name="Slide Number Placeholder 5"/>
          <p:cNvSpPr>
            <a:spLocks noGrp="1"/>
          </p:cNvSpPr>
          <p:nvPr>
            <p:ph type="sldNum" sz="quarter" idx="12"/>
          </p:nvPr>
        </p:nvSpPr>
        <p:spPr/>
        <p:txBody>
          <a:bodyPr/>
          <a:lstStyle/>
          <a:p>
            <a:fld id="{B6F15528-21DE-4FAA-801E-634DDDAF4B2B}" type="slidenum">
              <a:rPr lang="en-US" smtClean="0"/>
              <a:pPr/>
              <a:t>22</a:t>
            </a:fld>
            <a:endParaRPr lang="en-US"/>
          </a:p>
        </p:txBody>
      </p:sp>
    </p:spTree>
    <p:extLst>
      <p:ext uri="{BB962C8B-B14F-4D97-AF65-F5344CB8AC3E}">
        <p14:creationId xmlns:p14="http://schemas.microsoft.com/office/powerpoint/2010/main" val="27718456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Autofit/>
          </a:bodyPr>
          <a:lstStyle/>
          <a:p>
            <a:r>
              <a:rPr lang="en-US" sz="3200" dirty="0"/>
              <a:t>Weekly Activities Log </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778484240"/>
              </p:ext>
            </p:extLst>
          </p:nvPr>
        </p:nvGraphicFramePr>
        <p:xfrm>
          <a:off x="533400" y="914400"/>
          <a:ext cx="8229600" cy="4378960"/>
        </p:xfrm>
        <a:graphic>
          <a:graphicData uri="http://schemas.openxmlformats.org/drawingml/2006/table">
            <a:tbl>
              <a:tblPr firstRow="1" bandRow="1">
                <a:tableStyleId>{5C22544A-7EE6-4342-B048-85BDC9FD1C3A}</a:tableStyleId>
              </a:tblPr>
              <a:tblGrid>
                <a:gridCol w="838200">
                  <a:extLst>
                    <a:ext uri="{9D8B030D-6E8A-4147-A177-3AD203B41FA5}">
                      <a16:colId xmlns:a16="http://schemas.microsoft.com/office/drawing/2014/main" val="20000"/>
                    </a:ext>
                  </a:extLst>
                </a:gridCol>
                <a:gridCol w="3352800">
                  <a:extLst>
                    <a:ext uri="{9D8B030D-6E8A-4147-A177-3AD203B41FA5}">
                      <a16:colId xmlns:a16="http://schemas.microsoft.com/office/drawing/2014/main" val="20001"/>
                    </a:ext>
                  </a:extLst>
                </a:gridCol>
                <a:gridCol w="4038600">
                  <a:extLst>
                    <a:ext uri="{9D8B030D-6E8A-4147-A177-3AD203B41FA5}">
                      <a16:colId xmlns:a16="http://schemas.microsoft.com/office/drawing/2014/main" val="20002"/>
                    </a:ext>
                  </a:extLst>
                </a:gridCol>
              </a:tblGrid>
              <a:tr h="457200">
                <a:tc>
                  <a:txBody>
                    <a:bodyPr/>
                    <a:lstStyle/>
                    <a:p>
                      <a:pPr algn="ctr"/>
                      <a:r>
                        <a:rPr lang="en-US" b="1" dirty="0"/>
                        <a:t>Week</a:t>
                      </a:r>
                      <a:r>
                        <a:rPr lang="en-US" b="1" baseline="0" dirty="0"/>
                        <a:t> No. </a:t>
                      </a:r>
                      <a:endParaRPr lang="en-US" b="1" dirty="0"/>
                    </a:p>
                  </a:txBody>
                  <a:tcPr/>
                </a:tc>
                <a:tc>
                  <a:txBody>
                    <a:bodyPr/>
                    <a:lstStyle/>
                    <a:p>
                      <a:pPr algn="ctr"/>
                      <a:r>
                        <a:rPr lang="en-US" b="1" dirty="0"/>
                        <a:t>List of Tasks (Planned)  </a:t>
                      </a:r>
                    </a:p>
                  </a:txBody>
                  <a:tcPr/>
                </a:tc>
                <a:tc>
                  <a:txBody>
                    <a:bodyPr/>
                    <a:lstStyle/>
                    <a:p>
                      <a:pPr algn="ctr"/>
                      <a:r>
                        <a:rPr lang="en-US" b="1" dirty="0"/>
                        <a:t>Log of Achievements, Error</a:t>
                      </a:r>
                      <a:r>
                        <a:rPr lang="en-US" b="1" baseline="0" dirty="0"/>
                        <a:t>s, and L</a:t>
                      </a:r>
                      <a:r>
                        <a:rPr lang="en-US" b="1" dirty="0"/>
                        <a:t>earning</a:t>
                      </a:r>
                      <a:r>
                        <a:rPr lang="en-US" b="1" baseline="0" dirty="0"/>
                        <a:t> </a:t>
                      </a:r>
                      <a:endParaRPr lang="en-US" b="1" dirty="0"/>
                    </a:p>
                  </a:txBody>
                  <a:tcPr/>
                </a:tc>
                <a:extLst>
                  <a:ext uri="{0D108BD9-81ED-4DB2-BD59-A6C34878D82A}">
                    <a16:rowId xmlns:a16="http://schemas.microsoft.com/office/drawing/2014/main" val="10000"/>
                  </a:ext>
                </a:extLst>
              </a:tr>
              <a:tr h="1727200">
                <a:tc>
                  <a:txBody>
                    <a:bodyPr/>
                    <a:lstStyle/>
                    <a:p>
                      <a:endParaRPr lang="en-US" dirty="0"/>
                    </a:p>
                    <a:p>
                      <a:r>
                        <a:rPr lang="en-US" dirty="0"/>
                        <a:t>08</a:t>
                      </a:r>
                    </a:p>
                  </a:txBody>
                  <a:tcPr/>
                </a:tc>
                <a:tc>
                  <a:txBody>
                    <a:bodyPr/>
                    <a:lstStyle/>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Analyze all visualization graphs to find some meaningful insights.</a:t>
                      </a:r>
                    </a:p>
                    <a:p>
                      <a:endParaRPr lang="en-US" dirty="0"/>
                    </a:p>
                  </a:txBody>
                  <a:tcPr/>
                </a:tc>
                <a:tc>
                  <a:txBody>
                    <a:bodyPr/>
                    <a:lstStyle/>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 have finalized some graphs which could be useful in</a:t>
                      </a:r>
                      <a:r>
                        <a:rPr lang="en-US" sz="1800" dirty="0"/>
                        <a:t> preventing more heart disease deaths in future</a:t>
                      </a:r>
                      <a:endParaRPr lang="en-US" dirty="0"/>
                    </a:p>
                    <a:p>
                      <a:endParaRPr lang="en-US" dirty="0"/>
                    </a:p>
                  </a:txBody>
                  <a:tcPr/>
                </a:tc>
                <a:extLst>
                  <a:ext uri="{0D108BD9-81ED-4DB2-BD59-A6C34878D82A}">
                    <a16:rowId xmlns:a16="http://schemas.microsoft.com/office/drawing/2014/main" val="10001"/>
                  </a:ext>
                </a:extLst>
              </a:tr>
              <a:tr h="1727200">
                <a:tc>
                  <a:txBody>
                    <a:bodyPr/>
                    <a:lstStyle/>
                    <a:p>
                      <a:endParaRPr lang="en-US" dirty="0"/>
                    </a:p>
                  </a:txBody>
                  <a:tcPr/>
                </a:tc>
                <a:tc>
                  <a:txBody>
                    <a:bodyPr/>
                    <a:lstStyle/>
                    <a:p>
                      <a:endParaRPr lang="en-US" dirty="0"/>
                    </a:p>
                    <a:p>
                      <a:endParaRPr lang="en-US" dirty="0"/>
                    </a:p>
                    <a:p>
                      <a:endParaRPr lang="en-US" dirty="0"/>
                    </a:p>
                    <a:p>
                      <a:endParaRPr lang="en-US" dirty="0"/>
                    </a:p>
                    <a:p>
                      <a:endParaRPr lang="en-US" dirty="0"/>
                    </a:p>
                    <a:p>
                      <a:endParaRPr lang="en-US" dirty="0"/>
                    </a:p>
                    <a:p>
                      <a:endParaRPr lang="en-US" dirty="0"/>
                    </a:p>
                  </a:txBody>
                  <a:tcPr/>
                </a:tc>
                <a:tc>
                  <a:txBody>
                    <a:bodyPr/>
                    <a:lstStyle/>
                    <a:p>
                      <a:endParaRPr lang="en-US" dirty="0"/>
                    </a:p>
                  </a:txBody>
                  <a:tcPr/>
                </a:tc>
                <a:extLst>
                  <a:ext uri="{0D108BD9-81ED-4DB2-BD59-A6C34878D82A}">
                    <a16:rowId xmlns:a16="http://schemas.microsoft.com/office/drawing/2014/main" val="10002"/>
                  </a:ext>
                </a:extLst>
              </a:tr>
            </a:tbl>
          </a:graphicData>
        </a:graphic>
      </p:graphicFrame>
      <p:sp>
        <p:nvSpPr>
          <p:cNvPr id="3" name="Date Placeholder 2"/>
          <p:cNvSpPr>
            <a:spLocks noGrp="1"/>
          </p:cNvSpPr>
          <p:nvPr>
            <p:ph type="dt" sz="half" idx="10"/>
          </p:nvPr>
        </p:nvSpPr>
        <p:spPr/>
        <p:txBody>
          <a:bodyPr/>
          <a:lstStyle/>
          <a:p>
            <a:r>
              <a:rPr lang="en-US" dirty="0"/>
              <a:t>Project By : </a:t>
            </a:r>
            <a:r>
              <a:rPr lang="en-US" dirty="0" err="1"/>
              <a:t>Khyatiben</a:t>
            </a:r>
            <a:r>
              <a:rPr lang="en-US" dirty="0"/>
              <a:t> M Patel </a:t>
            </a:r>
          </a:p>
        </p:txBody>
      </p:sp>
      <p:sp>
        <p:nvSpPr>
          <p:cNvPr id="5" name="Footer Placeholder 4"/>
          <p:cNvSpPr>
            <a:spLocks noGrp="1"/>
          </p:cNvSpPr>
          <p:nvPr>
            <p:ph type="ftr" sz="quarter" idx="11"/>
          </p:nvPr>
        </p:nvSpPr>
        <p:spPr/>
        <p:txBody>
          <a:bodyPr/>
          <a:lstStyle/>
          <a:p>
            <a:r>
              <a:rPr lang="en-US"/>
              <a:t>Rivier U., BigData, Term1, Fall-2020, Prof. Dr. B. Khasnabish</a:t>
            </a:r>
          </a:p>
        </p:txBody>
      </p:sp>
      <p:sp>
        <p:nvSpPr>
          <p:cNvPr id="6" name="Slide Number Placeholder 5"/>
          <p:cNvSpPr>
            <a:spLocks noGrp="1"/>
          </p:cNvSpPr>
          <p:nvPr>
            <p:ph type="sldNum" sz="quarter" idx="12"/>
          </p:nvPr>
        </p:nvSpPr>
        <p:spPr/>
        <p:txBody>
          <a:bodyPr/>
          <a:lstStyle/>
          <a:p>
            <a:fld id="{B6F15528-21DE-4FAA-801E-634DDDAF4B2B}" type="slidenum">
              <a:rPr lang="en-US" smtClean="0"/>
              <a:pPr/>
              <a:t>23</a:t>
            </a:fld>
            <a:endParaRPr lang="en-US"/>
          </a:p>
        </p:txBody>
      </p:sp>
    </p:spTree>
    <p:extLst>
      <p:ext uri="{BB962C8B-B14F-4D97-AF65-F5344CB8AC3E}">
        <p14:creationId xmlns:p14="http://schemas.microsoft.com/office/powerpoint/2010/main" val="27718456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dirty="0"/>
              <a:t>Abstract and Summary</a:t>
            </a:r>
          </a:p>
        </p:txBody>
      </p:sp>
      <p:sp>
        <p:nvSpPr>
          <p:cNvPr id="3" name="Content Placeholder 2"/>
          <p:cNvSpPr>
            <a:spLocks noGrp="1"/>
          </p:cNvSpPr>
          <p:nvPr>
            <p:ph idx="1"/>
          </p:nvPr>
        </p:nvSpPr>
        <p:spPr/>
        <p:txBody>
          <a:bodyPr>
            <a:normAutofit/>
          </a:bodyPr>
          <a:lstStyle/>
          <a:p>
            <a:pPr algn="just"/>
            <a:r>
              <a:rPr lang="en-US" sz="2400" dirty="0"/>
              <a:t>In United state, Heart disease are leading causes of death in the nation and in the state. </a:t>
            </a:r>
          </a:p>
          <a:p>
            <a:pPr algn="just"/>
            <a:r>
              <a:rPr lang="en-US" sz="2400" dirty="0"/>
              <a:t>In 2014, heart disease and stroke were the first and fifth leading causes of death in Connecticut, accounting for 27.6% of deaths. </a:t>
            </a:r>
          </a:p>
          <a:p>
            <a:pPr algn="just"/>
            <a:r>
              <a:rPr lang="en-US" sz="2400" dirty="0"/>
              <a:t>Analyzing data of Connecticut’s Heart diseases death from 2005 to 2016.</a:t>
            </a:r>
          </a:p>
          <a:p>
            <a:pPr marL="0" indent="0">
              <a:buNone/>
            </a:pPr>
            <a:endParaRPr lang="en-US" dirty="0"/>
          </a:p>
        </p:txBody>
      </p:sp>
      <p:sp>
        <p:nvSpPr>
          <p:cNvPr id="4" name="Date Placeholder 3"/>
          <p:cNvSpPr>
            <a:spLocks noGrp="1"/>
          </p:cNvSpPr>
          <p:nvPr>
            <p:ph type="dt" sz="half" idx="10"/>
          </p:nvPr>
        </p:nvSpPr>
        <p:spPr/>
        <p:txBody>
          <a:bodyPr/>
          <a:lstStyle/>
          <a:p>
            <a:r>
              <a:rPr lang="en-US" dirty="0"/>
              <a:t>Project By : </a:t>
            </a:r>
            <a:r>
              <a:rPr lang="en-US" dirty="0" err="1"/>
              <a:t>Khyatiben</a:t>
            </a:r>
            <a:r>
              <a:rPr lang="en-US" dirty="0"/>
              <a:t> M Patel </a:t>
            </a:r>
          </a:p>
        </p:txBody>
      </p:sp>
      <p:sp>
        <p:nvSpPr>
          <p:cNvPr id="5" name="Footer Placeholder 4"/>
          <p:cNvSpPr>
            <a:spLocks noGrp="1"/>
          </p:cNvSpPr>
          <p:nvPr>
            <p:ph type="ftr" sz="quarter" idx="11"/>
          </p:nvPr>
        </p:nvSpPr>
        <p:spPr/>
        <p:txBody>
          <a:bodyPr/>
          <a:lstStyle/>
          <a:p>
            <a:r>
              <a:rPr lang="en-US"/>
              <a:t>Rivier U., BigData, Term1, Fall-2020, Prof. Dr. B. Khasnabish</a:t>
            </a:r>
          </a:p>
        </p:txBody>
      </p:sp>
      <p:sp>
        <p:nvSpPr>
          <p:cNvPr id="6" name="Slide Number Placeholder 5"/>
          <p:cNvSpPr>
            <a:spLocks noGrp="1"/>
          </p:cNvSpPr>
          <p:nvPr>
            <p:ph type="sldNum" sz="quarter" idx="12"/>
          </p:nvPr>
        </p:nvSpPr>
        <p:spPr/>
        <p:txBody>
          <a:bodyPr/>
          <a:lstStyle/>
          <a:p>
            <a:fld id="{B6F15528-21DE-4FAA-801E-634DDDAF4B2B}" type="slidenum">
              <a:rPr lang="en-US" smtClean="0"/>
              <a:pPr/>
              <a:t>3</a:t>
            </a:fld>
            <a:endParaRPr lang="en-US"/>
          </a:p>
        </p:txBody>
      </p:sp>
    </p:spTree>
    <p:extLst>
      <p:ext uri="{BB962C8B-B14F-4D97-AF65-F5344CB8AC3E}">
        <p14:creationId xmlns:p14="http://schemas.microsoft.com/office/powerpoint/2010/main" val="40128274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Main Focus of the Project </a:t>
            </a:r>
          </a:p>
        </p:txBody>
      </p:sp>
      <p:sp>
        <p:nvSpPr>
          <p:cNvPr id="3" name="Content Placeholder 2"/>
          <p:cNvSpPr>
            <a:spLocks noGrp="1"/>
          </p:cNvSpPr>
          <p:nvPr>
            <p:ph idx="1"/>
          </p:nvPr>
        </p:nvSpPr>
        <p:spPr/>
        <p:txBody>
          <a:bodyPr/>
          <a:lstStyle/>
          <a:p>
            <a:pPr algn="just"/>
            <a:r>
              <a:rPr lang="en-US" sz="2400" dirty="0"/>
              <a:t>Main focus is to analyze Connecticut’s heart related deaths data from different ways to find cause of death.</a:t>
            </a:r>
          </a:p>
          <a:p>
            <a:pPr algn="just"/>
            <a:r>
              <a:rPr lang="en-US" sz="2400" dirty="0"/>
              <a:t>Analyze data in terms of major Heart diseases deaths areas in Connecticut and Connecticut’s Heart death value by races.</a:t>
            </a:r>
          </a:p>
          <a:p>
            <a:pPr algn="just"/>
            <a:r>
              <a:rPr lang="en-US" sz="2400" dirty="0"/>
              <a:t>Analyze data based on risk factor and heart disease which is responsible for heart disease death.</a:t>
            </a:r>
          </a:p>
          <a:p>
            <a:pPr marL="0" indent="0">
              <a:buNone/>
            </a:pPr>
            <a:endParaRPr lang="en-US" dirty="0"/>
          </a:p>
        </p:txBody>
      </p:sp>
      <p:sp>
        <p:nvSpPr>
          <p:cNvPr id="4" name="Date Placeholder 3"/>
          <p:cNvSpPr>
            <a:spLocks noGrp="1"/>
          </p:cNvSpPr>
          <p:nvPr>
            <p:ph type="dt" sz="half" idx="10"/>
          </p:nvPr>
        </p:nvSpPr>
        <p:spPr/>
        <p:txBody>
          <a:bodyPr/>
          <a:lstStyle/>
          <a:p>
            <a:r>
              <a:rPr lang="en-US" dirty="0"/>
              <a:t>Project By : </a:t>
            </a:r>
            <a:r>
              <a:rPr lang="en-US" dirty="0" err="1"/>
              <a:t>Khyatiben</a:t>
            </a:r>
            <a:r>
              <a:rPr lang="en-US" dirty="0"/>
              <a:t> M Patel </a:t>
            </a:r>
          </a:p>
        </p:txBody>
      </p:sp>
      <p:sp>
        <p:nvSpPr>
          <p:cNvPr id="5" name="Footer Placeholder 4"/>
          <p:cNvSpPr>
            <a:spLocks noGrp="1"/>
          </p:cNvSpPr>
          <p:nvPr>
            <p:ph type="ftr" sz="quarter" idx="11"/>
          </p:nvPr>
        </p:nvSpPr>
        <p:spPr/>
        <p:txBody>
          <a:bodyPr/>
          <a:lstStyle/>
          <a:p>
            <a:r>
              <a:rPr lang="en-US"/>
              <a:t>Rivier U., BigData, Term1, Fall-2020, Prof. Dr. B. Khasnabish</a:t>
            </a:r>
          </a:p>
        </p:txBody>
      </p:sp>
      <p:sp>
        <p:nvSpPr>
          <p:cNvPr id="6" name="Slide Number Placeholder 5"/>
          <p:cNvSpPr>
            <a:spLocks noGrp="1"/>
          </p:cNvSpPr>
          <p:nvPr>
            <p:ph type="sldNum" sz="quarter" idx="12"/>
          </p:nvPr>
        </p:nvSpPr>
        <p:spPr/>
        <p:txBody>
          <a:bodyPr/>
          <a:lstStyle/>
          <a:p>
            <a:fld id="{B6F15528-21DE-4FAA-801E-634DDDAF4B2B}" type="slidenum">
              <a:rPr lang="en-US" smtClean="0"/>
              <a:pPr/>
              <a:t>4</a:t>
            </a:fld>
            <a:endParaRPr lang="en-US"/>
          </a:p>
        </p:txBody>
      </p:sp>
    </p:spTree>
    <p:extLst>
      <p:ext uri="{BB962C8B-B14F-4D97-AF65-F5344CB8AC3E}">
        <p14:creationId xmlns:p14="http://schemas.microsoft.com/office/powerpoint/2010/main" val="5400649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Survey of 5 Previous Similar Works     </a:t>
            </a:r>
            <a:r>
              <a:rPr lang="en-US" sz="3100" dirty="0"/>
              <a:t>(over last 3 years or so) </a:t>
            </a:r>
          </a:p>
        </p:txBody>
      </p:sp>
      <p:sp>
        <p:nvSpPr>
          <p:cNvPr id="3" name="Content Placeholder 2"/>
          <p:cNvSpPr>
            <a:spLocks noGrp="1"/>
          </p:cNvSpPr>
          <p:nvPr>
            <p:ph idx="1"/>
          </p:nvPr>
        </p:nvSpPr>
        <p:spPr>
          <a:xfrm>
            <a:off x="457200" y="1600200"/>
            <a:ext cx="8229600" cy="4571999"/>
          </a:xfrm>
        </p:spPr>
        <p:txBody>
          <a:bodyPr>
            <a:normAutofit lnSpcReduction="10000"/>
          </a:bodyPr>
          <a:lstStyle/>
          <a:p>
            <a:r>
              <a:rPr lang="en-US" sz="2400" dirty="0"/>
              <a:t>Cardiovascular operations and procedures increased about 28 percent from 2000 to 2010, according to federal data, totaling about 7.6 million in 2010. </a:t>
            </a:r>
          </a:p>
          <a:p>
            <a:r>
              <a:rPr lang="en-US" sz="2400" dirty="0"/>
              <a:t>Stroke was the second-leading global cause of death behind heart disease in 2013, accounting for 11.8% of total deaths worldwide. </a:t>
            </a:r>
          </a:p>
          <a:p>
            <a:r>
              <a:rPr lang="en-US" sz="2400" dirty="0"/>
              <a:t>In 2014, about 356,500 people experienced out-of-hospital cardiac arrests in the United States. </a:t>
            </a:r>
          </a:p>
          <a:p>
            <a:r>
              <a:rPr lang="en-US" sz="2400" dirty="0"/>
              <a:t>About 80 million U.S. adults have high blood pressure. That’s about 33 percent. About 77 percent of those are using antihypertensive medication, but only 54 of those have their condition controlled. </a:t>
            </a:r>
          </a:p>
          <a:p>
            <a:endParaRPr lang="en-US" sz="2400" dirty="0"/>
          </a:p>
          <a:p>
            <a:endParaRPr lang="en-US" sz="3400" dirty="0"/>
          </a:p>
          <a:p>
            <a:endParaRPr lang="en-US" dirty="0"/>
          </a:p>
          <a:p>
            <a:endParaRPr lang="en-US" dirty="0"/>
          </a:p>
        </p:txBody>
      </p:sp>
      <p:sp>
        <p:nvSpPr>
          <p:cNvPr id="4" name="Date Placeholder 3"/>
          <p:cNvSpPr>
            <a:spLocks noGrp="1"/>
          </p:cNvSpPr>
          <p:nvPr>
            <p:ph type="dt" sz="half" idx="10"/>
          </p:nvPr>
        </p:nvSpPr>
        <p:spPr/>
        <p:txBody>
          <a:bodyPr/>
          <a:lstStyle/>
          <a:p>
            <a:r>
              <a:rPr lang="en-US" dirty="0"/>
              <a:t>Project By : </a:t>
            </a:r>
            <a:r>
              <a:rPr lang="en-US" dirty="0" err="1"/>
              <a:t>Khyatiben</a:t>
            </a:r>
            <a:r>
              <a:rPr lang="en-US" dirty="0"/>
              <a:t> M Patel </a:t>
            </a:r>
          </a:p>
        </p:txBody>
      </p:sp>
      <p:sp>
        <p:nvSpPr>
          <p:cNvPr id="5" name="Footer Placeholder 4"/>
          <p:cNvSpPr>
            <a:spLocks noGrp="1"/>
          </p:cNvSpPr>
          <p:nvPr>
            <p:ph type="ftr" sz="quarter" idx="11"/>
          </p:nvPr>
        </p:nvSpPr>
        <p:spPr/>
        <p:txBody>
          <a:bodyPr/>
          <a:lstStyle/>
          <a:p>
            <a:r>
              <a:rPr lang="en-US"/>
              <a:t>Rivier U., BigData, Term1, Fall-2020, Prof. Dr. B. Khasnabish</a:t>
            </a:r>
          </a:p>
        </p:txBody>
      </p:sp>
      <p:sp>
        <p:nvSpPr>
          <p:cNvPr id="6" name="Slide Number Placeholder 5"/>
          <p:cNvSpPr>
            <a:spLocks noGrp="1"/>
          </p:cNvSpPr>
          <p:nvPr>
            <p:ph type="sldNum" sz="quarter" idx="12"/>
          </p:nvPr>
        </p:nvSpPr>
        <p:spPr/>
        <p:txBody>
          <a:bodyPr/>
          <a:lstStyle/>
          <a:p>
            <a:fld id="{B6F15528-21DE-4FAA-801E-634DDDAF4B2B}" type="slidenum">
              <a:rPr lang="en-US" smtClean="0"/>
              <a:pPr/>
              <a:t>5</a:t>
            </a:fld>
            <a:endParaRPr lang="en-US"/>
          </a:p>
        </p:txBody>
      </p:sp>
    </p:spTree>
    <p:extLst>
      <p:ext uri="{BB962C8B-B14F-4D97-AF65-F5344CB8AC3E}">
        <p14:creationId xmlns:p14="http://schemas.microsoft.com/office/powerpoint/2010/main" val="4056028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dirty="0"/>
              <a:t>Distinction of the Current Work </a:t>
            </a:r>
          </a:p>
        </p:txBody>
      </p:sp>
      <p:sp>
        <p:nvSpPr>
          <p:cNvPr id="3" name="Content Placeholder 2"/>
          <p:cNvSpPr>
            <a:spLocks noGrp="1"/>
          </p:cNvSpPr>
          <p:nvPr>
            <p:ph idx="1"/>
          </p:nvPr>
        </p:nvSpPr>
        <p:spPr>
          <a:xfrm>
            <a:off x="457200" y="1219200"/>
            <a:ext cx="8229600" cy="4906963"/>
          </a:xfrm>
        </p:spPr>
        <p:txBody>
          <a:bodyPr/>
          <a:lstStyle/>
          <a:p>
            <a:r>
              <a:rPr lang="en-US" sz="2400" dirty="0"/>
              <a:t>Analyze Heart Diseases death data from 2005 to 2016.</a:t>
            </a:r>
          </a:p>
          <a:p>
            <a:r>
              <a:rPr lang="en-US" sz="2400" dirty="0"/>
              <a:t>Analyze Connecticut Heart death value by races from 2014-2016.</a:t>
            </a:r>
          </a:p>
          <a:p>
            <a:r>
              <a:rPr lang="en-US" sz="2400" dirty="0"/>
              <a:t>Analyze data to get information about specific region of Connecticut where highest Heart disease deaths occurred.</a:t>
            </a:r>
          </a:p>
          <a:p>
            <a:endParaRPr lang="en-US" dirty="0"/>
          </a:p>
          <a:p>
            <a:endParaRPr lang="en-US" dirty="0"/>
          </a:p>
          <a:p>
            <a:endParaRPr lang="en-US" dirty="0"/>
          </a:p>
        </p:txBody>
      </p:sp>
      <p:sp>
        <p:nvSpPr>
          <p:cNvPr id="4" name="Date Placeholder 3"/>
          <p:cNvSpPr>
            <a:spLocks noGrp="1"/>
          </p:cNvSpPr>
          <p:nvPr>
            <p:ph type="dt" sz="half" idx="10"/>
          </p:nvPr>
        </p:nvSpPr>
        <p:spPr/>
        <p:txBody>
          <a:bodyPr/>
          <a:lstStyle/>
          <a:p>
            <a:r>
              <a:rPr lang="en-US" dirty="0"/>
              <a:t>Project By : </a:t>
            </a:r>
            <a:r>
              <a:rPr lang="en-US" dirty="0" err="1"/>
              <a:t>Khyatiben</a:t>
            </a:r>
            <a:r>
              <a:rPr lang="en-US" dirty="0"/>
              <a:t> M Patel </a:t>
            </a:r>
          </a:p>
        </p:txBody>
      </p:sp>
      <p:sp>
        <p:nvSpPr>
          <p:cNvPr id="5" name="Footer Placeholder 4"/>
          <p:cNvSpPr>
            <a:spLocks noGrp="1"/>
          </p:cNvSpPr>
          <p:nvPr>
            <p:ph type="ftr" sz="quarter" idx="11"/>
          </p:nvPr>
        </p:nvSpPr>
        <p:spPr/>
        <p:txBody>
          <a:bodyPr/>
          <a:lstStyle/>
          <a:p>
            <a:r>
              <a:rPr lang="en-US"/>
              <a:t>Rivier U., BigData, Term1, Fall-2020, Prof. Dr. B. Khasnabish</a:t>
            </a:r>
          </a:p>
        </p:txBody>
      </p:sp>
      <p:sp>
        <p:nvSpPr>
          <p:cNvPr id="6" name="Slide Number Placeholder 5"/>
          <p:cNvSpPr>
            <a:spLocks noGrp="1"/>
          </p:cNvSpPr>
          <p:nvPr>
            <p:ph type="sldNum" sz="quarter" idx="12"/>
          </p:nvPr>
        </p:nvSpPr>
        <p:spPr/>
        <p:txBody>
          <a:bodyPr/>
          <a:lstStyle/>
          <a:p>
            <a:fld id="{B6F15528-21DE-4FAA-801E-634DDDAF4B2B}" type="slidenum">
              <a:rPr lang="en-US" smtClean="0"/>
              <a:pPr/>
              <a:t>6</a:t>
            </a:fld>
            <a:endParaRPr lang="en-US"/>
          </a:p>
        </p:txBody>
      </p:sp>
    </p:spTree>
    <p:extLst>
      <p:ext uri="{BB962C8B-B14F-4D97-AF65-F5344CB8AC3E}">
        <p14:creationId xmlns:p14="http://schemas.microsoft.com/office/powerpoint/2010/main" val="6012155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a:t>Usefulness of the Current Work </a:t>
            </a:r>
          </a:p>
        </p:txBody>
      </p:sp>
      <p:sp>
        <p:nvSpPr>
          <p:cNvPr id="3" name="Content Placeholder 2"/>
          <p:cNvSpPr>
            <a:spLocks noGrp="1"/>
          </p:cNvSpPr>
          <p:nvPr>
            <p:ph idx="1"/>
          </p:nvPr>
        </p:nvSpPr>
        <p:spPr>
          <a:xfrm>
            <a:off x="457200" y="1143000"/>
            <a:ext cx="8229600" cy="4983163"/>
          </a:xfrm>
        </p:spPr>
        <p:txBody>
          <a:bodyPr/>
          <a:lstStyle/>
          <a:p>
            <a:r>
              <a:rPr lang="en-US" sz="2400" dirty="0"/>
              <a:t>My work could help to find reasons behind Heart disease deaths which helps to prevent more heart deaths in future.</a:t>
            </a:r>
          </a:p>
          <a:p>
            <a:r>
              <a:rPr lang="en-US" sz="2400" dirty="0"/>
              <a:t>Heart disease death of Connecticut(CT) by  county gives an information about which is highest region for heart disease death in Connecticut.</a:t>
            </a:r>
          </a:p>
          <a:p>
            <a:r>
              <a:rPr lang="en-US" sz="2400" dirty="0"/>
              <a:t>Leading Risk factor that causes heart disease death by CT county  is gives what is measure factor for heart death in specific region which is helpful to act on prevent it.</a:t>
            </a:r>
          </a:p>
          <a:p>
            <a:r>
              <a:rPr lang="en-US" sz="2400" dirty="0"/>
              <a:t>Age groups could give an idea about among which age groups Heart disease death were most.</a:t>
            </a:r>
          </a:p>
          <a:p>
            <a:endParaRPr lang="en-US" sz="2400" dirty="0"/>
          </a:p>
          <a:p>
            <a:endParaRPr lang="en-US" dirty="0"/>
          </a:p>
        </p:txBody>
      </p:sp>
      <p:sp>
        <p:nvSpPr>
          <p:cNvPr id="4" name="Date Placeholder 3"/>
          <p:cNvSpPr>
            <a:spLocks noGrp="1"/>
          </p:cNvSpPr>
          <p:nvPr>
            <p:ph type="dt" sz="half" idx="10"/>
          </p:nvPr>
        </p:nvSpPr>
        <p:spPr/>
        <p:txBody>
          <a:bodyPr/>
          <a:lstStyle/>
          <a:p>
            <a:r>
              <a:rPr lang="en-US" dirty="0"/>
              <a:t>Project By : </a:t>
            </a:r>
            <a:r>
              <a:rPr lang="en-US" dirty="0" err="1"/>
              <a:t>Khyatiben</a:t>
            </a:r>
            <a:r>
              <a:rPr lang="en-US" dirty="0"/>
              <a:t> M Patel </a:t>
            </a:r>
          </a:p>
        </p:txBody>
      </p:sp>
      <p:sp>
        <p:nvSpPr>
          <p:cNvPr id="5" name="Footer Placeholder 4"/>
          <p:cNvSpPr>
            <a:spLocks noGrp="1"/>
          </p:cNvSpPr>
          <p:nvPr>
            <p:ph type="ftr" sz="quarter" idx="11"/>
          </p:nvPr>
        </p:nvSpPr>
        <p:spPr/>
        <p:txBody>
          <a:bodyPr/>
          <a:lstStyle/>
          <a:p>
            <a:r>
              <a:rPr lang="en-US"/>
              <a:t>Rivier U., BigData, Term1, Fall-2020, Prof. Dr. B. Khasnabish</a:t>
            </a:r>
          </a:p>
        </p:txBody>
      </p:sp>
      <p:sp>
        <p:nvSpPr>
          <p:cNvPr id="6" name="Slide Number Placeholder 5"/>
          <p:cNvSpPr>
            <a:spLocks noGrp="1"/>
          </p:cNvSpPr>
          <p:nvPr>
            <p:ph type="sldNum" sz="quarter" idx="12"/>
          </p:nvPr>
        </p:nvSpPr>
        <p:spPr/>
        <p:txBody>
          <a:bodyPr/>
          <a:lstStyle/>
          <a:p>
            <a:fld id="{B6F15528-21DE-4FAA-801E-634DDDAF4B2B}" type="slidenum">
              <a:rPr lang="en-US" smtClean="0"/>
              <a:pPr/>
              <a:t>7</a:t>
            </a:fld>
            <a:endParaRPr lang="en-US"/>
          </a:p>
        </p:txBody>
      </p:sp>
    </p:spTree>
    <p:extLst>
      <p:ext uri="{BB962C8B-B14F-4D97-AF65-F5344CB8AC3E}">
        <p14:creationId xmlns:p14="http://schemas.microsoft.com/office/powerpoint/2010/main" val="30154675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Simulation/Emulation Details </a:t>
            </a:r>
            <a:br>
              <a:rPr lang="en-US" dirty="0"/>
            </a:br>
            <a:r>
              <a:rPr lang="en-US" sz="3100" dirty="0"/>
              <a:t>(Environment and Setup)</a:t>
            </a:r>
          </a:p>
        </p:txBody>
      </p:sp>
      <p:sp>
        <p:nvSpPr>
          <p:cNvPr id="3" name="Content Placeholder 2"/>
          <p:cNvSpPr>
            <a:spLocks noGrp="1"/>
          </p:cNvSpPr>
          <p:nvPr>
            <p:ph idx="1"/>
          </p:nvPr>
        </p:nvSpPr>
        <p:spPr/>
        <p:txBody>
          <a:bodyPr/>
          <a:lstStyle/>
          <a:p>
            <a:r>
              <a:rPr lang="en-US" sz="2400" dirty="0"/>
              <a:t>No setup is required.</a:t>
            </a:r>
          </a:p>
          <a:p>
            <a:endParaRPr lang="en-US" dirty="0"/>
          </a:p>
        </p:txBody>
      </p:sp>
      <p:sp>
        <p:nvSpPr>
          <p:cNvPr id="4" name="Date Placeholder 3"/>
          <p:cNvSpPr>
            <a:spLocks noGrp="1"/>
          </p:cNvSpPr>
          <p:nvPr>
            <p:ph type="dt" sz="half" idx="10"/>
          </p:nvPr>
        </p:nvSpPr>
        <p:spPr/>
        <p:txBody>
          <a:bodyPr/>
          <a:lstStyle/>
          <a:p>
            <a:r>
              <a:rPr lang="en-US" dirty="0"/>
              <a:t>Project By : </a:t>
            </a:r>
            <a:r>
              <a:rPr lang="en-US" dirty="0" err="1"/>
              <a:t>Khyatiben</a:t>
            </a:r>
            <a:r>
              <a:rPr lang="en-US" dirty="0"/>
              <a:t> M Patel </a:t>
            </a:r>
          </a:p>
        </p:txBody>
      </p:sp>
      <p:sp>
        <p:nvSpPr>
          <p:cNvPr id="5" name="Footer Placeholder 4"/>
          <p:cNvSpPr>
            <a:spLocks noGrp="1"/>
          </p:cNvSpPr>
          <p:nvPr>
            <p:ph type="ftr" sz="quarter" idx="11"/>
          </p:nvPr>
        </p:nvSpPr>
        <p:spPr/>
        <p:txBody>
          <a:bodyPr/>
          <a:lstStyle/>
          <a:p>
            <a:r>
              <a:rPr lang="en-US"/>
              <a:t>Rivier U., BigData, Term1, Fall-2020, Prof. Dr. B. Khasnabish</a:t>
            </a:r>
          </a:p>
        </p:txBody>
      </p:sp>
      <p:sp>
        <p:nvSpPr>
          <p:cNvPr id="6" name="Slide Number Placeholder 5"/>
          <p:cNvSpPr>
            <a:spLocks noGrp="1"/>
          </p:cNvSpPr>
          <p:nvPr>
            <p:ph type="sldNum" sz="quarter" idx="12"/>
          </p:nvPr>
        </p:nvSpPr>
        <p:spPr/>
        <p:txBody>
          <a:bodyPr/>
          <a:lstStyle/>
          <a:p>
            <a:fld id="{B6F15528-21DE-4FAA-801E-634DDDAF4B2B}" type="slidenum">
              <a:rPr lang="en-US" smtClean="0"/>
              <a:pPr/>
              <a:t>8</a:t>
            </a:fld>
            <a:endParaRPr lang="en-US"/>
          </a:p>
        </p:txBody>
      </p:sp>
    </p:spTree>
    <p:extLst>
      <p:ext uri="{BB962C8B-B14F-4D97-AF65-F5344CB8AC3E}">
        <p14:creationId xmlns:p14="http://schemas.microsoft.com/office/powerpoint/2010/main" val="2543771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Simulation/Emulation Details</a:t>
            </a:r>
            <a:br>
              <a:rPr lang="en-US" dirty="0"/>
            </a:br>
            <a:r>
              <a:rPr lang="en-US" sz="3100" dirty="0"/>
              <a:t>(Tools and Monitoring  Options)  </a:t>
            </a:r>
            <a:endParaRPr lang="en-US" dirty="0"/>
          </a:p>
        </p:txBody>
      </p:sp>
      <p:sp>
        <p:nvSpPr>
          <p:cNvPr id="3" name="Content Placeholder 2"/>
          <p:cNvSpPr>
            <a:spLocks noGrp="1"/>
          </p:cNvSpPr>
          <p:nvPr>
            <p:ph idx="1"/>
          </p:nvPr>
        </p:nvSpPr>
        <p:spPr/>
        <p:txBody>
          <a:bodyPr/>
          <a:lstStyle/>
          <a:p>
            <a:r>
              <a:rPr lang="en-US" sz="2400" dirty="0"/>
              <a:t>I have used Microsoft Excel to generate all graphs.</a:t>
            </a:r>
          </a:p>
          <a:p>
            <a:endParaRPr lang="en-US" dirty="0"/>
          </a:p>
        </p:txBody>
      </p:sp>
      <p:sp>
        <p:nvSpPr>
          <p:cNvPr id="4" name="Date Placeholder 3"/>
          <p:cNvSpPr>
            <a:spLocks noGrp="1"/>
          </p:cNvSpPr>
          <p:nvPr>
            <p:ph type="dt" sz="half" idx="10"/>
          </p:nvPr>
        </p:nvSpPr>
        <p:spPr/>
        <p:txBody>
          <a:bodyPr/>
          <a:lstStyle/>
          <a:p>
            <a:r>
              <a:rPr lang="en-US" dirty="0"/>
              <a:t>Project By : </a:t>
            </a:r>
            <a:r>
              <a:rPr lang="en-US" dirty="0" err="1"/>
              <a:t>Khyatiben</a:t>
            </a:r>
            <a:r>
              <a:rPr lang="en-US" dirty="0"/>
              <a:t> M Patel </a:t>
            </a:r>
          </a:p>
        </p:txBody>
      </p:sp>
      <p:sp>
        <p:nvSpPr>
          <p:cNvPr id="5" name="Footer Placeholder 4"/>
          <p:cNvSpPr>
            <a:spLocks noGrp="1"/>
          </p:cNvSpPr>
          <p:nvPr>
            <p:ph type="ftr" sz="quarter" idx="11"/>
          </p:nvPr>
        </p:nvSpPr>
        <p:spPr/>
        <p:txBody>
          <a:bodyPr/>
          <a:lstStyle/>
          <a:p>
            <a:r>
              <a:rPr lang="en-US"/>
              <a:t>Rivier U., BigData, Term1, Fall-2020, Prof. Dr. B. Khasnabish</a:t>
            </a:r>
          </a:p>
        </p:txBody>
      </p:sp>
      <p:sp>
        <p:nvSpPr>
          <p:cNvPr id="6" name="Slide Number Placeholder 5"/>
          <p:cNvSpPr>
            <a:spLocks noGrp="1"/>
          </p:cNvSpPr>
          <p:nvPr>
            <p:ph type="sldNum" sz="quarter" idx="12"/>
          </p:nvPr>
        </p:nvSpPr>
        <p:spPr/>
        <p:txBody>
          <a:bodyPr/>
          <a:lstStyle/>
          <a:p>
            <a:fld id="{B6F15528-21DE-4FAA-801E-634DDDAF4B2B}" type="slidenum">
              <a:rPr lang="en-US" smtClean="0"/>
              <a:pPr/>
              <a:t>9</a:t>
            </a:fld>
            <a:endParaRPr lang="en-US"/>
          </a:p>
        </p:txBody>
      </p:sp>
    </p:spTree>
    <p:extLst>
      <p:ext uri="{BB962C8B-B14F-4D97-AF65-F5344CB8AC3E}">
        <p14:creationId xmlns:p14="http://schemas.microsoft.com/office/powerpoint/2010/main" val="12439091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1063</TotalTime>
  <Words>1597</Words>
  <Application>Microsoft Office PowerPoint</Application>
  <PresentationFormat>On-screen Show (4:3)</PresentationFormat>
  <Paragraphs>210</Paragraphs>
  <Slides>23</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Calibri</vt:lpstr>
      <vt:lpstr>Comic Sans MS</vt:lpstr>
      <vt:lpstr>Office Theme</vt:lpstr>
      <vt:lpstr>  Heart Disease Death</vt:lpstr>
      <vt:lpstr>Outline</vt:lpstr>
      <vt:lpstr>Abstract and Summary</vt:lpstr>
      <vt:lpstr>Main Focus of the Project </vt:lpstr>
      <vt:lpstr>Survey of 5 Previous Similar Works     (over last 3 years or so) </vt:lpstr>
      <vt:lpstr>Distinction of the Current Work </vt:lpstr>
      <vt:lpstr>Usefulness of the Current Work </vt:lpstr>
      <vt:lpstr>Simulation/Emulation Details  (Environment and Setup)</vt:lpstr>
      <vt:lpstr>Simulation/Emulation Details (Tools and Monitoring  Options)  </vt:lpstr>
      <vt:lpstr>Simulation/Emulation Details [Adjustment(s), Adaptations, etc.]  </vt:lpstr>
      <vt:lpstr>Heart Disease Death by Regions(county)</vt:lpstr>
      <vt:lpstr>Connecticut Heart death value by races </vt:lpstr>
      <vt:lpstr>Risk factor that causes heart disease death </vt:lpstr>
      <vt:lpstr>Heart Related Disease in Male and Female</vt:lpstr>
      <vt:lpstr>Heart disease death of races by Age</vt:lpstr>
      <vt:lpstr>Future Works</vt:lpstr>
      <vt:lpstr>Q&amp;A and Discussion </vt:lpstr>
      <vt:lpstr>References</vt:lpstr>
      <vt:lpstr>Background  and  Other Information </vt:lpstr>
      <vt:lpstr>Weekly Activities Log </vt:lpstr>
      <vt:lpstr>Weekly Activities Log </vt:lpstr>
      <vt:lpstr>Weekly Activities Log </vt:lpstr>
      <vt:lpstr>Weekly Activities Log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Khasnabish, Dr.Bhumip</dc:creator>
  <cp:lastModifiedBy>khyati</cp:lastModifiedBy>
  <cp:revision>126</cp:revision>
  <dcterms:created xsi:type="dcterms:W3CDTF">2006-08-16T00:00:00Z</dcterms:created>
  <dcterms:modified xsi:type="dcterms:W3CDTF">2020-02-29T16:42:00Z</dcterms:modified>
</cp:coreProperties>
</file>