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79" r:id="rId4"/>
    <p:sldId id="274" r:id="rId5"/>
    <p:sldId id="273" r:id="rId6"/>
    <p:sldId id="275" r:id="rId7"/>
    <p:sldId id="276" r:id="rId8"/>
    <p:sldId id="277" r:id="rId9"/>
    <p:sldId id="278" r:id="rId10"/>
    <p:sldId id="280" r:id="rId11"/>
    <p:sldId id="281" r:id="rId12"/>
    <p:sldId id="282" r:id="rId13"/>
    <p:sldId id="284" r:id="rId14"/>
    <p:sldId id="285" r:id="rId15"/>
    <p:sldId id="286" r:id="rId16"/>
    <p:sldId id="288" r:id="rId17"/>
    <p:sldId id="287" r:id="rId18"/>
    <p:sldId id="290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6480048" cy="2301240"/>
          </a:xfrm>
        </p:spPr>
        <p:txBody>
          <a:bodyPr/>
          <a:lstStyle/>
          <a:p>
            <a:r>
              <a:rPr lang="en-GB" dirty="0" err="1" smtClean="0"/>
              <a:t>Erlang</a:t>
            </a:r>
            <a:r>
              <a:rPr lang="en-GB" dirty="0" smtClean="0"/>
              <a:t> course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32656"/>
            <a:ext cx="6480048" cy="816496"/>
          </a:xfrm>
        </p:spPr>
        <p:txBody>
          <a:bodyPr/>
          <a:lstStyle/>
          <a:p>
            <a:r>
              <a:rPr lang="en-GB" dirty="0" smtClean="0"/>
              <a:t>BET365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36514"/>
            <a:ext cx="250755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48" y="1945104"/>
            <a:ext cx="1405816" cy="141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1064"/>
            <a:ext cx="1512168" cy="132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600486"/>
            <a:ext cx="3024336" cy="224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19957"/>
            <a:ext cx="23526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281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Recursion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3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What is recursion</a:t>
            </a:r>
          </a:p>
          <a:p>
            <a:pPr lvl="1"/>
            <a:r>
              <a:rPr lang="en-GB" dirty="0" smtClean="0"/>
              <a:t>A function the calls itself</a:t>
            </a:r>
          </a:p>
          <a:p>
            <a:r>
              <a:rPr lang="en-GB" dirty="0" smtClean="0"/>
              <a:t>No loops (</a:t>
            </a:r>
            <a:r>
              <a:rPr lang="en-GB" dirty="0" err="1" smtClean="0"/>
              <a:t>for,while</a:t>
            </a:r>
            <a:r>
              <a:rPr lang="en-GB" dirty="0" smtClean="0"/>
              <a:t>) in functional programming</a:t>
            </a:r>
          </a:p>
          <a:p>
            <a:pPr lvl="1"/>
            <a:r>
              <a:rPr lang="en-GB" dirty="0" smtClean="0"/>
              <a:t>Recursion is used for the above</a:t>
            </a:r>
          </a:p>
          <a:p>
            <a:r>
              <a:rPr lang="en-GB" dirty="0" smtClean="0"/>
              <a:t>Solve n factorial using recursion.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1844824"/>
            <a:ext cx="22574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956" y="3068960"/>
            <a:ext cx="1685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682" y="5458161"/>
            <a:ext cx="30289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10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Tail Recursion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3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Normal recursion can be </a:t>
            </a:r>
            <a:br>
              <a:rPr lang="en-GB" dirty="0" smtClean="0"/>
            </a:br>
            <a:r>
              <a:rPr lang="en-GB" dirty="0" smtClean="0"/>
              <a:t>slower than it is needed</a:t>
            </a:r>
          </a:p>
          <a:p>
            <a:r>
              <a:rPr lang="en-GB" dirty="0" smtClean="0"/>
              <a:t>Tail recursion optimizes the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function calls</a:t>
            </a:r>
          </a:p>
          <a:p>
            <a:r>
              <a:rPr lang="en-GB" dirty="0" smtClean="0"/>
              <a:t>It takes the same space for 4!</a:t>
            </a:r>
            <a:br>
              <a:rPr lang="en-GB" dirty="0" smtClean="0"/>
            </a:br>
            <a:r>
              <a:rPr lang="en-GB" dirty="0" smtClean="0"/>
              <a:t>And 1 000 000!</a:t>
            </a:r>
          </a:p>
          <a:p>
            <a:endParaRPr lang="en-GB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25" y="1484784"/>
            <a:ext cx="30194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562804"/>
            <a:ext cx="2266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4151"/>
            <a:ext cx="40290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73473"/>
            <a:ext cx="31432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25" y="4509120"/>
            <a:ext cx="3286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2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recursion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28799"/>
            <a:ext cx="5770983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Duplicate</a:t>
            </a:r>
          </a:p>
          <a:p>
            <a:r>
              <a:rPr lang="en-GB" dirty="0" smtClean="0"/>
              <a:t>Tail duplicate</a:t>
            </a:r>
          </a:p>
          <a:p>
            <a:r>
              <a:rPr lang="en-GB" dirty="0" smtClean="0"/>
              <a:t>Reverse</a:t>
            </a:r>
          </a:p>
          <a:p>
            <a:pPr lvl="1"/>
            <a:r>
              <a:rPr lang="en-GB" dirty="0" smtClean="0"/>
              <a:t>Don’t write your own reverse functions. Use </a:t>
            </a:r>
            <a:r>
              <a:rPr lang="en-GB" dirty="0" err="1" smtClean="0"/>
              <a:t>lists:reverse</a:t>
            </a:r>
            <a:r>
              <a:rPr lang="en-GB" dirty="0" smtClean="0"/>
              <a:t>/1. It is implemented as BIF and ++ is faster.</a:t>
            </a:r>
          </a:p>
          <a:p>
            <a:endParaRPr lang="en-GB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2" y="1628799"/>
            <a:ext cx="230425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628799"/>
            <a:ext cx="33147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717032"/>
            <a:ext cx="2628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784" y="4676525"/>
            <a:ext cx="27813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32948" y="314444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Very slow</a:t>
            </a:r>
            <a:endParaRPr lang="en-GB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34" y="5940752"/>
            <a:ext cx="39814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644670"/>
            <a:ext cx="38004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79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recursion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28799"/>
            <a:ext cx="5770983" cy="4525963"/>
          </a:xfrm>
        </p:spPr>
        <p:txBody>
          <a:bodyPr>
            <a:normAutofit/>
          </a:bodyPr>
          <a:lstStyle/>
          <a:p>
            <a:r>
              <a:rPr lang="en-GB" dirty="0" err="1" smtClean="0"/>
              <a:t>Sublist</a:t>
            </a:r>
            <a:endParaRPr lang="en-GB" dirty="0" smtClean="0"/>
          </a:p>
          <a:p>
            <a:pPr lvl="1"/>
            <a:r>
              <a:rPr lang="en-GB" dirty="0" smtClean="0"/>
              <a:t>Tail recursive functions reverse the list automatically.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lists:reverse</a:t>
            </a:r>
            <a:r>
              <a:rPr lang="en-GB" dirty="0" smtClean="0"/>
              <a:t>/1 at the bottom of the recursion to fix this.</a:t>
            </a:r>
            <a:endParaRPr lang="en-GB" dirty="0"/>
          </a:p>
          <a:p>
            <a:pPr lvl="1"/>
            <a:r>
              <a:rPr lang="en-GB" dirty="0" err="1" smtClean="0"/>
              <a:t>Sublist</a:t>
            </a:r>
            <a:r>
              <a:rPr lang="en-GB" dirty="0" smtClean="0"/>
              <a:t>([1,2,3,4,5],3) would not return [1,2,3], but [3,2,1].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275857"/>
            <a:ext cx="37814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707" y="5479504"/>
            <a:ext cx="35623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165304"/>
            <a:ext cx="4086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5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recursion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28799"/>
            <a:ext cx="5770983" cy="4525963"/>
          </a:xfrm>
        </p:spPr>
        <p:txBody>
          <a:bodyPr>
            <a:normAutofit/>
          </a:bodyPr>
          <a:lstStyle/>
          <a:p>
            <a:r>
              <a:rPr lang="en-GB" dirty="0" err="1" smtClean="0"/>
              <a:t>Sublist</a:t>
            </a:r>
            <a:endParaRPr lang="en-GB" dirty="0" smtClean="0"/>
          </a:p>
          <a:p>
            <a:pPr lvl="1"/>
            <a:r>
              <a:rPr lang="en-GB" dirty="0" smtClean="0"/>
              <a:t>Tail recursive functions reverse the list automatically.</a:t>
            </a:r>
          </a:p>
          <a:p>
            <a:pPr lvl="1"/>
            <a:r>
              <a:rPr lang="en-GB" dirty="0" smtClean="0"/>
              <a:t>Use </a:t>
            </a:r>
            <a:r>
              <a:rPr lang="en-GB" dirty="0" err="1" smtClean="0"/>
              <a:t>lists:reverse</a:t>
            </a:r>
            <a:r>
              <a:rPr lang="en-GB" dirty="0" smtClean="0"/>
              <a:t>/1 at the bottom of the recursion to fix this.</a:t>
            </a:r>
            <a:endParaRPr lang="en-GB" dirty="0"/>
          </a:p>
          <a:p>
            <a:pPr lvl="1"/>
            <a:r>
              <a:rPr lang="en-GB" dirty="0" err="1" smtClean="0"/>
              <a:t>Sublist</a:t>
            </a:r>
            <a:r>
              <a:rPr lang="en-GB" dirty="0" smtClean="0"/>
              <a:t>([1,2,3,4,5],3) would not return [1,2,3], but [3,2,1].</a:t>
            </a:r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275857"/>
            <a:ext cx="37814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707" y="5479504"/>
            <a:ext cx="35623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165304"/>
            <a:ext cx="4086225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277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recursion examples (1)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28799"/>
            <a:ext cx="5770983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Quicksort</a:t>
            </a:r>
          </a:p>
          <a:p>
            <a:pPr lvl="1"/>
            <a:r>
              <a:rPr lang="en-GB" dirty="0" smtClean="0"/>
              <a:t>Can be done in 3 lines using </a:t>
            </a:r>
            <a:r>
              <a:rPr lang="en-GB" dirty="0" err="1" smtClean="0"/>
              <a:t>erlang</a:t>
            </a:r>
            <a:endParaRPr lang="en-GB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429000"/>
            <a:ext cx="44481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409954"/>
            <a:ext cx="4933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17232"/>
            <a:ext cx="493395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4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976" y="508270"/>
            <a:ext cx="4010025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730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28799"/>
            <a:ext cx="5770983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What are trees</a:t>
            </a:r>
          </a:p>
          <a:p>
            <a:r>
              <a:rPr lang="en-GB" dirty="0" smtClean="0"/>
              <a:t>Binary trees</a:t>
            </a:r>
          </a:p>
          <a:p>
            <a:r>
              <a:rPr lang="en-GB" dirty="0" smtClean="0"/>
              <a:t>Balanced trees</a:t>
            </a:r>
          </a:p>
          <a:p>
            <a:r>
              <a:rPr lang="en-GB" dirty="0" smtClean="0"/>
              <a:t>Search trees</a:t>
            </a:r>
          </a:p>
          <a:p>
            <a:r>
              <a:rPr lang="en-GB" dirty="0" smtClean="0"/>
              <a:t>DFS</a:t>
            </a:r>
          </a:p>
          <a:p>
            <a:r>
              <a:rPr lang="en-GB" dirty="0" smtClean="0"/>
              <a:t>BFS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816"/>
            <a:ext cx="39528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64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Trees in </a:t>
            </a:r>
            <a:r>
              <a:rPr lang="en-GB" dirty="0" err="1" smtClean="0"/>
              <a:t>erlang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Done with tuples</a:t>
            </a:r>
          </a:p>
          <a:p>
            <a:r>
              <a:rPr lang="en-GB" dirty="0" smtClean="0"/>
              <a:t>Implement binary tree in </a:t>
            </a:r>
            <a:r>
              <a:rPr lang="en-GB" dirty="0" err="1" smtClean="0"/>
              <a:t>erlang</a:t>
            </a:r>
            <a:endParaRPr lang="en-GB" dirty="0" smtClean="0"/>
          </a:p>
          <a:p>
            <a:r>
              <a:rPr lang="en-GB" dirty="0" smtClean="0"/>
              <a:t>Memory is being copied across by </a:t>
            </a:r>
            <a:r>
              <a:rPr lang="en-GB" dirty="0" err="1" smtClean="0"/>
              <a:t>erlang</a:t>
            </a:r>
            <a:r>
              <a:rPr lang="en-GB" dirty="0" smtClean="0"/>
              <a:t> VM</a:t>
            </a:r>
          </a:p>
          <a:p>
            <a:r>
              <a:rPr lang="en-GB" dirty="0" smtClean="0"/>
              <a:t>Use </a:t>
            </a:r>
            <a:r>
              <a:rPr lang="en-GB" dirty="0" err="1" smtClean="0"/>
              <a:t>gb_trees</a:t>
            </a:r>
            <a:r>
              <a:rPr lang="en-GB" dirty="0" smtClean="0"/>
              <a:t> in </a:t>
            </a:r>
            <a:r>
              <a:rPr lang="en-GB" dirty="0" err="1" smtClean="0"/>
              <a:t>erlang</a:t>
            </a:r>
            <a:endParaRPr lang="en-GB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30" y="5616484"/>
            <a:ext cx="5878646" cy="111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730" y="4427405"/>
            <a:ext cx="271681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96752"/>
            <a:ext cx="4209537" cy="823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30" y="4427405"/>
            <a:ext cx="4605536" cy="105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273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1. Implement Merge sort using </a:t>
            </a:r>
            <a:r>
              <a:rPr lang="en-GB" dirty="0" err="1" smtClean="0"/>
              <a:t>erlang</a:t>
            </a:r>
            <a:endParaRPr lang="en-GB" dirty="0" smtClean="0"/>
          </a:p>
          <a:p>
            <a:r>
              <a:rPr lang="en-GB" dirty="0" smtClean="0"/>
              <a:t>2. Solve the first 10 tasks of “</a:t>
            </a:r>
            <a:r>
              <a:rPr lang="en-GB" dirty="0"/>
              <a:t>H-99: Ninety-Nine Haskell </a:t>
            </a:r>
            <a:r>
              <a:rPr lang="en-GB" dirty="0" smtClean="0"/>
              <a:t>Problems” using </a:t>
            </a:r>
            <a:r>
              <a:rPr lang="en-GB" dirty="0" err="1" smtClean="0"/>
              <a:t>erlang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https://wiki.haskell.org/99_questions/1_to_10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492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27029"/>
            <a:ext cx="1971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4"/>
            <a:ext cx="57245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5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are modules</a:t>
            </a:r>
          </a:p>
          <a:p>
            <a:r>
              <a:rPr lang="en-GB" dirty="0" smtClean="0"/>
              <a:t>Module declaration</a:t>
            </a:r>
          </a:p>
          <a:p>
            <a:r>
              <a:rPr lang="en-GB" dirty="0" smtClean="0"/>
              <a:t>Compiling the module</a:t>
            </a:r>
          </a:p>
          <a:p>
            <a:r>
              <a:rPr lang="en-GB" dirty="0" smtClean="0"/>
              <a:t>Developed by Ericsson for their telecommunication systems</a:t>
            </a:r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27029"/>
            <a:ext cx="55149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527029"/>
            <a:ext cx="19716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127" y="1484784"/>
            <a:ext cx="3528392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85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</a:t>
            </a:r>
            <a:r>
              <a:rPr lang="en-GB" dirty="0" err="1" smtClean="0"/>
              <a:t>o:format</a:t>
            </a:r>
            <a:r>
              <a:rPr lang="en-GB" dirty="0" smtClean="0"/>
              <a:t>().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09120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Prints on the console</a:t>
            </a:r>
          </a:p>
          <a:p>
            <a:r>
              <a:rPr lang="en-GB" dirty="0" smtClean="0"/>
              <a:t>Formatting </a:t>
            </a:r>
            <a:r>
              <a:rPr lang="en-GB" dirty="0"/>
              <a:t>is done with </a:t>
            </a:r>
            <a:r>
              <a:rPr lang="en-GB" dirty="0" smtClean="0"/>
              <a:t>tokens </a:t>
            </a:r>
            <a:r>
              <a:rPr lang="en-GB" dirty="0"/>
              <a:t>being replaced in a </a:t>
            </a:r>
            <a:r>
              <a:rPr lang="en-GB" dirty="0" smtClean="0"/>
              <a:t>string</a:t>
            </a:r>
          </a:p>
          <a:p>
            <a:pPr lvl="1"/>
            <a:r>
              <a:rPr lang="en-GB" dirty="0" err="1"/>
              <a:t>io:format</a:t>
            </a:r>
            <a:r>
              <a:rPr lang="en-GB" dirty="0"/>
              <a:t>("~s!~n",["Hello</a:t>
            </a:r>
            <a:r>
              <a:rPr lang="en-GB" dirty="0" smtClean="0"/>
              <a:t>"]). </a:t>
            </a:r>
          </a:p>
          <a:p>
            <a:pPr lvl="1"/>
            <a:r>
              <a:rPr lang="it-IT" dirty="0" smtClean="0"/>
              <a:t>io:format("~p~n",[&lt;&lt;"Hello"&gt;&gt;]).</a:t>
            </a:r>
          </a:p>
          <a:p>
            <a:pPr lvl="1"/>
            <a:r>
              <a:rPr lang="it-IT" dirty="0" smtClean="0"/>
              <a:t>io:format</a:t>
            </a:r>
            <a:r>
              <a:rPr lang="it-IT" dirty="0"/>
              <a:t>("~~~n</a:t>
            </a:r>
            <a:r>
              <a:rPr lang="it-IT" dirty="0" smtClean="0"/>
              <a:t>").</a:t>
            </a:r>
          </a:p>
          <a:p>
            <a:pPr lvl="1"/>
            <a:r>
              <a:rPr lang="it-IT" dirty="0" smtClean="0"/>
              <a:t>io:format</a:t>
            </a:r>
            <a:r>
              <a:rPr lang="it-IT" dirty="0"/>
              <a:t>("~f~n", [4.0</a:t>
            </a:r>
            <a:r>
              <a:rPr lang="it-IT" dirty="0" smtClean="0"/>
              <a:t>]).</a:t>
            </a:r>
          </a:p>
          <a:p>
            <a:pPr lvl="1"/>
            <a:r>
              <a:rPr lang="it-IT" dirty="0" smtClean="0"/>
              <a:t>io:format</a:t>
            </a:r>
            <a:r>
              <a:rPr lang="it-IT" dirty="0"/>
              <a:t>("~30f~n", [4.0</a:t>
            </a:r>
            <a:r>
              <a:rPr lang="it-IT" dirty="0" smtClean="0"/>
              <a:t>]).</a:t>
            </a:r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Creating a snippet for it in </a:t>
            </a:r>
            <a:r>
              <a:rPr lang="en-GB" dirty="0" err="1" smtClean="0">
                <a:sym typeface="Wingdings" panose="05000000000000000000" pitchFamily="2" charset="2"/>
              </a:rPr>
              <a:t>Intellij</a:t>
            </a:r>
            <a:r>
              <a:rPr lang="en-GB" dirty="0" smtClean="0">
                <a:sym typeface="Wingdings" panose="05000000000000000000" pitchFamily="2" charset="2"/>
              </a:rPr>
              <a:t> (optional)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Type </a:t>
            </a:r>
            <a:r>
              <a:rPr lang="en-GB" dirty="0" err="1" smtClean="0">
                <a:sym typeface="Wingdings" panose="05000000000000000000" pitchFamily="2" charset="2"/>
              </a:rPr>
              <a:t>ifor</a:t>
            </a:r>
            <a:r>
              <a:rPr lang="en-GB" dirty="0" smtClean="0">
                <a:sym typeface="Wingdings" panose="05000000000000000000" pitchFamily="2" charset="2"/>
              </a:rPr>
              <a:t> + tab + tab  </a:t>
            </a:r>
            <a:r>
              <a:rPr lang="en-GB" dirty="0" err="1" smtClean="0">
                <a:sym typeface="Wingdings" panose="05000000000000000000" pitchFamily="2" charset="2"/>
              </a:rPr>
              <a:t>io:format</a:t>
            </a:r>
            <a:r>
              <a:rPr lang="en-GB" dirty="0" smtClean="0">
                <a:sym typeface="Wingdings" panose="05000000000000000000" pitchFamily="2" charset="2"/>
              </a:rPr>
              <a:t>(</a:t>
            </a:r>
            <a:r>
              <a:rPr lang="en-GB" dirty="0" err="1"/>
              <a:t>io:format</a:t>
            </a:r>
            <a:r>
              <a:rPr lang="en-GB" dirty="0"/>
              <a:t>("~s!~n</a:t>
            </a:r>
            <a:r>
              <a:rPr lang="en-GB" dirty="0" smtClean="0"/>
              <a:t>",[])). </a:t>
            </a:r>
          </a:p>
          <a:p>
            <a:pPr marL="36576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40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Pattern </a:t>
            </a:r>
            <a:r>
              <a:rPr lang="en-GB" dirty="0" err="1" smtClean="0"/>
              <a:t>matcing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63072" cy="4525963"/>
          </a:xfrm>
        </p:spPr>
        <p:txBody>
          <a:bodyPr/>
          <a:lstStyle/>
          <a:p>
            <a:r>
              <a:rPr lang="en-GB" dirty="0"/>
              <a:t>What is Pattern </a:t>
            </a:r>
            <a:r>
              <a:rPr lang="en-GB" dirty="0" err="1" smtClean="0"/>
              <a:t>matcing</a:t>
            </a:r>
            <a:endParaRPr lang="en-GB" dirty="0" smtClean="0"/>
          </a:p>
          <a:p>
            <a:pPr lvl="1"/>
            <a:r>
              <a:rPr lang="en-GB" dirty="0" smtClean="0"/>
              <a:t>One of the main principles of functional programming</a:t>
            </a:r>
          </a:p>
          <a:p>
            <a:pPr lvl="1"/>
            <a:r>
              <a:rPr lang="en-GB" dirty="0" smtClean="0"/>
              <a:t>Similar to method overloading in </a:t>
            </a:r>
            <a:r>
              <a:rPr lang="en-GB" dirty="0"/>
              <a:t>C</a:t>
            </a:r>
            <a:r>
              <a:rPr lang="en-GB" dirty="0" smtClean="0"/>
              <a:t># but for parameter values</a:t>
            </a:r>
          </a:p>
          <a:p>
            <a:pPr lvl="1"/>
            <a:r>
              <a:rPr lang="en-GB" dirty="0" smtClean="0"/>
              <a:t>Each function is called function clause</a:t>
            </a:r>
          </a:p>
          <a:p>
            <a:pPr lvl="1"/>
            <a:r>
              <a:rPr lang="en-GB" dirty="0" smtClean="0"/>
              <a:t>Must be separated by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;</a:t>
            </a:r>
          </a:p>
          <a:p>
            <a:pPr lvl="1"/>
            <a:r>
              <a:rPr lang="en-GB" dirty="0" smtClean="0"/>
              <a:t>Last function clause ends with </a:t>
            </a:r>
            <a:r>
              <a:rPr lang="en-GB" dirty="0" smtClean="0">
                <a:sym typeface="Wingdings" panose="05000000000000000000" pitchFamily="2" charset="2"/>
              </a:rPr>
              <a:t> .</a:t>
            </a:r>
            <a:endParaRPr lang="en-GB" dirty="0" smtClean="0"/>
          </a:p>
        </p:txBody>
      </p:sp>
      <p:pic>
        <p:nvPicPr>
          <p:cNvPr id="2051" name="Picture 3" descr="C:\Users\viktordakov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589240"/>
            <a:ext cx="3312368" cy="102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589240"/>
            <a:ext cx="3505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268760"/>
            <a:ext cx="2304256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747" y="3068959"/>
            <a:ext cx="16097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50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Guards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63072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Compliment pattern </a:t>
            </a:r>
            <a:r>
              <a:rPr lang="en-GB" dirty="0" err="1" smtClean="0"/>
              <a:t>mathching</a:t>
            </a:r>
            <a:endParaRPr lang="en-GB" dirty="0" smtClean="0"/>
          </a:p>
          <a:p>
            <a:pPr lvl="1"/>
            <a:r>
              <a:rPr lang="en-GB" dirty="0" smtClean="0"/>
              <a:t>Pattern match is limited</a:t>
            </a:r>
          </a:p>
          <a:p>
            <a:pPr lvl="1"/>
            <a:r>
              <a:rPr lang="en-GB" dirty="0" smtClean="0"/>
              <a:t>Guards extend it</a:t>
            </a:r>
          </a:p>
          <a:p>
            <a:pPr lvl="1"/>
            <a:r>
              <a:rPr lang="en-GB" dirty="0"/>
              <a:t>f</a:t>
            </a:r>
            <a:r>
              <a:rPr lang="en-GB" dirty="0" smtClean="0"/>
              <a:t>unction(</a:t>
            </a:r>
            <a:r>
              <a:rPr lang="en-GB" dirty="0" err="1" smtClean="0"/>
              <a:t>arg</a:t>
            </a:r>
            <a:r>
              <a:rPr lang="en-GB" dirty="0" smtClean="0"/>
              <a:t>) when {</a:t>
            </a:r>
            <a:r>
              <a:rPr lang="en-GB" dirty="0" err="1" smtClean="0"/>
              <a:t>boolean</a:t>
            </a:r>
            <a:r>
              <a:rPr lang="en-GB" dirty="0" smtClean="0"/>
              <a:t> expression} -&gt; {function body}.</a:t>
            </a:r>
          </a:p>
          <a:p>
            <a:r>
              <a:rPr lang="en-GB" dirty="0" smtClean="0"/>
              <a:t>Boolean expressions</a:t>
            </a:r>
          </a:p>
          <a:p>
            <a:pPr lvl="1"/>
            <a:r>
              <a:rPr lang="en-GB" b="1" dirty="0">
                <a:solidFill>
                  <a:srgbClr val="00B0F0"/>
                </a:solidFill>
              </a:rPr>
              <a:t>,</a:t>
            </a:r>
            <a:r>
              <a:rPr lang="en-GB" dirty="0" smtClean="0"/>
              <a:t>  same as </a:t>
            </a:r>
            <a:r>
              <a:rPr lang="en-GB" b="1" dirty="0" err="1" smtClean="0">
                <a:solidFill>
                  <a:srgbClr val="00B0F0"/>
                </a:solidFill>
              </a:rPr>
              <a:t>andalso</a:t>
            </a:r>
            <a:r>
              <a:rPr lang="en-GB" dirty="0" smtClean="0">
                <a:solidFill>
                  <a:srgbClr val="00B0F0"/>
                </a:solidFill>
              </a:rPr>
              <a:t> </a:t>
            </a:r>
            <a:r>
              <a:rPr lang="en-GB" dirty="0" smtClean="0"/>
              <a:t>(&amp;&amp;) </a:t>
            </a:r>
          </a:p>
          <a:p>
            <a:pPr lvl="1"/>
            <a:r>
              <a:rPr lang="en-GB" b="1" dirty="0">
                <a:solidFill>
                  <a:srgbClr val="00B0F0"/>
                </a:solidFill>
              </a:rPr>
              <a:t>,</a:t>
            </a:r>
            <a:r>
              <a:rPr lang="en-GB" dirty="0"/>
              <a:t>  same as </a:t>
            </a:r>
            <a:r>
              <a:rPr lang="en-GB" b="1" dirty="0" err="1" smtClean="0">
                <a:solidFill>
                  <a:srgbClr val="00B0F0"/>
                </a:solidFill>
              </a:rPr>
              <a:t>orelse</a:t>
            </a:r>
            <a:r>
              <a:rPr lang="en-GB" b="1" dirty="0" smtClean="0">
                <a:solidFill>
                  <a:srgbClr val="00B0F0"/>
                </a:solidFill>
              </a:rPr>
              <a:t> </a:t>
            </a:r>
            <a:r>
              <a:rPr lang="en-GB" dirty="0" smtClean="0"/>
              <a:t>(||) </a:t>
            </a:r>
            <a:endParaRPr lang="en-GB" dirty="0"/>
          </a:p>
          <a:p>
            <a:pPr lvl="1"/>
            <a:endParaRPr lang="en-GB" dirty="0" smtClean="0"/>
          </a:p>
          <a:p>
            <a:pPr marL="448056" lvl="1" indent="0">
              <a:buNone/>
            </a:pPr>
            <a:endParaRPr lang="en-GB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949280"/>
            <a:ext cx="33718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5949280"/>
            <a:ext cx="32194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34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563072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Similar to pattern </a:t>
            </a:r>
            <a:r>
              <a:rPr lang="en-GB" dirty="0" err="1" smtClean="0"/>
              <a:t>mathching</a:t>
            </a:r>
            <a:endParaRPr lang="en-GB" dirty="0"/>
          </a:p>
          <a:p>
            <a:r>
              <a:rPr lang="en-GB" dirty="0" smtClean="0"/>
              <a:t>No if else construct</a:t>
            </a:r>
          </a:p>
          <a:p>
            <a:pPr marL="448056" lvl="1" indent="0">
              <a:buNone/>
            </a:pPr>
            <a:endParaRPr lang="en-GB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64295"/>
            <a:ext cx="370180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98785"/>
            <a:ext cx="5428431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517232"/>
            <a:ext cx="60293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064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of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3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Used a lot in CBS</a:t>
            </a:r>
            <a:endParaRPr lang="en-GB" dirty="0"/>
          </a:p>
          <a:p>
            <a:r>
              <a:rPr lang="en-GB" dirty="0" smtClean="0"/>
              <a:t>case {value} of</a:t>
            </a:r>
            <a:br>
              <a:rPr lang="en-GB" dirty="0" smtClean="0"/>
            </a:br>
            <a:r>
              <a:rPr lang="en-GB" dirty="0" smtClean="0"/>
              <a:t>     {value1} -&gt; ok;</a:t>
            </a:r>
            <a:br>
              <a:rPr lang="en-GB" dirty="0" smtClean="0"/>
            </a:br>
            <a:r>
              <a:rPr lang="en-GB" dirty="0" smtClean="0"/>
              <a:t>	{value2} -&gt; </a:t>
            </a:r>
            <a:r>
              <a:rPr lang="en-GB" dirty="0" err="1" smtClean="0"/>
              <a:t>notok</a:t>
            </a:r>
            <a:r>
              <a:rPr lang="en-GB" dirty="0" smtClean="0"/>
              <a:t>;</a:t>
            </a:r>
            <a:br>
              <a:rPr lang="en-GB" dirty="0" smtClean="0"/>
            </a:br>
            <a:r>
              <a:rPr lang="en-GB" dirty="0" smtClean="0"/>
              <a:t>	_ -&gt; </a:t>
            </a:r>
            <a:r>
              <a:rPr lang="en-GB" dirty="0" err="1" smtClean="0"/>
              <a:t>alwaysok</a:t>
            </a:r>
            <a:endParaRPr lang="en-GB" dirty="0" smtClean="0"/>
          </a:p>
          <a:p>
            <a:r>
              <a:rPr lang="en-GB" dirty="0" smtClean="0"/>
              <a:t>Represented at lower level the same way as functions</a:t>
            </a:r>
          </a:p>
          <a:p>
            <a:r>
              <a:rPr lang="en-GB" dirty="0" smtClean="0"/>
              <a:t>Use whichever you</a:t>
            </a:r>
            <a:br>
              <a:rPr lang="en-GB" dirty="0" smtClean="0"/>
            </a:br>
            <a:r>
              <a:rPr lang="en-GB" dirty="0" smtClean="0"/>
              <a:t>prefer</a:t>
            </a:r>
          </a:p>
          <a:p>
            <a:pPr marL="448056" lvl="1" indent="0">
              <a:buNone/>
            </a:pPr>
            <a:endParaRPr lang="en-GB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603" y="1700808"/>
            <a:ext cx="29718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64" y="4941168"/>
            <a:ext cx="38481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64" y="3284984"/>
            <a:ext cx="39052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26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10710"/>
            <a:ext cx="3888432" cy="244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82568"/>
            <a:ext cx="3977341" cy="187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59" y="3510710"/>
            <a:ext cx="3937902" cy="243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531" y="260648"/>
            <a:ext cx="1693418" cy="293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0006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7019</TotalTime>
  <Words>413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Technic</vt:lpstr>
      <vt:lpstr>Erlang course</vt:lpstr>
      <vt:lpstr>PowerPoint Presentation</vt:lpstr>
      <vt:lpstr>Modules</vt:lpstr>
      <vt:lpstr>io:format().</vt:lpstr>
      <vt:lpstr>Pattern matcing</vt:lpstr>
      <vt:lpstr>Guards</vt:lpstr>
      <vt:lpstr>Ifs</vt:lpstr>
      <vt:lpstr>Case of</vt:lpstr>
      <vt:lpstr>PowerPoint Presentation</vt:lpstr>
      <vt:lpstr>Recursion</vt:lpstr>
      <vt:lpstr>Tail Recursion</vt:lpstr>
      <vt:lpstr>More recursion examples</vt:lpstr>
      <vt:lpstr>More recursion examples</vt:lpstr>
      <vt:lpstr>More recursion examples</vt:lpstr>
      <vt:lpstr>More recursion examples (1)</vt:lpstr>
      <vt:lpstr>PowerPoint Presentation</vt:lpstr>
      <vt:lpstr>Trees</vt:lpstr>
      <vt:lpstr>Trees in erlang</vt:lpstr>
      <vt:lpstr>Homework</vt:lpstr>
    </vt:vector>
  </TitlesOfParts>
  <Company>Hillside New Media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 course</dc:title>
  <dc:creator>Viktor Dakov</dc:creator>
  <cp:lastModifiedBy>Viktor Dakov</cp:lastModifiedBy>
  <cp:revision>35</cp:revision>
  <dcterms:created xsi:type="dcterms:W3CDTF">2019-06-07T11:48:06Z</dcterms:created>
  <dcterms:modified xsi:type="dcterms:W3CDTF">2019-06-21T08:33:37Z</dcterms:modified>
</cp:coreProperties>
</file>