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82E85B8-8058-4972-BF56-D3ADABFDDAC0}" type="datetimeFigureOut">
              <a:rPr lang="en-IN" smtClean="0"/>
              <a:t>17-12-2020</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4CBB8CB9-12B5-4D4F-9D8F-7D84C56858A9}" type="slidenum">
              <a:rPr lang="en-IN" smtClean="0"/>
              <a:t>‹#›</a:t>
            </a:fld>
            <a:endParaRPr lang="en-IN"/>
          </a:p>
        </p:txBody>
      </p:sp>
    </p:spTree>
    <p:extLst>
      <p:ext uri="{BB962C8B-B14F-4D97-AF65-F5344CB8AC3E}">
        <p14:creationId xmlns:p14="http://schemas.microsoft.com/office/powerpoint/2010/main" val="28249993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2E85B8-8058-4972-BF56-D3ADABFDDAC0}" type="datetimeFigureOut">
              <a:rPr lang="en-IN" smtClean="0"/>
              <a:t>17-12-2020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BB8CB9-12B5-4D4F-9D8F-7D84C56858A9}" type="slidenum">
              <a:rPr lang="en-IN" smtClean="0"/>
              <a:t>‹#›</a:t>
            </a:fld>
            <a:endParaRPr lang="en-IN"/>
          </a:p>
        </p:txBody>
      </p:sp>
    </p:spTree>
    <p:extLst>
      <p:ext uri="{BB962C8B-B14F-4D97-AF65-F5344CB8AC3E}">
        <p14:creationId xmlns:p14="http://schemas.microsoft.com/office/powerpoint/2010/main" val="914760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2E85B8-8058-4972-BF56-D3ADABFDDAC0}"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BB8CB9-12B5-4D4F-9D8F-7D84C56858A9}" type="slidenum">
              <a:rPr lang="en-IN" smtClean="0"/>
              <a:t>‹#›</a:t>
            </a:fld>
            <a:endParaRPr lang="en-IN"/>
          </a:p>
        </p:txBody>
      </p:sp>
    </p:spTree>
    <p:extLst>
      <p:ext uri="{BB962C8B-B14F-4D97-AF65-F5344CB8AC3E}">
        <p14:creationId xmlns:p14="http://schemas.microsoft.com/office/powerpoint/2010/main" val="3327692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2E85B8-8058-4972-BF56-D3ADABFDDAC0}"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BB8CB9-12B5-4D4F-9D8F-7D84C56858A9}" type="slidenum">
              <a:rPr lang="en-IN" smtClean="0"/>
              <a:t>‹#›</a:t>
            </a:fld>
            <a:endParaRPr lang="en-IN"/>
          </a:p>
        </p:txBody>
      </p:sp>
    </p:spTree>
    <p:extLst>
      <p:ext uri="{BB962C8B-B14F-4D97-AF65-F5344CB8AC3E}">
        <p14:creationId xmlns:p14="http://schemas.microsoft.com/office/powerpoint/2010/main" val="1711915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2E85B8-8058-4972-BF56-D3ADABFDDAC0}"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BB8CB9-12B5-4D4F-9D8F-7D84C56858A9}" type="slidenum">
              <a:rPr lang="en-IN" smtClean="0"/>
              <a:t>‹#›</a:t>
            </a:fld>
            <a:endParaRPr lang="en-IN"/>
          </a:p>
        </p:txBody>
      </p:sp>
    </p:spTree>
    <p:extLst>
      <p:ext uri="{BB962C8B-B14F-4D97-AF65-F5344CB8AC3E}">
        <p14:creationId xmlns:p14="http://schemas.microsoft.com/office/powerpoint/2010/main" val="3935214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2E85B8-8058-4972-BF56-D3ADABFDDAC0}"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BB8CB9-12B5-4D4F-9D8F-7D84C56858A9}" type="slidenum">
              <a:rPr lang="en-IN" smtClean="0"/>
              <a:t>‹#›</a:t>
            </a:fld>
            <a:endParaRPr lang="en-IN"/>
          </a:p>
        </p:txBody>
      </p:sp>
    </p:spTree>
    <p:extLst>
      <p:ext uri="{BB962C8B-B14F-4D97-AF65-F5344CB8AC3E}">
        <p14:creationId xmlns:p14="http://schemas.microsoft.com/office/powerpoint/2010/main" val="3977730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2E85B8-8058-4972-BF56-D3ADABFDDAC0}"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BB8CB9-12B5-4D4F-9D8F-7D84C56858A9}" type="slidenum">
              <a:rPr lang="en-IN" smtClean="0"/>
              <a:t>‹#›</a:t>
            </a:fld>
            <a:endParaRPr lang="en-IN"/>
          </a:p>
        </p:txBody>
      </p:sp>
    </p:spTree>
    <p:extLst>
      <p:ext uri="{BB962C8B-B14F-4D97-AF65-F5344CB8AC3E}">
        <p14:creationId xmlns:p14="http://schemas.microsoft.com/office/powerpoint/2010/main" val="928951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2E85B8-8058-4972-BF56-D3ADABFDDAC0}"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BB8CB9-12B5-4D4F-9D8F-7D84C56858A9}" type="slidenum">
              <a:rPr lang="en-IN" smtClean="0"/>
              <a:t>‹#›</a:t>
            </a:fld>
            <a:endParaRPr lang="en-IN"/>
          </a:p>
        </p:txBody>
      </p:sp>
    </p:spTree>
    <p:extLst>
      <p:ext uri="{BB962C8B-B14F-4D97-AF65-F5344CB8AC3E}">
        <p14:creationId xmlns:p14="http://schemas.microsoft.com/office/powerpoint/2010/main" val="3876511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2E85B8-8058-4972-BF56-D3ADABFDDAC0}"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BB8CB9-12B5-4D4F-9D8F-7D84C56858A9}" type="slidenum">
              <a:rPr lang="en-IN" smtClean="0"/>
              <a:t>‹#›</a:t>
            </a:fld>
            <a:endParaRPr lang="en-IN"/>
          </a:p>
        </p:txBody>
      </p:sp>
    </p:spTree>
    <p:extLst>
      <p:ext uri="{BB962C8B-B14F-4D97-AF65-F5344CB8AC3E}">
        <p14:creationId xmlns:p14="http://schemas.microsoft.com/office/powerpoint/2010/main" val="1829718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2E85B8-8058-4972-BF56-D3ADABFDDAC0}"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BB8CB9-12B5-4D4F-9D8F-7D84C56858A9}" type="slidenum">
              <a:rPr lang="en-IN" smtClean="0"/>
              <a:t>‹#›</a:t>
            </a:fld>
            <a:endParaRPr lang="en-IN"/>
          </a:p>
        </p:txBody>
      </p:sp>
    </p:spTree>
    <p:extLst>
      <p:ext uri="{BB962C8B-B14F-4D97-AF65-F5344CB8AC3E}">
        <p14:creationId xmlns:p14="http://schemas.microsoft.com/office/powerpoint/2010/main" val="3037279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2E85B8-8058-4972-BF56-D3ADABFDDAC0}"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BB8CB9-12B5-4D4F-9D8F-7D84C56858A9}" type="slidenum">
              <a:rPr lang="en-IN" smtClean="0"/>
              <a:t>‹#›</a:t>
            </a:fld>
            <a:endParaRPr lang="en-IN"/>
          </a:p>
        </p:txBody>
      </p:sp>
    </p:spTree>
    <p:extLst>
      <p:ext uri="{BB962C8B-B14F-4D97-AF65-F5344CB8AC3E}">
        <p14:creationId xmlns:p14="http://schemas.microsoft.com/office/powerpoint/2010/main" val="4156522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2E85B8-8058-4972-BF56-D3ADABFDDAC0}" type="datetimeFigureOut">
              <a:rPr lang="en-IN" smtClean="0"/>
              <a:t>17-12-2020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BB8CB9-12B5-4D4F-9D8F-7D84C56858A9}" type="slidenum">
              <a:rPr lang="en-IN" smtClean="0"/>
              <a:t>‹#›</a:t>
            </a:fld>
            <a:endParaRPr lang="en-IN"/>
          </a:p>
        </p:txBody>
      </p:sp>
    </p:spTree>
    <p:extLst>
      <p:ext uri="{BB962C8B-B14F-4D97-AF65-F5344CB8AC3E}">
        <p14:creationId xmlns:p14="http://schemas.microsoft.com/office/powerpoint/2010/main" val="3834993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2E85B8-8058-4972-BF56-D3ADABFDDAC0}" type="datetimeFigureOut">
              <a:rPr lang="en-IN" smtClean="0"/>
              <a:t>17-12-2020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BB8CB9-12B5-4D4F-9D8F-7D84C56858A9}" type="slidenum">
              <a:rPr lang="en-IN" smtClean="0"/>
              <a:t>‹#›</a:t>
            </a:fld>
            <a:endParaRPr lang="en-IN"/>
          </a:p>
        </p:txBody>
      </p:sp>
    </p:spTree>
    <p:extLst>
      <p:ext uri="{BB962C8B-B14F-4D97-AF65-F5344CB8AC3E}">
        <p14:creationId xmlns:p14="http://schemas.microsoft.com/office/powerpoint/2010/main" val="3742324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2E85B8-8058-4972-BF56-D3ADABFDDAC0}" type="datetimeFigureOut">
              <a:rPr lang="en-IN" smtClean="0"/>
              <a:t>17-12-2020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BB8CB9-12B5-4D4F-9D8F-7D84C56858A9}" type="slidenum">
              <a:rPr lang="en-IN" smtClean="0"/>
              <a:t>‹#›</a:t>
            </a:fld>
            <a:endParaRPr lang="en-IN"/>
          </a:p>
        </p:txBody>
      </p:sp>
    </p:spTree>
    <p:extLst>
      <p:ext uri="{BB962C8B-B14F-4D97-AF65-F5344CB8AC3E}">
        <p14:creationId xmlns:p14="http://schemas.microsoft.com/office/powerpoint/2010/main" val="276860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82E85B8-8058-4972-BF56-D3ADABFDDAC0}" type="datetimeFigureOut">
              <a:rPr lang="en-IN" smtClean="0"/>
              <a:t>17-12-2020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BB8CB9-12B5-4D4F-9D8F-7D84C56858A9}" type="slidenum">
              <a:rPr lang="en-IN" smtClean="0"/>
              <a:t>‹#›</a:t>
            </a:fld>
            <a:endParaRPr lang="en-IN"/>
          </a:p>
        </p:txBody>
      </p:sp>
    </p:spTree>
    <p:extLst>
      <p:ext uri="{BB962C8B-B14F-4D97-AF65-F5344CB8AC3E}">
        <p14:creationId xmlns:p14="http://schemas.microsoft.com/office/powerpoint/2010/main" val="1866720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2E85B8-8058-4972-BF56-D3ADABFDDAC0}" type="datetimeFigureOut">
              <a:rPr lang="en-IN" smtClean="0"/>
              <a:t>17-12-2020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BB8CB9-12B5-4D4F-9D8F-7D84C56858A9}" type="slidenum">
              <a:rPr lang="en-IN" smtClean="0"/>
              <a:t>‹#›</a:t>
            </a:fld>
            <a:endParaRPr lang="en-IN"/>
          </a:p>
        </p:txBody>
      </p:sp>
    </p:spTree>
    <p:extLst>
      <p:ext uri="{BB962C8B-B14F-4D97-AF65-F5344CB8AC3E}">
        <p14:creationId xmlns:p14="http://schemas.microsoft.com/office/powerpoint/2010/main" val="244278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2E85B8-8058-4972-BF56-D3ADABFDDAC0}" type="datetimeFigureOut">
              <a:rPr lang="en-IN" smtClean="0"/>
              <a:t>17-12-2020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BB8CB9-12B5-4D4F-9D8F-7D84C56858A9}" type="slidenum">
              <a:rPr lang="en-IN" smtClean="0"/>
              <a:t>‹#›</a:t>
            </a:fld>
            <a:endParaRPr lang="en-IN"/>
          </a:p>
        </p:txBody>
      </p:sp>
    </p:spTree>
    <p:extLst>
      <p:ext uri="{BB962C8B-B14F-4D97-AF65-F5344CB8AC3E}">
        <p14:creationId xmlns:p14="http://schemas.microsoft.com/office/powerpoint/2010/main" val="758530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82E85B8-8058-4972-BF56-D3ADABFDDAC0}" type="datetimeFigureOut">
              <a:rPr lang="en-IN" smtClean="0"/>
              <a:t>17-12-2020</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CBB8CB9-12B5-4D4F-9D8F-7D84C56858A9}" type="slidenum">
              <a:rPr lang="en-IN" smtClean="0"/>
              <a:t>‹#›</a:t>
            </a:fld>
            <a:endParaRPr lang="en-IN"/>
          </a:p>
        </p:txBody>
      </p:sp>
    </p:spTree>
    <p:extLst>
      <p:ext uri="{BB962C8B-B14F-4D97-AF65-F5344CB8AC3E}">
        <p14:creationId xmlns:p14="http://schemas.microsoft.com/office/powerpoint/2010/main" val="1703752040"/>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B742-9B6B-4B42-B299-CE7241E027A3}"/>
              </a:ext>
            </a:extLst>
          </p:cNvPr>
          <p:cNvSpPr>
            <a:spLocks noGrp="1"/>
          </p:cNvSpPr>
          <p:nvPr>
            <p:ph type="ctrTitle"/>
          </p:nvPr>
        </p:nvSpPr>
        <p:spPr>
          <a:xfrm>
            <a:off x="3284738" y="1964267"/>
            <a:ext cx="7875387" cy="2421464"/>
          </a:xfrm>
        </p:spPr>
        <p:txBody>
          <a:bodyPr/>
          <a:lstStyle/>
          <a:p>
            <a:r>
              <a:rPr lang="en-IN" dirty="0">
                <a:latin typeface="Times New Roman" panose="02020603050405020304" pitchFamily="18" charset="0"/>
                <a:cs typeface="Times New Roman" panose="02020603050405020304" pitchFamily="18" charset="0"/>
              </a:rPr>
              <a:t>HRRN CPU SCHEDULING</a:t>
            </a:r>
          </a:p>
        </p:txBody>
      </p:sp>
      <p:sp>
        <p:nvSpPr>
          <p:cNvPr id="3" name="Subtitle 2">
            <a:extLst>
              <a:ext uri="{FF2B5EF4-FFF2-40B4-BE49-F238E27FC236}">
                <a16:creationId xmlns:a16="http://schemas.microsoft.com/office/drawing/2014/main" id="{7BB43C94-B689-414E-9BF5-87E08C3DFEC1}"/>
              </a:ext>
            </a:extLst>
          </p:cNvPr>
          <p:cNvSpPr>
            <a:spLocks noGrp="1"/>
          </p:cNvSpPr>
          <p:nvPr>
            <p:ph type="subTitle" idx="1"/>
          </p:nvPr>
        </p:nvSpPr>
        <p:spPr>
          <a:xfrm>
            <a:off x="6096000" y="4385731"/>
            <a:ext cx="7197726" cy="1405467"/>
          </a:xfrm>
        </p:spPr>
        <p:txBody>
          <a:bodyPr>
            <a:normAutofit fontScale="92500" lnSpcReduction="10000"/>
          </a:bodyPr>
          <a:lstStyle/>
          <a:p>
            <a:pPr algn="ctr"/>
            <a:r>
              <a:rPr lang="en-IN" dirty="0"/>
              <a:t>By</a:t>
            </a:r>
          </a:p>
          <a:p>
            <a:pPr algn="ctr"/>
            <a:r>
              <a:rPr lang="en-IN" dirty="0"/>
              <a:t>181FA04009-BVS Sai Krishna</a:t>
            </a:r>
          </a:p>
          <a:p>
            <a:pPr algn="ctr"/>
            <a:r>
              <a:rPr lang="en-IN" dirty="0"/>
              <a:t>181FA04027-kp Bhaskar</a:t>
            </a:r>
          </a:p>
          <a:p>
            <a:pPr algn="ctr"/>
            <a:r>
              <a:rPr lang="en-IN" dirty="0"/>
              <a:t>181fa04047-s </a:t>
            </a:r>
            <a:r>
              <a:rPr lang="en-IN" dirty="0" err="1"/>
              <a:t>venkat</a:t>
            </a:r>
            <a:endParaRPr lang="en-IN" dirty="0"/>
          </a:p>
        </p:txBody>
      </p:sp>
    </p:spTree>
    <p:extLst>
      <p:ext uri="{BB962C8B-B14F-4D97-AF65-F5344CB8AC3E}">
        <p14:creationId xmlns:p14="http://schemas.microsoft.com/office/powerpoint/2010/main" val="326376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7A738-735B-435D-8EA6-8BB53FC599D6}"/>
              </a:ext>
            </a:extLst>
          </p:cNvPr>
          <p:cNvSpPr>
            <a:spLocks noGrp="1"/>
          </p:cNvSpPr>
          <p:nvPr>
            <p:ph type="title"/>
          </p:nvPr>
        </p:nvSpPr>
        <p:spPr/>
        <p:txBody>
          <a:bodyPr/>
          <a:lstStyle/>
          <a:p>
            <a:r>
              <a:rPr lang="en-IN" u="sng" dirty="0">
                <a:latin typeface="Times New Roman" panose="02020603050405020304" pitchFamily="18" charset="0"/>
                <a:cs typeface="Times New Roman" panose="02020603050405020304" pitchFamily="18" charset="0"/>
              </a:rPr>
              <a:t>EXAMPLE</a:t>
            </a:r>
          </a:p>
        </p:txBody>
      </p:sp>
      <p:pic>
        <p:nvPicPr>
          <p:cNvPr id="5" name="Content Placeholder 4">
            <a:extLst>
              <a:ext uri="{FF2B5EF4-FFF2-40B4-BE49-F238E27FC236}">
                <a16:creationId xmlns:a16="http://schemas.microsoft.com/office/drawing/2014/main" id="{C0D03239-78E4-4996-9D1E-3E02255D28E3}"/>
              </a:ext>
            </a:extLst>
          </p:cNvPr>
          <p:cNvPicPr>
            <a:picLocks noGrp="1" noChangeAspect="1"/>
          </p:cNvPicPr>
          <p:nvPr>
            <p:ph idx="1"/>
          </p:nvPr>
        </p:nvPicPr>
        <p:blipFill>
          <a:blip r:embed="rId2"/>
          <a:stretch>
            <a:fillRect/>
          </a:stretch>
        </p:blipFill>
        <p:spPr>
          <a:xfrm>
            <a:off x="1030287" y="2455885"/>
            <a:ext cx="10131425" cy="2506064"/>
          </a:xfrm>
        </p:spPr>
      </p:pic>
    </p:spTree>
    <p:extLst>
      <p:ext uri="{BB962C8B-B14F-4D97-AF65-F5344CB8AC3E}">
        <p14:creationId xmlns:p14="http://schemas.microsoft.com/office/powerpoint/2010/main" val="26164637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4F6D225-44FE-4EE4-A1E1-92400108521C}"/>
              </a:ext>
            </a:extLst>
          </p:cNvPr>
          <p:cNvPicPr>
            <a:picLocks noGrp="1" noChangeAspect="1"/>
          </p:cNvPicPr>
          <p:nvPr>
            <p:ph idx="1"/>
          </p:nvPr>
        </p:nvPicPr>
        <p:blipFill>
          <a:blip r:embed="rId2"/>
          <a:stretch>
            <a:fillRect/>
          </a:stretch>
        </p:blipFill>
        <p:spPr>
          <a:xfrm>
            <a:off x="1478534" y="748861"/>
            <a:ext cx="1397832" cy="702654"/>
          </a:xfrm>
        </p:spPr>
      </p:pic>
      <p:pic>
        <p:nvPicPr>
          <p:cNvPr id="9" name="Picture 8">
            <a:extLst>
              <a:ext uri="{FF2B5EF4-FFF2-40B4-BE49-F238E27FC236}">
                <a16:creationId xmlns:a16="http://schemas.microsoft.com/office/drawing/2014/main" id="{91B5163C-914C-4C7E-ABD4-F1EA176E2A12}"/>
              </a:ext>
            </a:extLst>
          </p:cNvPr>
          <p:cNvPicPr>
            <a:picLocks noChangeAspect="1"/>
          </p:cNvPicPr>
          <p:nvPr/>
        </p:nvPicPr>
        <p:blipFill>
          <a:blip r:embed="rId3"/>
          <a:stretch>
            <a:fillRect/>
          </a:stretch>
        </p:blipFill>
        <p:spPr>
          <a:xfrm>
            <a:off x="1478534" y="1662898"/>
            <a:ext cx="1948248" cy="815546"/>
          </a:xfrm>
          <a:prstGeom prst="rect">
            <a:avLst/>
          </a:prstGeom>
        </p:spPr>
      </p:pic>
      <p:pic>
        <p:nvPicPr>
          <p:cNvPr id="11" name="Picture 10">
            <a:extLst>
              <a:ext uri="{FF2B5EF4-FFF2-40B4-BE49-F238E27FC236}">
                <a16:creationId xmlns:a16="http://schemas.microsoft.com/office/drawing/2014/main" id="{0D50E4B4-1393-433B-A7BA-8F2601596653}"/>
              </a:ext>
            </a:extLst>
          </p:cNvPr>
          <p:cNvPicPr>
            <a:picLocks noChangeAspect="1"/>
          </p:cNvPicPr>
          <p:nvPr/>
        </p:nvPicPr>
        <p:blipFill>
          <a:blip r:embed="rId4"/>
          <a:stretch>
            <a:fillRect/>
          </a:stretch>
        </p:blipFill>
        <p:spPr>
          <a:xfrm>
            <a:off x="5547157" y="2828390"/>
            <a:ext cx="2305050" cy="809625"/>
          </a:xfrm>
          <a:prstGeom prst="rect">
            <a:avLst/>
          </a:prstGeom>
        </p:spPr>
      </p:pic>
      <p:pic>
        <p:nvPicPr>
          <p:cNvPr id="13" name="Picture 12">
            <a:extLst>
              <a:ext uri="{FF2B5EF4-FFF2-40B4-BE49-F238E27FC236}">
                <a16:creationId xmlns:a16="http://schemas.microsoft.com/office/drawing/2014/main" id="{9A994C24-A99F-41A7-ABE2-C88A45B9F9E0}"/>
              </a:ext>
            </a:extLst>
          </p:cNvPr>
          <p:cNvPicPr>
            <a:picLocks noChangeAspect="1"/>
          </p:cNvPicPr>
          <p:nvPr/>
        </p:nvPicPr>
        <p:blipFill>
          <a:blip r:embed="rId5"/>
          <a:stretch>
            <a:fillRect/>
          </a:stretch>
        </p:blipFill>
        <p:spPr>
          <a:xfrm>
            <a:off x="1478534" y="2850333"/>
            <a:ext cx="3102344" cy="880159"/>
          </a:xfrm>
          <a:prstGeom prst="rect">
            <a:avLst/>
          </a:prstGeom>
        </p:spPr>
      </p:pic>
      <p:pic>
        <p:nvPicPr>
          <p:cNvPr id="15" name="Picture 14">
            <a:extLst>
              <a:ext uri="{FF2B5EF4-FFF2-40B4-BE49-F238E27FC236}">
                <a16:creationId xmlns:a16="http://schemas.microsoft.com/office/drawing/2014/main" id="{331584CA-24FD-470C-A2B7-B12AE8CFE583}"/>
              </a:ext>
            </a:extLst>
          </p:cNvPr>
          <p:cNvPicPr>
            <a:picLocks noChangeAspect="1"/>
          </p:cNvPicPr>
          <p:nvPr/>
        </p:nvPicPr>
        <p:blipFill>
          <a:blip r:embed="rId6"/>
          <a:stretch>
            <a:fillRect/>
          </a:stretch>
        </p:blipFill>
        <p:spPr>
          <a:xfrm>
            <a:off x="5866983" y="4204956"/>
            <a:ext cx="2428875" cy="676275"/>
          </a:xfrm>
          <a:prstGeom prst="rect">
            <a:avLst/>
          </a:prstGeom>
        </p:spPr>
      </p:pic>
      <p:pic>
        <p:nvPicPr>
          <p:cNvPr id="17" name="Picture 16">
            <a:extLst>
              <a:ext uri="{FF2B5EF4-FFF2-40B4-BE49-F238E27FC236}">
                <a16:creationId xmlns:a16="http://schemas.microsoft.com/office/drawing/2014/main" id="{C2B02E79-216C-4B3E-B59F-32319D906D5F}"/>
              </a:ext>
            </a:extLst>
          </p:cNvPr>
          <p:cNvPicPr>
            <a:picLocks noChangeAspect="1"/>
          </p:cNvPicPr>
          <p:nvPr/>
        </p:nvPicPr>
        <p:blipFill>
          <a:blip r:embed="rId7"/>
          <a:stretch>
            <a:fillRect/>
          </a:stretch>
        </p:blipFill>
        <p:spPr>
          <a:xfrm>
            <a:off x="1478535" y="4077478"/>
            <a:ext cx="3945722" cy="922927"/>
          </a:xfrm>
          <a:prstGeom prst="rect">
            <a:avLst/>
          </a:prstGeom>
        </p:spPr>
      </p:pic>
      <p:pic>
        <p:nvPicPr>
          <p:cNvPr id="19" name="Picture 18">
            <a:extLst>
              <a:ext uri="{FF2B5EF4-FFF2-40B4-BE49-F238E27FC236}">
                <a16:creationId xmlns:a16="http://schemas.microsoft.com/office/drawing/2014/main" id="{C72E46B3-FE6B-41D6-8A6F-EC8157C9B559}"/>
              </a:ext>
            </a:extLst>
          </p:cNvPr>
          <p:cNvPicPr>
            <a:picLocks noChangeAspect="1"/>
          </p:cNvPicPr>
          <p:nvPr/>
        </p:nvPicPr>
        <p:blipFill>
          <a:blip r:embed="rId8"/>
          <a:stretch>
            <a:fillRect/>
          </a:stretch>
        </p:blipFill>
        <p:spPr>
          <a:xfrm>
            <a:off x="1478534" y="5328161"/>
            <a:ext cx="4661854" cy="963335"/>
          </a:xfrm>
          <a:prstGeom prst="rect">
            <a:avLst/>
          </a:prstGeom>
        </p:spPr>
      </p:pic>
    </p:spTree>
    <p:extLst>
      <p:ext uri="{BB962C8B-B14F-4D97-AF65-F5344CB8AC3E}">
        <p14:creationId xmlns:p14="http://schemas.microsoft.com/office/powerpoint/2010/main" val="3773820923"/>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47A135-8FC1-49A5-B942-BF0976044DB7}"/>
              </a:ext>
            </a:extLst>
          </p:cNvPr>
          <p:cNvSpPr>
            <a:spLocks noGrp="1"/>
          </p:cNvSpPr>
          <p:nvPr>
            <p:ph idx="1"/>
          </p:nvPr>
        </p:nvSpPr>
        <p:spPr>
          <a:xfrm>
            <a:off x="1030286" y="3208867"/>
            <a:ext cx="10131425" cy="3649133"/>
          </a:xfrm>
        </p:spPr>
        <p:txBody>
          <a:bodyPr>
            <a:normAutofit/>
          </a:bodyPr>
          <a:lstStyle/>
          <a:p>
            <a:r>
              <a:rPr lang="en-IN" sz="3200" dirty="0">
                <a:latin typeface="Times New Roman" panose="02020603050405020304" pitchFamily="18" charset="0"/>
                <a:cs typeface="Times New Roman" panose="02020603050405020304" pitchFamily="18" charset="0"/>
              </a:rPr>
              <a:t>Average waiting time=2.6</a:t>
            </a:r>
          </a:p>
          <a:p>
            <a:r>
              <a:rPr lang="en-IN" sz="3200" dirty="0">
                <a:latin typeface="Times New Roman" panose="02020603050405020304" pitchFamily="18" charset="0"/>
                <a:cs typeface="Times New Roman" panose="02020603050405020304" pitchFamily="18" charset="0"/>
              </a:rPr>
              <a:t>Average turnaround time=5.6</a:t>
            </a:r>
          </a:p>
          <a:p>
            <a:pPr marL="0" indent="0">
              <a:buNone/>
            </a:pPr>
            <a:endParaRPr lang="en-IN" sz="3200"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566BD66F-7A12-427A-817C-142B9E41BA38}"/>
              </a:ext>
            </a:extLst>
          </p:cNvPr>
          <p:cNvPicPr>
            <a:picLocks noChangeAspect="1"/>
          </p:cNvPicPr>
          <p:nvPr/>
        </p:nvPicPr>
        <p:blipFill>
          <a:blip r:embed="rId2"/>
          <a:stretch>
            <a:fillRect/>
          </a:stretch>
        </p:blipFill>
        <p:spPr>
          <a:xfrm>
            <a:off x="1030286" y="1178402"/>
            <a:ext cx="10131425" cy="2557526"/>
          </a:xfrm>
          <a:prstGeom prst="rect">
            <a:avLst/>
          </a:prstGeom>
        </p:spPr>
      </p:pic>
    </p:spTree>
    <p:extLst>
      <p:ext uri="{BB962C8B-B14F-4D97-AF65-F5344CB8AC3E}">
        <p14:creationId xmlns:p14="http://schemas.microsoft.com/office/powerpoint/2010/main" val="1842939355"/>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CD6DC5-B5DE-4523-9D2C-E4C7FE6995C0}"/>
              </a:ext>
            </a:extLst>
          </p:cNvPr>
          <p:cNvSpPr>
            <a:spLocks noGrp="1"/>
          </p:cNvSpPr>
          <p:nvPr>
            <p:ph idx="1"/>
          </p:nvPr>
        </p:nvSpPr>
        <p:spPr>
          <a:xfrm>
            <a:off x="2390314" y="1325322"/>
            <a:ext cx="10131425" cy="3649133"/>
          </a:xfrm>
        </p:spPr>
        <p:txBody>
          <a:bodyPr>
            <a:normAutofit/>
          </a:bodyPr>
          <a:lstStyle/>
          <a:p>
            <a:pPr marL="0" indent="0">
              <a:buNone/>
            </a:pPr>
            <a:r>
              <a:rPr lang="en-IN" sz="9600" dirty="0">
                <a:latin typeface="Monotype Corsiva" panose="03010101010201010101" pitchFamily="66" charset="0"/>
                <a:cs typeface="Times New Roman" panose="02020603050405020304" pitchFamily="18" charset="0"/>
              </a:rPr>
              <a:t>THANK YOU</a:t>
            </a:r>
          </a:p>
        </p:txBody>
      </p:sp>
    </p:spTree>
    <p:extLst>
      <p:ext uri="{BB962C8B-B14F-4D97-AF65-F5344CB8AC3E}">
        <p14:creationId xmlns:p14="http://schemas.microsoft.com/office/powerpoint/2010/main" val="35168268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1A6AF-4C9E-4D22-B9D2-395AA9698EF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49A228-EA90-42CC-8EEE-C2B1E57399E4}"/>
              </a:ext>
            </a:extLst>
          </p:cNvPr>
          <p:cNvSpPr>
            <a:spLocks noGrp="1"/>
          </p:cNvSpPr>
          <p:nvPr>
            <p:ph idx="1"/>
          </p:nvPr>
        </p:nvSpPr>
        <p:spPr/>
        <p:txBody>
          <a:bodyPr>
            <a:normAutofit/>
          </a:bodyPr>
          <a:lstStyle/>
          <a:p>
            <a:pPr marL="0" indent="0">
              <a:buNone/>
            </a:pP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In general Shortest Job First scheduling algorithm gives the optimal average waiting time and turn around time but it has the problem of starvation. To prevent this problem we are using Highest Response Ratio Next (HRRN) CPU scheduling algorithm in which we use extra factor called Response Ratio through which we can avoid starvation.</a:t>
            </a:r>
          </a:p>
          <a:p>
            <a:pPr marL="0" indent="0">
              <a:buNone/>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3000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231F-0C1E-4285-9A56-8F7CF71D2077}"/>
              </a:ext>
            </a:extLst>
          </p:cNvPr>
          <p:cNvSpPr>
            <a:spLocks noGrp="1"/>
          </p:cNvSpPr>
          <p:nvPr>
            <p:ph type="title"/>
          </p:nvPr>
        </p:nvSpPr>
        <p:spPr/>
        <p:txBody>
          <a:bodyPr/>
          <a:lstStyle/>
          <a:p>
            <a:r>
              <a:rPr lang="en-IN" u="sng"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58ADF59E-1189-4E8B-BBFD-B741BA5F1B95}"/>
              </a:ext>
            </a:extLst>
          </p:cNvPr>
          <p:cNvSpPr>
            <a:spLocks noGrp="1"/>
          </p:cNvSpPr>
          <p:nvPr>
            <p:ph idx="1"/>
          </p:nvPr>
        </p:nvSpPr>
        <p:spPr>
          <a:xfrm>
            <a:off x="685801" y="1955636"/>
            <a:ext cx="10131425" cy="3649133"/>
          </a:xfrm>
        </p:spPr>
        <p:txBody>
          <a:bodyPr>
            <a:normAutofit/>
          </a:bodyPr>
          <a:lstStyle/>
          <a:p>
            <a:pPr marL="0" indent="0">
              <a:buNone/>
            </a:pPr>
            <a:r>
              <a:rPr lang="en-US" sz="3200" b="0" i="0" dirty="0">
                <a:effectLst/>
                <a:latin typeface="Times New Roman" panose="02020603050405020304" pitchFamily="18" charset="0"/>
                <a:cs typeface="Times New Roman" panose="02020603050405020304" pitchFamily="18" charset="0"/>
              </a:rPr>
              <a:t>Highest Response Ratio Next (HRNN) is one of the most optimal scheduling algorithms. This is a non-preemptive algorithm in which, the scheduling is done on the basis of an extra parameter called Response Ratio. A Response Ratio is calculated for each of the available jobs and the Job with the highest response ratio is given priority over the others.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734457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61526-EABD-41EB-8503-A0DF188CF3EC}"/>
              </a:ext>
            </a:extLst>
          </p:cNvPr>
          <p:cNvSpPr>
            <a:spLocks noGrp="1"/>
          </p:cNvSpPr>
          <p:nvPr>
            <p:ph type="title"/>
          </p:nvPr>
        </p:nvSpPr>
        <p:spPr/>
        <p:txBody>
          <a:bodyPr/>
          <a:lstStyle/>
          <a:p>
            <a:r>
              <a:rPr lang="en-IN" u="sng"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E388E71-A0E8-4B2A-87BB-F9086287CE69}"/>
              </a:ext>
            </a:extLst>
          </p:cNvPr>
          <p:cNvSpPr>
            <a:spLocks noGrp="1"/>
          </p:cNvSpPr>
          <p:nvPr>
            <p:ph idx="1"/>
          </p:nvPr>
        </p:nvSpPr>
        <p:spPr>
          <a:xfrm>
            <a:off x="685801" y="1604433"/>
            <a:ext cx="10131425" cy="3649133"/>
          </a:xfrm>
        </p:spPr>
        <p:txBody>
          <a:bodyPr>
            <a:normAutofit/>
          </a:bodyPr>
          <a:lstStyle/>
          <a:p>
            <a:pPr marL="0" indent="0">
              <a:buNone/>
            </a:pPr>
            <a:r>
              <a:rPr lang="en-US" sz="3200" b="0" i="0" dirty="0">
                <a:effectLst/>
                <a:latin typeface="Times New Roman" panose="02020603050405020304" pitchFamily="18" charset="0"/>
                <a:cs typeface="Times New Roman" panose="02020603050405020304" pitchFamily="18" charset="0"/>
              </a:rPr>
              <a:t>The name itself states that we need to find the response ratio of all available processes and select the one with the highest Response Ratio. A process once selected will run till completion.</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665931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093F7-0011-46B5-9857-AB7A75B3F74D}"/>
              </a:ext>
            </a:extLst>
          </p:cNvPr>
          <p:cNvSpPr>
            <a:spLocks noGrp="1"/>
          </p:cNvSpPr>
          <p:nvPr>
            <p:ph idx="1"/>
          </p:nvPr>
        </p:nvSpPr>
        <p:spPr>
          <a:xfrm>
            <a:off x="1360505" y="1795838"/>
            <a:ext cx="9772094" cy="3584031"/>
          </a:xfrm>
        </p:spPr>
        <p:txBody>
          <a:bodyPr>
            <a:noAutofit/>
          </a:bodyPr>
          <a:lstStyle/>
          <a:p>
            <a:pPr marL="0" indent="0">
              <a:buNone/>
            </a:pPr>
            <a:r>
              <a:rPr lang="en-IN" sz="3200" dirty="0">
                <a:latin typeface="Times New Roman" panose="02020603050405020304" pitchFamily="18" charset="0"/>
                <a:cs typeface="Times New Roman" panose="02020603050405020304" pitchFamily="18" charset="0"/>
              </a:rPr>
              <a:t>Response Ratio = (W+B)/B</a:t>
            </a:r>
          </a:p>
          <a:p>
            <a:pPr marL="0" indent="0">
              <a:buNone/>
            </a:pPr>
            <a:r>
              <a:rPr lang="en-IN" sz="3200" dirty="0">
                <a:latin typeface="Times New Roman" panose="02020603050405020304" pitchFamily="18" charset="0"/>
                <a:cs typeface="Times New Roman" panose="02020603050405020304" pitchFamily="18" charset="0"/>
              </a:rPr>
              <a:t>Where W -&gt; Waiting time</a:t>
            </a:r>
          </a:p>
          <a:p>
            <a:pPr marL="0" indent="0">
              <a:buNone/>
            </a:pPr>
            <a:r>
              <a:rPr lang="en-IN" sz="3200" dirty="0">
                <a:latin typeface="Times New Roman" panose="02020603050405020304" pitchFamily="18" charset="0"/>
                <a:cs typeface="Times New Roman" panose="02020603050405020304" pitchFamily="18" charset="0"/>
              </a:rPr>
              <a:t>	        B -&gt; Burst time of process</a:t>
            </a:r>
          </a:p>
          <a:p>
            <a:pPr marL="0" indent="0">
              <a:buNone/>
            </a:pPr>
            <a:r>
              <a:rPr lang="en-US" sz="3200" i="0" dirty="0">
                <a:effectLst/>
                <a:latin typeface="Times New Roman" panose="02020603050405020304" pitchFamily="18" charset="0"/>
                <a:cs typeface="Times New Roman" panose="02020603050405020304" pitchFamily="18" charset="0"/>
              </a:rPr>
              <a:t>If we look at the formula, we will notice that the job with the shorter burst time will be given priority but it is also including an extra factor called waiting time. </a:t>
            </a:r>
            <a:endParaRPr lang="en-US" sz="3200" dirty="0">
              <a:latin typeface="Times New Roman" panose="02020603050405020304" pitchFamily="18" charset="0"/>
              <a:cs typeface="Times New Roman" panose="02020603050405020304" pitchFamily="18" charset="0"/>
            </a:endParaRPr>
          </a:p>
          <a:p>
            <a:pPr marL="0" indent="0" algn="l">
              <a:buNone/>
            </a:pPr>
            <a:r>
              <a:rPr lang="en-US" sz="3200" i="0" dirty="0">
                <a:effectLst/>
                <a:latin typeface="Times New Roman" panose="02020603050405020304" pitchFamily="18" charset="0"/>
                <a:cs typeface="Times New Roman" panose="02020603050405020304" pitchFamily="18" charset="0"/>
              </a:rPr>
              <a:t>Hence,</a:t>
            </a:r>
          </a:p>
          <a:p>
            <a:pPr marL="0" indent="0" algn="l">
              <a:buNone/>
            </a:pPr>
            <a:r>
              <a:rPr lang="en-US" sz="3200" i="0" dirty="0">
                <a:effectLst/>
                <a:latin typeface="Times New Roman" panose="02020603050405020304" pitchFamily="18" charset="0"/>
                <a:cs typeface="Times New Roman" panose="02020603050405020304" pitchFamily="18" charset="0"/>
              </a:rPr>
              <a:t>This algorithm not only favors shorter job but it also concern the waiting time of the longer jobs.</a:t>
            </a:r>
          </a:p>
          <a:p>
            <a:pPr marL="0" indent="0">
              <a:buNone/>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04968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045C0-DF70-433C-A838-26E9E5417D03}"/>
              </a:ext>
            </a:extLst>
          </p:cNvPr>
          <p:cNvSpPr>
            <a:spLocks noGrp="1"/>
          </p:cNvSpPr>
          <p:nvPr>
            <p:ph type="title"/>
          </p:nvPr>
        </p:nvSpPr>
        <p:spPr>
          <a:xfrm>
            <a:off x="889987" y="559293"/>
            <a:ext cx="10131425" cy="1456267"/>
          </a:xfrm>
        </p:spPr>
        <p:txBody>
          <a:bodyPr/>
          <a:lstStyle/>
          <a:p>
            <a:r>
              <a:rPr lang="en-IN" u="sng" dirty="0" err="1">
                <a:latin typeface="Times New Roman" panose="02020603050405020304" pitchFamily="18" charset="0"/>
                <a:cs typeface="Times New Roman" panose="02020603050405020304" pitchFamily="18" charset="0"/>
              </a:rPr>
              <a:t>AlGorithm</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3DFDE2-E8B2-45D0-9325-295FAD4D3A51}"/>
              </a:ext>
            </a:extLst>
          </p:cNvPr>
          <p:cNvSpPr>
            <a:spLocks noGrp="1"/>
          </p:cNvSpPr>
          <p:nvPr>
            <p:ph idx="1"/>
          </p:nvPr>
        </p:nvSpPr>
        <p:spPr>
          <a:xfrm>
            <a:off x="792333" y="1702621"/>
            <a:ext cx="10131425" cy="3649133"/>
          </a:xfrm>
        </p:spPr>
        <p:txBody>
          <a:bodyPr>
            <a:noAutofit/>
          </a:bodyPr>
          <a:lstStyle/>
          <a:p>
            <a:pPr marL="0" indent="0" algn="l" fontAlgn="base">
              <a:buNone/>
            </a:pPr>
            <a:endParaRPr lang="en-US" sz="3200" b="0" i="0" dirty="0">
              <a:effectLst/>
              <a:latin typeface="Times New Roman" panose="02020603050405020304" pitchFamily="18" charset="0"/>
              <a:cs typeface="Times New Roman" panose="02020603050405020304" pitchFamily="18" charset="0"/>
            </a:endParaRPr>
          </a:p>
          <a:p>
            <a:pPr algn="l" fontAlgn="base">
              <a:buFont typeface="+mj-lt"/>
              <a:buAutoNum type="arabicPeriod"/>
            </a:pPr>
            <a:r>
              <a:rPr lang="en-US" sz="3200" b="0" i="0" dirty="0">
                <a:effectLst/>
                <a:latin typeface="Times New Roman" panose="02020603050405020304" pitchFamily="18" charset="0"/>
                <a:cs typeface="Times New Roman" panose="02020603050405020304" pitchFamily="18" charset="0"/>
              </a:rPr>
              <a:t>Input the number of processes, their arrival times and burst times.</a:t>
            </a:r>
          </a:p>
          <a:p>
            <a:pPr algn="l" fontAlgn="base">
              <a:buFont typeface="+mj-lt"/>
              <a:buAutoNum type="arabicPeriod"/>
            </a:pPr>
            <a:r>
              <a:rPr lang="en-US" sz="3200" b="0" i="0" dirty="0">
                <a:effectLst/>
                <a:latin typeface="Times New Roman" panose="02020603050405020304" pitchFamily="18" charset="0"/>
                <a:cs typeface="Times New Roman" panose="02020603050405020304" pitchFamily="18" charset="0"/>
              </a:rPr>
              <a:t>Sort them according to their arrival times.</a:t>
            </a:r>
          </a:p>
          <a:p>
            <a:pPr algn="l" fontAlgn="base">
              <a:buFont typeface="+mj-lt"/>
              <a:buAutoNum type="arabicPeriod"/>
            </a:pPr>
            <a:r>
              <a:rPr lang="en-US" sz="3200" b="0" i="0" dirty="0">
                <a:effectLst/>
                <a:latin typeface="Times New Roman" panose="02020603050405020304" pitchFamily="18" charset="0"/>
                <a:cs typeface="Times New Roman" panose="02020603050405020304" pitchFamily="18" charset="0"/>
              </a:rPr>
              <a:t>At any given time calculate the response ratios and select the appropriate process to be scheduled.</a:t>
            </a:r>
          </a:p>
          <a:p>
            <a:pPr algn="l" fontAlgn="base">
              <a:buFont typeface="+mj-lt"/>
              <a:buAutoNum type="arabicPeriod"/>
            </a:pPr>
            <a:r>
              <a:rPr lang="en-US" sz="3200" b="0" i="0" dirty="0">
                <a:effectLst/>
                <a:latin typeface="Times New Roman" panose="02020603050405020304" pitchFamily="18" charset="0"/>
                <a:cs typeface="Times New Roman" panose="02020603050405020304" pitchFamily="18" charset="0"/>
              </a:rPr>
              <a:t>Calculate the turn around time as completion time – arrival time.</a:t>
            </a:r>
          </a:p>
        </p:txBody>
      </p:sp>
    </p:spTree>
    <p:extLst>
      <p:ext uri="{BB962C8B-B14F-4D97-AF65-F5344CB8AC3E}">
        <p14:creationId xmlns:p14="http://schemas.microsoft.com/office/powerpoint/2010/main" val="598214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E444B3-D4B5-449A-BFBE-6F1288CDD801}"/>
              </a:ext>
            </a:extLst>
          </p:cNvPr>
          <p:cNvSpPr>
            <a:spLocks noGrp="1"/>
          </p:cNvSpPr>
          <p:nvPr>
            <p:ph idx="1"/>
          </p:nvPr>
        </p:nvSpPr>
        <p:spPr>
          <a:xfrm>
            <a:off x="1218461" y="1604433"/>
            <a:ext cx="10131425" cy="3649133"/>
          </a:xfrm>
        </p:spPr>
        <p:txBody>
          <a:bodyPr>
            <a:noAutofit/>
          </a:bodyPr>
          <a:lstStyle/>
          <a:p>
            <a:pPr marL="0" indent="0" algn="l" fontAlgn="base">
              <a:buNone/>
            </a:pPr>
            <a:r>
              <a:rPr lang="en-US" sz="3200" b="0" i="0" dirty="0">
                <a:effectLst/>
                <a:latin typeface="Times New Roman" panose="02020603050405020304" pitchFamily="18" charset="0"/>
                <a:cs typeface="Times New Roman" panose="02020603050405020304" pitchFamily="18" charset="0"/>
              </a:rPr>
              <a:t>5.Calculate the waiting time as turn around time – burst time.</a:t>
            </a:r>
          </a:p>
          <a:p>
            <a:pPr marL="0" indent="0" algn="l" fontAlgn="base">
              <a:buNone/>
            </a:pPr>
            <a:r>
              <a:rPr lang="en-US" sz="3200" b="0" i="0" dirty="0">
                <a:effectLst/>
                <a:latin typeface="Times New Roman" panose="02020603050405020304" pitchFamily="18" charset="0"/>
                <a:cs typeface="Times New Roman" panose="02020603050405020304" pitchFamily="18" charset="0"/>
              </a:rPr>
              <a:t>6.Turn around time divided by the burst time gives the normalized turn around time.</a:t>
            </a:r>
          </a:p>
          <a:p>
            <a:pPr marL="0" indent="0" algn="l" fontAlgn="base">
              <a:buNone/>
            </a:pPr>
            <a:r>
              <a:rPr lang="en-US" sz="3200" b="0" i="0" dirty="0">
                <a:effectLst/>
                <a:latin typeface="Times New Roman" panose="02020603050405020304" pitchFamily="18" charset="0"/>
                <a:cs typeface="Times New Roman" panose="02020603050405020304" pitchFamily="18" charset="0"/>
              </a:rPr>
              <a:t>7.Sum up the waiting and turn around times of all processes and divide by the number of processes to get the average waiting and turn around time.</a:t>
            </a:r>
          </a:p>
          <a:p>
            <a:pPr marL="0" indent="0">
              <a:buNone/>
            </a:pPr>
            <a:endParaRPr lang="en-IN" sz="3200" dirty="0"/>
          </a:p>
        </p:txBody>
      </p:sp>
    </p:spTree>
    <p:extLst>
      <p:ext uri="{BB962C8B-B14F-4D97-AF65-F5344CB8AC3E}">
        <p14:creationId xmlns:p14="http://schemas.microsoft.com/office/powerpoint/2010/main" val="3215896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12AB0-D4DD-4331-BDA0-2B003B835EC7}"/>
              </a:ext>
            </a:extLst>
          </p:cNvPr>
          <p:cNvSpPr>
            <a:spLocks noGrp="1"/>
          </p:cNvSpPr>
          <p:nvPr>
            <p:ph type="title"/>
          </p:nvPr>
        </p:nvSpPr>
        <p:spPr/>
        <p:txBody>
          <a:bodyPr/>
          <a:lstStyle/>
          <a:p>
            <a:r>
              <a:rPr lang="en-IN" u="sng" dirty="0" err="1">
                <a:latin typeface="Times New Roman" panose="02020603050405020304" pitchFamily="18" charset="0"/>
                <a:cs typeface="Times New Roman" panose="02020603050405020304" pitchFamily="18" charset="0"/>
              </a:rPr>
              <a:t>ADvantages</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932261-7FA1-4B38-A7FE-D879515368F6}"/>
              </a:ext>
            </a:extLst>
          </p:cNvPr>
          <p:cNvSpPr>
            <a:spLocks noGrp="1"/>
          </p:cNvSpPr>
          <p:nvPr>
            <p:ph idx="1"/>
          </p:nvPr>
        </p:nvSpPr>
        <p:spPr/>
        <p:txBody>
          <a:bodyPr>
            <a:normAutofit fontScale="92500" lnSpcReduction="10000"/>
          </a:bodyPr>
          <a:lstStyle/>
          <a:p>
            <a:pPr algn="l" fontAlgn="base">
              <a:buFont typeface="Arial" panose="020B0604020202020204" pitchFamily="34" charset="0"/>
              <a:buChar char="•"/>
            </a:pPr>
            <a:r>
              <a:rPr lang="en-US" sz="3200" b="0" i="0" dirty="0">
                <a:effectLst/>
                <a:latin typeface="Times New Roman" panose="02020603050405020304" pitchFamily="18" charset="0"/>
                <a:cs typeface="Times New Roman" panose="02020603050405020304" pitchFamily="18" charset="0"/>
              </a:rPr>
              <a:t>It is Non-preemptive.</a:t>
            </a:r>
          </a:p>
          <a:p>
            <a:pPr algn="l" fontAlgn="base">
              <a:buFont typeface="Arial" panose="020B0604020202020204" pitchFamily="34" charset="0"/>
              <a:buChar char="•"/>
            </a:pPr>
            <a:r>
              <a:rPr lang="en-US" sz="3200" b="0" i="0" dirty="0">
                <a:effectLst/>
                <a:latin typeface="Times New Roman" panose="02020603050405020304" pitchFamily="18" charset="0"/>
                <a:cs typeface="Times New Roman" panose="02020603050405020304" pitchFamily="18" charset="0"/>
              </a:rPr>
              <a:t>It prevents indefinite postponement (process of starvation).</a:t>
            </a:r>
          </a:p>
          <a:p>
            <a:pPr algn="l" fontAlgn="base">
              <a:buFont typeface="Arial" panose="020B0604020202020204" pitchFamily="34" charset="0"/>
              <a:buChar char="•"/>
            </a:pPr>
            <a:r>
              <a:rPr lang="en-US" sz="3200" b="0" i="0" dirty="0">
                <a:effectLst/>
                <a:latin typeface="Times New Roman" panose="02020603050405020304" pitchFamily="18" charset="0"/>
                <a:cs typeface="Times New Roman" panose="02020603050405020304" pitchFamily="18" charset="0"/>
              </a:rPr>
              <a:t>It improves the performance of shortest job first scheduling.</a:t>
            </a:r>
          </a:p>
          <a:p>
            <a:pPr algn="l" fontAlgn="base">
              <a:buFont typeface="Arial" panose="020B0604020202020204" pitchFamily="34" charset="0"/>
              <a:buChar char="•"/>
            </a:pPr>
            <a:r>
              <a:rPr lang="en-US" sz="3200" b="0" i="0" dirty="0">
                <a:effectLst/>
                <a:latin typeface="Times New Roman" panose="02020603050405020304" pitchFamily="18" charset="0"/>
                <a:cs typeface="Times New Roman" panose="02020603050405020304" pitchFamily="18" charset="0"/>
              </a:rPr>
              <a:t>It considers how long process has been waiting and increases its priority.</a:t>
            </a:r>
          </a:p>
          <a:p>
            <a:pPr fontAlgn="base">
              <a:buFont typeface="Arial" panose="020B0604020202020204" pitchFamily="34" charset="0"/>
              <a:buChar char="•"/>
            </a:pPr>
            <a:r>
              <a:rPr lang="en-US" sz="3200" b="0" i="0" dirty="0">
                <a:effectLst/>
                <a:latin typeface="Times New Roman" panose="02020603050405020304" pitchFamily="18" charset="0"/>
                <a:cs typeface="Times New Roman" panose="02020603050405020304" pitchFamily="18" charset="0"/>
              </a:rPr>
              <a:t>Its mode is non preemptive hence context switching is minimal in this algorithm.</a:t>
            </a:r>
          </a:p>
        </p:txBody>
      </p:sp>
    </p:spTree>
    <p:extLst>
      <p:ext uri="{BB962C8B-B14F-4D97-AF65-F5344CB8AC3E}">
        <p14:creationId xmlns:p14="http://schemas.microsoft.com/office/powerpoint/2010/main" val="575061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AD302-3C03-464E-A7BC-36FEB1F36C67}"/>
              </a:ext>
            </a:extLst>
          </p:cNvPr>
          <p:cNvSpPr>
            <a:spLocks noGrp="1"/>
          </p:cNvSpPr>
          <p:nvPr>
            <p:ph type="title"/>
          </p:nvPr>
        </p:nvSpPr>
        <p:spPr/>
        <p:txBody>
          <a:bodyPr/>
          <a:lstStyle/>
          <a:p>
            <a:r>
              <a:rPr lang="en-IN" u="sng" dirty="0">
                <a:latin typeface="Times New Roman" panose="02020603050405020304" pitchFamily="18" charset="0"/>
                <a:cs typeface="Times New Roman" panose="02020603050405020304" pitchFamily="18" charset="0"/>
              </a:rPr>
              <a:t>disadvantages</a:t>
            </a:r>
          </a:p>
        </p:txBody>
      </p:sp>
      <p:sp>
        <p:nvSpPr>
          <p:cNvPr id="3" name="Content Placeholder 2">
            <a:extLst>
              <a:ext uri="{FF2B5EF4-FFF2-40B4-BE49-F238E27FC236}">
                <a16:creationId xmlns:a16="http://schemas.microsoft.com/office/drawing/2014/main" id="{21C2660A-320A-48C2-BD4D-D99480B75A56}"/>
              </a:ext>
            </a:extLst>
          </p:cNvPr>
          <p:cNvSpPr>
            <a:spLocks noGrp="1"/>
          </p:cNvSpPr>
          <p:nvPr>
            <p:ph idx="1"/>
          </p:nvPr>
        </p:nvSpPr>
        <p:spPr>
          <a:xfrm>
            <a:off x="774577" y="1604433"/>
            <a:ext cx="10131425" cy="3649133"/>
          </a:xfrm>
        </p:spPr>
        <p:txBody>
          <a:bodyPr>
            <a:normAutofit/>
          </a:bodyPr>
          <a:lstStyle/>
          <a:p>
            <a:r>
              <a:rPr lang="en-US" sz="3200" b="0" i="0" dirty="0">
                <a:effectLst/>
                <a:latin typeface="Times New Roman" panose="02020603050405020304" pitchFamily="18" charset="0"/>
                <a:cs typeface="Times New Roman" panose="02020603050405020304" pitchFamily="18" charset="0"/>
              </a:rPr>
              <a:t>Processes are scheduled by internal priority system because it does not support external priority system.</a:t>
            </a: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3379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62</TotalTime>
  <Words>442</Words>
  <Application>Microsoft Office PowerPoint</Application>
  <PresentationFormat>Widescreen</PresentationFormat>
  <Paragraphs>38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Monotype Corsiva</vt:lpstr>
      <vt:lpstr>Times New Roman</vt:lpstr>
      <vt:lpstr>Celestial</vt:lpstr>
      <vt:lpstr>HRRN CPU SCHEDULING</vt:lpstr>
      <vt:lpstr>OBJECTIVE</vt:lpstr>
      <vt:lpstr>Abstract</vt:lpstr>
      <vt:lpstr>Introduction</vt:lpstr>
      <vt:lpstr>PowerPoint Presentation</vt:lpstr>
      <vt:lpstr>AlGorithm</vt:lpstr>
      <vt:lpstr>PowerPoint Presentation</vt:lpstr>
      <vt:lpstr>ADvantages</vt:lpstr>
      <vt:lpstr>disadvantages</vt:lpstr>
      <vt:lpstr>EXAMPLE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HRRN CPU SCHEDULING</dc:title>
  <dc:creator>Kavuri Purna Bhaskar</dc:creator>
  <cp:lastModifiedBy>Kavuri Purna Bhaskar</cp:lastModifiedBy>
  <cp:revision>6</cp:revision>
  <dcterms:created xsi:type="dcterms:W3CDTF">2020-12-10T14:26:29Z</dcterms:created>
  <dcterms:modified xsi:type="dcterms:W3CDTF">2020-12-17T14:23:29Z</dcterms:modified>
</cp:coreProperties>
</file>