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8" r:id="rId2"/>
    <p:sldId id="5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5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CE13-CAAB-0DFA-8159-B0F7ABBB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3F2C3-D1D0-D4CA-34B6-C1D25B64A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01F97-0DF5-86C5-1F59-614464E2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DAA6-4395-6B7E-501D-74B10F05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E85C-3AA0-5E0E-4FE9-F93FF9C5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6325-4850-7A19-DD4C-09263C12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0CF0B-1150-2ED4-F457-7EBFFFDFB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A07D-8199-65E0-2E15-A242FC73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2CFE9-F84F-5DAD-8325-3472CDDA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46AA-B31B-FBB5-0DF4-68F12D75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6B108-0B7A-03F0-3239-359A45B6D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C7D89-8080-2A26-E13F-C5D8B3492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9260-5AAF-8FAA-CA9F-50B3DE9C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0C7D1-5B01-E82E-B749-3AF16556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D69BF-9B6B-D549-F3BF-B540E22E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3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6CFE-953B-B93F-344B-15FB6B69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1888-1AD1-E892-E2B1-307BF8F11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3C02-0025-F9F0-CA97-AF81E98F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67DA-9044-F76B-9D3A-51B9A2E5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76A6-7775-66BA-C0BF-AC5F7D5E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1C78-6573-AF02-94C2-A126F3697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F0551-B5AA-3222-7E13-0ED6535AD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5BB3-A69D-6AEA-7A65-2D5F8B74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C76D4-1FA8-E792-A592-8D011007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8C52-C489-8CB0-5167-1092E381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D96B-844F-7DC2-173B-BC42B429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392D-CFBE-5501-4E6E-1472EA25E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7DE6-A125-C00D-BE43-5445639D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3C282-DD4D-6905-220B-27137586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9C6CD-E232-D5F7-59A0-07E1E496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B904F-07B0-AB60-1850-C8A6656A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2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DEF8-1FAC-54DB-59DF-58B0DAA2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A17E-AF61-CDE9-FFCE-0761D318E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39C16-AD2E-DFB4-CC39-18A8D4F5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C787F-CAC3-66FA-159C-2A6A73234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2E60A-A957-0797-A9BB-F539E6A5F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DE80D-93C2-35C7-E3BB-1C0A4ABD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3D9C3-89F7-8618-C903-7E0E3480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AACDB-3E72-4607-299F-B1E8D662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3975-0DA1-2522-B5CD-63630E44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777A5-F240-5C90-B3DF-EDE3B33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AB824-9058-ACD0-E8DA-252F88E5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12B76-6A8C-9673-4B6C-C52A5118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4115D-55A9-5DD7-7C55-87E13B56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0B314-D8C5-1D57-472B-374B7B81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8A4F9-74F3-FBB8-C97A-E5FCE3D5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8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9F8C-A3F8-E8EA-2B42-A9318E15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E596-8823-C1A2-5477-0C45E6C6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124D6-201D-7462-30AC-20CBC25B3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F83E9-44D9-2077-205B-A25B2D8D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2F9FB-A822-EDD7-6989-30785E93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8CC5B-FCB4-385C-F46A-CE4F5D3F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0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9694-C4BF-4A0F-2335-BC931778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0D86E-27CC-9A66-8FAA-EECEF1AF7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954A7-BEC1-0BC9-CF7B-D1AA0FC3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B7E58-6CB1-1371-381E-D46C989B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D3439-50C4-F988-2C12-9A8D600F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1F1ED-CABC-685F-3499-EA7A572C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49558-0535-9B35-628D-0BC77168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EB26A-1D02-6440-DA85-24FA51012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A5DF-3748-087C-5335-6FE6D0823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ADC5-1B47-44EC-BF3D-5BF14BDD043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8F16F-6507-844B-6523-84231E52B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550C8-391A-E56F-31C6-E31DF8755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B783-5957-454D-BD86-5FADDE57F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Securities lending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36135" y="2031376"/>
            <a:ext cx="216727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Lender</a:t>
            </a:r>
          </a:p>
          <a:p>
            <a:pPr algn="ctr"/>
            <a:r>
              <a:rPr lang="en-US" dirty="0"/>
              <a:t>Borrower of cash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96568" y="2031376"/>
            <a:ext cx="2300177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Borrower</a:t>
            </a:r>
          </a:p>
          <a:p>
            <a:pPr algn="ctr"/>
            <a:r>
              <a:rPr lang="en-US" dirty="0"/>
              <a:t>Lender of cash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82599" y="2449247"/>
            <a:ext cx="2895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82599" y="3174376"/>
            <a:ext cx="2895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1234" y="1722500"/>
            <a:ext cx="310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Cash proceeds of short sale</a:t>
            </a:r>
          </a:p>
          <a:p>
            <a:pPr algn="ctr"/>
            <a:r>
              <a:rPr lang="en-US" dirty="0"/>
              <a:t>(collateral for loan)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3789" y="2718866"/>
            <a:ext cx="143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36136" y="4527382"/>
            <a:ext cx="2167269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Security Lender</a:t>
            </a:r>
          </a:p>
          <a:p>
            <a:r>
              <a:rPr lang="en-US" dirty="0"/>
              <a:t>Borrower of cash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296568" y="4527382"/>
            <a:ext cx="2314747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Security Borrower</a:t>
            </a:r>
          </a:p>
          <a:p>
            <a:r>
              <a:rPr lang="en-US" dirty="0"/>
              <a:t>Lender of cash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041234" y="4918272"/>
            <a:ext cx="2895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41234" y="5680272"/>
            <a:ext cx="2895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92409" y="4514432"/>
            <a:ext cx="17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Share is returned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2599" y="5053450"/>
            <a:ext cx="28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Cash </a:t>
            </a:r>
          </a:p>
          <a:p>
            <a:pPr algn="ctr"/>
            <a:r>
              <a:rPr lang="en-US" dirty="0"/>
              <a:t>+ Interest at rebate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5021" y="1491667"/>
            <a:ext cx="1890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 initiation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5021" y="3848646"/>
            <a:ext cx="205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At termination</a:t>
            </a:r>
          </a:p>
        </p:txBody>
      </p:sp>
    </p:spTree>
    <p:extLst>
      <p:ext uri="{BB962C8B-B14F-4D97-AF65-F5344CB8AC3E}">
        <p14:creationId xmlns:p14="http://schemas.microsoft.com/office/powerpoint/2010/main" val="22677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Repurchase agreements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36135" y="2031376"/>
            <a:ext cx="216727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Borrower of cash</a:t>
            </a:r>
          </a:p>
          <a:p>
            <a:pPr algn="ctr"/>
            <a:r>
              <a:rPr lang="en-US" dirty="0"/>
              <a:t>Security “lender”</a:t>
            </a:r>
          </a:p>
          <a:p>
            <a:pPr algn="ctr"/>
            <a:r>
              <a:rPr lang="en-US" dirty="0"/>
              <a:t>(enters a repo)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96568" y="2031376"/>
            <a:ext cx="2300177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Lender of cash</a:t>
            </a:r>
          </a:p>
          <a:p>
            <a:pPr algn="ctr"/>
            <a:r>
              <a:rPr lang="en-US" dirty="0"/>
              <a:t>Security “borrower”</a:t>
            </a:r>
          </a:p>
          <a:p>
            <a:pPr algn="ctr"/>
            <a:r>
              <a:rPr lang="en-US" dirty="0"/>
              <a:t>(reverse repo)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82599" y="2449247"/>
            <a:ext cx="2895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82599" y="3174376"/>
            <a:ext cx="2895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1234" y="1944738"/>
            <a:ext cx="31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Cash</a:t>
            </a:r>
            <a:r>
              <a:rPr lang="en-US" baseline="-25000" dirty="0"/>
              <a:t>0</a:t>
            </a:r>
            <a:r>
              <a:rPr lang="en-US" dirty="0"/>
              <a:t> = Collateral*(1-haircut)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5791" y="2723249"/>
            <a:ext cx="187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Collateral Security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36136" y="4527382"/>
            <a:ext cx="2167269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Borrower of cash</a:t>
            </a:r>
          </a:p>
          <a:p>
            <a:pPr algn="ctr"/>
            <a:r>
              <a:rPr lang="en-US" dirty="0"/>
              <a:t>Security “lender”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296568" y="4527382"/>
            <a:ext cx="2314747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Lender of cash</a:t>
            </a:r>
          </a:p>
          <a:p>
            <a:pPr algn="ctr"/>
            <a:r>
              <a:rPr lang="en-US" dirty="0"/>
              <a:t>Security “borrower”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041234" y="4918272"/>
            <a:ext cx="2895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41234" y="5680272"/>
            <a:ext cx="28956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89948" y="4527009"/>
            <a:ext cx="18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Collateral Security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8028" y="5274069"/>
            <a:ext cx="28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Cash</a:t>
            </a:r>
            <a:r>
              <a:rPr lang="en-US" baseline="-25000" dirty="0"/>
              <a:t>0 </a:t>
            </a:r>
            <a:r>
              <a:rPr lang="en-US" dirty="0"/>
              <a:t>+ Interest at repo rate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5021" y="1491667"/>
            <a:ext cx="1890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 initiation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5021" y="3848646"/>
            <a:ext cx="2058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At termination</a:t>
            </a:r>
          </a:p>
        </p:txBody>
      </p:sp>
    </p:spTree>
    <p:extLst>
      <p:ext uri="{BB962C8B-B14F-4D97-AF65-F5344CB8AC3E}">
        <p14:creationId xmlns:p14="http://schemas.microsoft.com/office/powerpoint/2010/main" val="27602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Securities lending</vt:lpstr>
      <vt:lpstr>Repurchase agreements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Securities lending</dc:title>
  <dc:creator>Kevin P Crotty</dc:creator>
  <cp:lastModifiedBy>Kevin P Crotty</cp:lastModifiedBy>
  <cp:revision>3</cp:revision>
  <dcterms:created xsi:type="dcterms:W3CDTF">2022-12-09T15:05:30Z</dcterms:created>
  <dcterms:modified xsi:type="dcterms:W3CDTF">2022-12-09T15:17:22Z</dcterms:modified>
</cp:coreProperties>
</file>