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3"/>
  </p:notesMasterIdLst>
  <p:handoutMasterIdLst>
    <p:handoutMasterId r:id="rId34"/>
  </p:handoutMasterIdLst>
  <p:sldIdLst>
    <p:sldId id="384" r:id="rId2"/>
    <p:sldId id="395" r:id="rId3"/>
    <p:sldId id="280" r:id="rId4"/>
    <p:sldId id="396" r:id="rId5"/>
    <p:sldId id="397" r:id="rId6"/>
    <p:sldId id="398" r:id="rId7"/>
    <p:sldId id="399" r:id="rId8"/>
    <p:sldId id="404" r:id="rId9"/>
    <p:sldId id="408" r:id="rId10"/>
    <p:sldId id="400" r:id="rId11"/>
    <p:sldId id="407" r:id="rId12"/>
    <p:sldId id="409" r:id="rId13"/>
    <p:sldId id="401" r:id="rId14"/>
    <p:sldId id="410" r:id="rId15"/>
    <p:sldId id="411" r:id="rId16"/>
    <p:sldId id="412" r:id="rId17"/>
    <p:sldId id="413" r:id="rId18"/>
    <p:sldId id="414" r:id="rId19"/>
    <p:sldId id="423" r:id="rId20"/>
    <p:sldId id="424" r:id="rId21"/>
    <p:sldId id="415" r:id="rId22"/>
    <p:sldId id="425" r:id="rId23"/>
    <p:sldId id="417" r:id="rId24"/>
    <p:sldId id="418" r:id="rId25"/>
    <p:sldId id="420" r:id="rId26"/>
    <p:sldId id="421" r:id="rId27"/>
    <p:sldId id="422" r:id="rId28"/>
    <p:sldId id="426" r:id="rId29"/>
    <p:sldId id="403" r:id="rId30"/>
    <p:sldId id="405" r:id="rId31"/>
    <p:sldId id="406" r:id="rId32"/>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2"/>
    <a:srgbClr val="0071C7"/>
    <a:srgbClr val="595D74"/>
    <a:srgbClr val="1F77B4"/>
    <a:srgbClr val="1F497D"/>
    <a:srgbClr val="055785"/>
    <a:srgbClr val="EFEFEF"/>
    <a:srgbClr val="F5EEEE"/>
    <a:srgbClr val="A000AA"/>
    <a:srgbClr val="E39F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4" autoAdjust="0"/>
    <p:restoredTop sz="89775" autoAdjust="0"/>
  </p:normalViewPr>
  <p:slideViewPr>
    <p:cSldViewPr snapToGrid="0">
      <p:cViewPr varScale="1">
        <p:scale>
          <a:sx n="75" d="100"/>
          <a:sy n="75" d="100"/>
        </p:scale>
        <p:origin x="1152" y="53"/>
      </p:cViewPr>
      <p:guideLst>
        <p:guide orient="horz" pos="2160"/>
        <p:guide pos="4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92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5627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dataset was based on incident. The population dataset was based on 3-month periods with extraneous data in the top rows. It was segmented into columns by state and sex. A lot of cleaning had to occur to join the two. </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5506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empty to understand what was missing. We found that certain columns were added over time. Knowing this, we could reduce the timeframe based on the periods for which the data was collected – if we wanted to glean information from those new fields. </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421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dataset was fairly clean and useable. We just needed to remove </a:t>
            </a:r>
            <a:r>
              <a:rPr lang="en-US" dirty="0" err="1"/>
              <a:t>NaN</a:t>
            </a:r>
            <a:r>
              <a:rPr lang="en-US" dirty="0"/>
              <a:t> values and convert time to format that could be compared.  </a:t>
            </a:r>
          </a:p>
          <a:p>
            <a:endParaRPr lang="en-US" dirty="0"/>
          </a:p>
          <a:p>
            <a:r>
              <a:rPr lang="en-US" dirty="0"/>
              <a:t>The quarters were added so the population dataset could be merged based on state/year/quarter because that’s how the population data was collected. </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121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361428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on the array showed no significant statistical difference between the months. However, </a:t>
            </a:r>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42629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96194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242056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1/4/2022</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1/4/2022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C49BB3B-7FBD-CC4B-9805-3AF12866F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702101"/>
            <a:ext cx="4926732" cy="4335524"/>
          </a:xfrm>
          <a:prstGeom prst="rect">
            <a:avLst/>
          </a:prstGeom>
        </p:spPr>
      </p:pic>
      <p:sp>
        <p:nvSpPr>
          <p:cNvPr id="2" name="Title 1"/>
          <p:cNvSpPr>
            <a:spLocks noGrp="1"/>
          </p:cNvSpPr>
          <p:nvPr>
            <p:ph type="title"/>
          </p:nvPr>
        </p:nvSpPr>
        <p:spPr/>
        <p:txBody>
          <a:bodyPr>
            <a:normAutofit/>
          </a:bodyPr>
          <a:lstStyle/>
          <a:p>
            <a:r>
              <a:rPr lang="en-US" dirty="0">
                <a:solidFill>
                  <a:schemeClr val="tx1"/>
                </a:solidFill>
              </a:rPr>
              <a:t>Analysis of Fatal Crash Data - Australia</a:t>
            </a:r>
          </a:p>
        </p:txBody>
      </p:sp>
      <p:sp>
        <p:nvSpPr>
          <p:cNvPr id="3" name="Donut 2"/>
          <p:cNvSpPr/>
          <p:nvPr/>
        </p:nvSpPr>
        <p:spPr>
          <a:xfrm>
            <a:off x="511635" y="1980695"/>
            <a:ext cx="3908708" cy="3908708"/>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4275046" cy="427504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460991" y="1295400"/>
            <a:ext cx="4046593" cy="638713"/>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733299"/>
              <a:ext cx="5736374" cy="615063"/>
            </a:xfrm>
            <a:prstGeom prst="rect">
              <a:avLst/>
            </a:prstGeom>
            <a:noFill/>
          </p:spPr>
          <p:txBody>
            <a:bodyPr wrap="square" rtlCol="0" anchor="ctr">
              <a:spAutoFit/>
            </a:bodyPr>
            <a:lstStyle/>
            <a:p>
              <a:r>
                <a:rPr lang="en-US" sz="2399" dirty="0"/>
                <a:t>Interesting Questions</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sp>
        <p:nvSpPr>
          <p:cNvPr id="104" name="Title 1">
            <a:extLst>
              <a:ext uri="{FF2B5EF4-FFF2-40B4-BE49-F238E27FC236}">
                <a16:creationId xmlns:a16="http://schemas.microsoft.com/office/drawing/2014/main" id="{A666A00D-31D1-6443-A5B4-D510CCDAE4A9}"/>
              </a:ext>
            </a:extLst>
          </p:cNvPr>
          <p:cNvSpPr txBox="1">
            <a:spLocks/>
          </p:cNvSpPr>
          <p:nvPr/>
        </p:nvSpPr>
        <p:spPr>
          <a:xfrm>
            <a:off x="609599" y="738824"/>
            <a:ext cx="10972801" cy="715961"/>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000" dirty="0">
                <a:solidFill>
                  <a:schemeClr val="tx1"/>
                </a:solidFill>
              </a:rPr>
              <a:t>1989-2020</a:t>
            </a:r>
          </a:p>
        </p:txBody>
      </p:sp>
      <p:grpSp>
        <p:nvGrpSpPr>
          <p:cNvPr id="111" name="Group 110">
            <a:extLst>
              <a:ext uri="{FF2B5EF4-FFF2-40B4-BE49-F238E27FC236}">
                <a16:creationId xmlns:a16="http://schemas.microsoft.com/office/drawing/2014/main" id="{461B4177-47E4-B841-94B3-6246D47225C2}"/>
              </a:ext>
            </a:extLst>
          </p:cNvPr>
          <p:cNvGrpSpPr/>
          <p:nvPr/>
        </p:nvGrpSpPr>
        <p:grpSpPr>
          <a:xfrm>
            <a:off x="5099704" y="2191839"/>
            <a:ext cx="4685293" cy="638713"/>
            <a:chOff x="4113734" y="1462930"/>
            <a:chExt cx="8231106" cy="1122088"/>
          </a:xfrm>
        </p:grpSpPr>
        <p:sp>
          <p:nvSpPr>
            <p:cNvPr id="115" name="Rectangle 114">
              <a:extLst>
                <a:ext uri="{FF2B5EF4-FFF2-40B4-BE49-F238E27FC236}">
                  <a16:creationId xmlns:a16="http://schemas.microsoft.com/office/drawing/2014/main" id="{DF9B9FEE-170F-6848-B97F-B7D2CC083FBF}"/>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6" name="TextBox 115">
              <a:extLst>
                <a:ext uri="{FF2B5EF4-FFF2-40B4-BE49-F238E27FC236}">
                  <a16:creationId xmlns:a16="http://schemas.microsoft.com/office/drawing/2014/main" id="{2F5A8C47-F193-3748-8AA6-F947AE29740D}"/>
                </a:ext>
              </a:extLst>
            </p:cNvPr>
            <p:cNvSpPr txBox="1"/>
            <p:nvPr/>
          </p:nvSpPr>
          <p:spPr>
            <a:xfrm>
              <a:off x="5486400" y="1635417"/>
              <a:ext cx="6858440" cy="810826"/>
            </a:xfrm>
            <a:prstGeom prst="rect">
              <a:avLst/>
            </a:prstGeom>
            <a:noFill/>
          </p:spPr>
          <p:txBody>
            <a:bodyPr wrap="square" rtlCol="0" anchor="ctr">
              <a:spAutoFit/>
            </a:bodyPr>
            <a:lstStyle/>
            <a:p>
              <a:r>
                <a:rPr lang="en-US" sz="2399" dirty="0"/>
                <a:t>Information about the Data</a:t>
              </a:r>
            </a:p>
          </p:txBody>
        </p:sp>
        <p:sp>
          <p:nvSpPr>
            <p:cNvPr id="117" name="Oval 116">
              <a:extLst>
                <a:ext uri="{FF2B5EF4-FFF2-40B4-BE49-F238E27FC236}">
                  <a16:creationId xmlns:a16="http://schemas.microsoft.com/office/drawing/2014/main" id="{86B02974-6C9B-6446-8F52-D44FA4E413E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118" name="Group 117">
            <a:extLst>
              <a:ext uri="{FF2B5EF4-FFF2-40B4-BE49-F238E27FC236}">
                <a16:creationId xmlns:a16="http://schemas.microsoft.com/office/drawing/2014/main" id="{6D45144B-F536-E944-8D9D-688B990D4DB8}"/>
              </a:ext>
            </a:extLst>
          </p:cNvPr>
          <p:cNvGrpSpPr/>
          <p:nvPr/>
        </p:nvGrpSpPr>
        <p:grpSpPr>
          <a:xfrm>
            <a:off x="5638800" y="3108918"/>
            <a:ext cx="5920196" cy="638713"/>
            <a:chOff x="4113734" y="1462930"/>
            <a:chExt cx="10400579" cy="1122088"/>
          </a:xfrm>
        </p:grpSpPr>
        <p:sp>
          <p:nvSpPr>
            <p:cNvPr id="119" name="Rectangle 118">
              <a:extLst>
                <a:ext uri="{FF2B5EF4-FFF2-40B4-BE49-F238E27FC236}">
                  <a16:creationId xmlns:a16="http://schemas.microsoft.com/office/drawing/2014/main" id="{48AB57AE-DE6A-9840-939B-32E63B081B40}"/>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0" name="TextBox 119">
              <a:extLst>
                <a:ext uri="{FF2B5EF4-FFF2-40B4-BE49-F238E27FC236}">
                  <a16:creationId xmlns:a16="http://schemas.microsoft.com/office/drawing/2014/main" id="{857C33A9-0B90-F04A-A8C1-5FA9997F8639}"/>
                </a:ext>
              </a:extLst>
            </p:cNvPr>
            <p:cNvSpPr txBox="1"/>
            <p:nvPr/>
          </p:nvSpPr>
          <p:spPr>
            <a:xfrm>
              <a:off x="5486400" y="1635417"/>
              <a:ext cx="9027913" cy="810826"/>
            </a:xfrm>
            <a:prstGeom prst="rect">
              <a:avLst/>
            </a:prstGeom>
            <a:noFill/>
          </p:spPr>
          <p:txBody>
            <a:bodyPr wrap="square" rtlCol="0" anchor="ctr">
              <a:spAutoFit/>
            </a:bodyPr>
            <a:lstStyle/>
            <a:p>
              <a:r>
                <a:rPr lang="en-US" sz="2399" dirty="0"/>
                <a:t>Data Exploration and Clean Up Process</a:t>
              </a:r>
            </a:p>
          </p:txBody>
        </p:sp>
        <p:sp>
          <p:nvSpPr>
            <p:cNvPr id="121" name="Oval 120">
              <a:extLst>
                <a:ext uri="{FF2B5EF4-FFF2-40B4-BE49-F238E27FC236}">
                  <a16:creationId xmlns:a16="http://schemas.microsoft.com/office/drawing/2014/main" id="{8812C024-E273-8549-BE9F-89B6BF8DE096}"/>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122" name="Group 121">
            <a:extLst>
              <a:ext uri="{FF2B5EF4-FFF2-40B4-BE49-F238E27FC236}">
                <a16:creationId xmlns:a16="http://schemas.microsoft.com/office/drawing/2014/main" id="{93606379-C0BF-AE41-A260-BBEFB7E625EF}"/>
              </a:ext>
            </a:extLst>
          </p:cNvPr>
          <p:cNvGrpSpPr/>
          <p:nvPr/>
        </p:nvGrpSpPr>
        <p:grpSpPr>
          <a:xfrm>
            <a:off x="5680548" y="4054508"/>
            <a:ext cx="4046593" cy="638713"/>
            <a:chOff x="4113734" y="1462930"/>
            <a:chExt cx="7109040" cy="1122088"/>
          </a:xfrm>
        </p:grpSpPr>
        <p:sp>
          <p:nvSpPr>
            <p:cNvPr id="123" name="Rectangle 122">
              <a:extLst>
                <a:ext uri="{FF2B5EF4-FFF2-40B4-BE49-F238E27FC236}">
                  <a16:creationId xmlns:a16="http://schemas.microsoft.com/office/drawing/2014/main" id="{39537D18-8D1E-7546-AAEB-9EA6CA4B036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4" name="TextBox 123">
              <a:extLst>
                <a:ext uri="{FF2B5EF4-FFF2-40B4-BE49-F238E27FC236}">
                  <a16:creationId xmlns:a16="http://schemas.microsoft.com/office/drawing/2014/main" id="{B1024B70-D38D-8F45-B930-5B1778BFF014}"/>
                </a:ext>
              </a:extLst>
            </p:cNvPr>
            <p:cNvSpPr txBox="1"/>
            <p:nvPr/>
          </p:nvSpPr>
          <p:spPr>
            <a:xfrm>
              <a:off x="5486400" y="1635417"/>
              <a:ext cx="5736374" cy="810826"/>
            </a:xfrm>
            <a:prstGeom prst="rect">
              <a:avLst/>
            </a:prstGeom>
            <a:noFill/>
          </p:spPr>
          <p:txBody>
            <a:bodyPr wrap="square" rtlCol="0" anchor="ctr">
              <a:spAutoFit/>
            </a:bodyPr>
            <a:lstStyle/>
            <a:p>
              <a:r>
                <a:rPr lang="en-US" sz="2399" dirty="0"/>
                <a:t>The Analysis Process</a:t>
              </a:r>
            </a:p>
          </p:txBody>
        </p:sp>
        <p:sp>
          <p:nvSpPr>
            <p:cNvPr id="125" name="Oval 124">
              <a:extLst>
                <a:ext uri="{FF2B5EF4-FFF2-40B4-BE49-F238E27FC236}">
                  <a16:creationId xmlns:a16="http://schemas.microsoft.com/office/drawing/2014/main" id="{2D1DA938-5696-DE43-9DEE-193A46E4847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grpSp>
        <p:nvGrpSpPr>
          <p:cNvPr id="126" name="Group 125">
            <a:extLst>
              <a:ext uri="{FF2B5EF4-FFF2-40B4-BE49-F238E27FC236}">
                <a16:creationId xmlns:a16="http://schemas.microsoft.com/office/drawing/2014/main" id="{AEC48973-7320-8B49-A63F-33C722C14483}"/>
              </a:ext>
            </a:extLst>
          </p:cNvPr>
          <p:cNvGrpSpPr/>
          <p:nvPr/>
        </p:nvGrpSpPr>
        <p:grpSpPr>
          <a:xfrm>
            <a:off x="5102673" y="4918948"/>
            <a:ext cx="4046593" cy="638713"/>
            <a:chOff x="4113734" y="1462930"/>
            <a:chExt cx="7109040" cy="1122088"/>
          </a:xfrm>
        </p:grpSpPr>
        <p:sp>
          <p:nvSpPr>
            <p:cNvPr id="127" name="Rectangle 126">
              <a:extLst>
                <a:ext uri="{FF2B5EF4-FFF2-40B4-BE49-F238E27FC236}">
                  <a16:creationId xmlns:a16="http://schemas.microsoft.com/office/drawing/2014/main" id="{2791095B-3267-7B47-921B-97D252B81FD6}"/>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8" name="TextBox 127">
              <a:extLst>
                <a:ext uri="{FF2B5EF4-FFF2-40B4-BE49-F238E27FC236}">
                  <a16:creationId xmlns:a16="http://schemas.microsoft.com/office/drawing/2014/main" id="{F99D48D2-E603-4140-A0BB-52CD8C6D3D7C}"/>
                </a:ext>
              </a:extLst>
            </p:cNvPr>
            <p:cNvSpPr txBox="1"/>
            <p:nvPr/>
          </p:nvSpPr>
          <p:spPr>
            <a:xfrm>
              <a:off x="5486400" y="1635417"/>
              <a:ext cx="5736374" cy="810826"/>
            </a:xfrm>
            <a:prstGeom prst="rect">
              <a:avLst/>
            </a:prstGeom>
            <a:noFill/>
          </p:spPr>
          <p:txBody>
            <a:bodyPr wrap="square" rtlCol="0" anchor="ctr">
              <a:spAutoFit/>
            </a:bodyPr>
            <a:lstStyle/>
            <a:p>
              <a:r>
                <a:rPr lang="en-US" sz="2399" dirty="0"/>
                <a:t>Conclusions</a:t>
              </a:r>
            </a:p>
          </p:txBody>
        </p:sp>
        <p:sp>
          <p:nvSpPr>
            <p:cNvPr id="129" name="Oval 128">
              <a:extLst>
                <a:ext uri="{FF2B5EF4-FFF2-40B4-BE49-F238E27FC236}">
                  <a16:creationId xmlns:a16="http://schemas.microsoft.com/office/drawing/2014/main" id="{DCBE00B9-9B0E-D34C-A0DF-F0A158BA5478}"/>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5</a:t>
              </a:r>
            </a:p>
          </p:txBody>
        </p:sp>
      </p:grpSp>
      <p:grpSp>
        <p:nvGrpSpPr>
          <p:cNvPr id="130" name="Group 129">
            <a:extLst>
              <a:ext uri="{FF2B5EF4-FFF2-40B4-BE49-F238E27FC236}">
                <a16:creationId xmlns:a16="http://schemas.microsoft.com/office/drawing/2014/main" id="{C4780CD8-AA12-6A41-9DAB-3D469DE7B231}"/>
              </a:ext>
            </a:extLst>
          </p:cNvPr>
          <p:cNvGrpSpPr/>
          <p:nvPr/>
        </p:nvGrpSpPr>
        <p:grpSpPr>
          <a:xfrm>
            <a:off x="4460991" y="5730090"/>
            <a:ext cx="4046593" cy="638714"/>
            <a:chOff x="4113734" y="1462930"/>
            <a:chExt cx="7109040" cy="1122088"/>
          </a:xfrm>
        </p:grpSpPr>
        <p:sp>
          <p:nvSpPr>
            <p:cNvPr id="131" name="Rectangle 130">
              <a:extLst>
                <a:ext uri="{FF2B5EF4-FFF2-40B4-BE49-F238E27FC236}">
                  <a16:creationId xmlns:a16="http://schemas.microsoft.com/office/drawing/2014/main" id="{1549181B-7F3B-DA4E-8DA4-C8CE9E4362C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2" name="TextBox 131">
              <a:extLst>
                <a:ext uri="{FF2B5EF4-FFF2-40B4-BE49-F238E27FC236}">
                  <a16:creationId xmlns:a16="http://schemas.microsoft.com/office/drawing/2014/main" id="{15959284-1662-0843-BAE9-B98D828FF0D6}"/>
                </a:ext>
              </a:extLst>
            </p:cNvPr>
            <p:cNvSpPr txBox="1"/>
            <p:nvPr/>
          </p:nvSpPr>
          <p:spPr>
            <a:xfrm>
              <a:off x="5486400" y="1635419"/>
              <a:ext cx="5736374" cy="810825"/>
            </a:xfrm>
            <a:prstGeom prst="rect">
              <a:avLst/>
            </a:prstGeom>
            <a:noFill/>
          </p:spPr>
          <p:txBody>
            <a:bodyPr wrap="square" rtlCol="0" anchor="ctr">
              <a:spAutoFit/>
            </a:bodyPr>
            <a:lstStyle/>
            <a:p>
              <a:r>
                <a:rPr lang="en-US" sz="2399" dirty="0"/>
                <a:t>Implications</a:t>
              </a:r>
            </a:p>
          </p:txBody>
        </p:sp>
        <p:sp>
          <p:nvSpPr>
            <p:cNvPr id="133" name="Oval 132">
              <a:extLst>
                <a:ext uri="{FF2B5EF4-FFF2-40B4-BE49-F238E27FC236}">
                  <a16:creationId xmlns:a16="http://schemas.microsoft.com/office/drawing/2014/main" id="{55CCBA79-F445-F447-A7E4-4491DBBDB1FE}"/>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6</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65B97-8508-8345-8ED4-A9F810CC0FFC}"/>
              </a:ext>
            </a:extLst>
          </p:cNvPr>
          <p:cNvSpPr txBox="1"/>
          <p:nvPr/>
        </p:nvSpPr>
        <p:spPr>
          <a:xfrm>
            <a:off x="588468" y="276796"/>
            <a:ext cx="6507294" cy="553998"/>
          </a:xfrm>
          <a:prstGeom prst="rect">
            <a:avLst/>
          </a:prstGeom>
          <a:noFill/>
        </p:spPr>
        <p:txBody>
          <a:bodyPr wrap="none" rtlCol="0">
            <a:spAutoFit/>
          </a:bodyPr>
          <a:lstStyle/>
          <a:p>
            <a:r>
              <a:rPr lang="en-US" sz="3000" b="1" dirty="0">
                <a:solidFill>
                  <a:schemeClr val="accent1">
                    <a:lumMod val="75000"/>
                  </a:schemeClr>
                </a:solidFill>
                <a:latin typeface="Calibri" panose="020F0502020204030204" pitchFamily="34" charset="0"/>
                <a:cs typeface="Calibri" panose="020F0502020204030204" pitchFamily="34" charset="0"/>
              </a:rPr>
              <a:t>Time vs Fatalities Correlation - Australia</a:t>
            </a:r>
          </a:p>
        </p:txBody>
      </p:sp>
      <p:pic>
        <p:nvPicPr>
          <p:cNvPr id="4" name="Picture 3">
            <a:extLst>
              <a:ext uri="{FF2B5EF4-FFF2-40B4-BE49-F238E27FC236}">
                <a16:creationId xmlns:a16="http://schemas.microsoft.com/office/drawing/2014/main" id="{A16E852F-25BD-0F4D-90F4-8FC111C2286B}"/>
              </a:ext>
            </a:extLst>
          </p:cNvPr>
          <p:cNvPicPr>
            <a:picLocks noChangeAspect="1"/>
          </p:cNvPicPr>
          <p:nvPr/>
        </p:nvPicPr>
        <p:blipFill>
          <a:blip r:embed="rId3"/>
          <a:stretch>
            <a:fillRect/>
          </a:stretch>
        </p:blipFill>
        <p:spPr>
          <a:xfrm>
            <a:off x="1028618" y="1377982"/>
            <a:ext cx="7059507" cy="5084690"/>
          </a:xfrm>
          <a:prstGeom prst="rect">
            <a:avLst/>
          </a:prstGeom>
        </p:spPr>
      </p:pic>
      <p:sp>
        <p:nvSpPr>
          <p:cNvPr id="14" name="Oval 13">
            <a:extLst>
              <a:ext uri="{FF2B5EF4-FFF2-40B4-BE49-F238E27FC236}">
                <a16:creationId xmlns:a16="http://schemas.microsoft.com/office/drawing/2014/main" id="{553469DD-E13E-6F4F-8131-F75B3ACAEAA8}"/>
              </a:ext>
            </a:extLst>
          </p:cNvPr>
          <p:cNvSpPr/>
          <p:nvPr/>
        </p:nvSpPr>
        <p:spPr>
          <a:xfrm>
            <a:off x="6940180" y="2042718"/>
            <a:ext cx="1262953" cy="1214697"/>
          </a:xfrm>
          <a:prstGeom prst="ellipse">
            <a:avLst/>
          </a:prstGeom>
          <a:solidFill>
            <a:schemeClr val="accent1">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900" dirty="0">
                <a:solidFill>
                  <a:schemeClr val="bg1"/>
                </a:solidFill>
                <a:latin typeface="Arial" pitchFamily="34" charset="0"/>
                <a:cs typeface="Arial" pitchFamily="34" charset="0"/>
              </a:rPr>
              <a:t>-0.92</a:t>
            </a:r>
          </a:p>
        </p:txBody>
      </p:sp>
      <p:sp>
        <p:nvSpPr>
          <p:cNvPr id="16" name="TextBox 15">
            <a:extLst>
              <a:ext uri="{FF2B5EF4-FFF2-40B4-BE49-F238E27FC236}">
                <a16:creationId xmlns:a16="http://schemas.microsoft.com/office/drawing/2014/main" id="{049B80F3-BC01-FC40-975C-432DA1A90560}"/>
              </a:ext>
            </a:extLst>
          </p:cNvPr>
          <p:cNvSpPr txBox="1"/>
          <p:nvPr/>
        </p:nvSpPr>
        <p:spPr>
          <a:xfrm>
            <a:off x="588468" y="702734"/>
            <a:ext cx="5208477" cy="769441"/>
          </a:xfrm>
          <a:prstGeom prst="rect">
            <a:avLst/>
          </a:prstGeom>
          <a:noFill/>
        </p:spPr>
        <p:txBody>
          <a:bodyPr wrap="none" rtlCol="0">
            <a:spAutoFit/>
          </a:bodyPr>
          <a:lstStyle/>
          <a:p>
            <a:r>
              <a:rPr lang="en-US" sz="2000" kern="0" dirty="0">
                <a:solidFill>
                  <a:schemeClr val="accent1">
                    <a:lumMod val="75000"/>
                  </a:schemeClr>
                </a:solidFill>
                <a:latin typeface="Arial" pitchFamily="34" charset="0"/>
                <a:cs typeface="Arial" pitchFamily="34" charset="0"/>
              </a:rPr>
              <a:t>How has the fatality rate trended over time? </a:t>
            </a:r>
          </a:p>
          <a:p>
            <a:endParaRPr lang="en-US" dirty="0"/>
          </a:p>
        </p:txBody>
      </p:sp>
      <p:sp>
        <p:nvSpPr>
          <p:cNvPr id="17" name="TextBox 16">
            <a:extLst>
              <a:ext uri="{FF2B5EF4-FFF2-40B4-BE49-F238E27FC236}">
                <a16:creationId xmlns:a16="http://schemas.microsoft.com/office/drawing/2014/main" id="{FA6D37B3-8AAC-DE48-BAC1-CCAD91F7AC9A}"/>
              </a:ext>
            </a:extLst>
          </p:cNvPr>
          <p:cNvSpPr txBox="1"/>
          <p:nvPr/>
        </p:nvSpPr>
        <p:spPr>
          <a:xfrm>
            <a:off x="8771467" y="1377982"/>
            <a:ext cx="2620013" cy="1569660"/>
          </a:xfrm>
          <a:prstGeom prst="rect">
            <a:avLst/>
          </a:prstGeom>
          <a:noFill/>
        </p:spPr>
        <p:txBody>
          <a:bodyPr wrap="none" rtlCol="0">
            <a:spAutoFit/>
          </a:bodyPr>
          <a:lstStyle/>
          <a:p>
            <a:r>
              <a:rPr lang="en-US" b="1" dirty="0">
                <a:solidFill>
                  <a:srgbClr val="595D74"/>
                </a:solidFill>
              </a:rPr>
              <a:t>Conclusion:</a:t>
            </a:r>
          </a:p>
          <a:p>
            <a:r>
              <a:rPr lang="en-US" dirty="0">
                <a:solidFill>
                  <a:srgbClr val="595D74"/>
                </a:solidFill>
              </a:rPr>
              <a:t>Fatality rate and </a:t>
            </a:r>
          </a:p>
          <a:p>
            <a:r>
              <a:rPr lang="en-US" dirty="0">
                <a:solidFill>
                  <a:srgbClr val="595D74"/>
                </a:solidFill>
              </a:rPr>
              <a:t>time are negatively</a:t>
            </a:r>
          </a:p>
          <a:p>
            <a:r>
              <a:rPr lang="en-US" dirty="0">
                <a:solidFill>
                  <a:srgbClr val="595D74"/>
                </a:solidFill>
              </a:rPr>
              <a:t>correlated</a:t>
            </a:r>
          </a:p>
        </p:txBody>
      </p:sp>
    </p:spTree>
    <p:extLst>
      <p:ext uri="{BB962C8B-B14F-4D97-AF65-F5344CB8AC3E}">
        <p14:creationId xmlns:p14="http://schemas.microsoft.com/office/powerpoint/2010/main" val="13181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6400CC93-6883-1844-8496-04DD91E1CDA0}"/>
              </a:ext>
            </a:extLst>
          </p:cNvPr>
          <p:cNvSpPr txBox="1"/>
          <p:nvPr/>
        </p:nvSpPr>
        <p:spPr>
          <a:xfrm>
            <a:off x="593788" y="703621"/>
            <a:ext cx="6274475" cy="769441"/>
          </a:xfrm>
          <a:prstGeom prst="rect">
            <a:avLst/>
          </a:prstGeom>
          <a:noFill/>
        </p:spPr>
        <p:txBody>
          <a:bodyPr wrap="none" rtlCol="0">
            <a:spAutoFit/>
          </a:bodyPr>
          <a:lstStyle/>
          <a:p>
            <a:r>
              <a:rPr lang="en-US" sz="2000" kern="0" dirty="0">
                <a:solidFill>
                  <a:schemeClr val="accent2">
                    <a:lumMod val="75000"/>
                  </a:schemeClr>
                </a:solidFill>
                <a:latin typeface="Arial" pitchFamily="34" charset="0"/>
                <a:cs typeface="Arial" pitchFamily="34" charset="0"/>
              </a:rPr>
              <a:t>How has the fatality rate trended over time per state? </a:t>
            </a:r>
          </a:p>
          <a:p>
            <a:endParaRPr lang="en-US" dirty="0"/>
          </a:p>
        </p:txBody>
      </p:sp>
      <p:pic>
        <p:nvPicPr>
          <p:cNvPr id="23" name="Picture 22">
            <a:extLst>
              <a:ext uri="{FF2B5EF4-FFF2-40B4-BE49-F238E27FC236}">
                <a16:creationId xmlns:a16="http://schemas.microsoft.com/office/drawing/2014/main" id="{CB8FBA30-1800-EC42-85B1-08C94739C46B}"/>
              </a:ext>
            </a:extLst>
          </p:cNvPr>
          <p:cNvPicPr>
            <a:picLocks noChangeAspect="1"/>
          </p:cNvPicPr>
          <p:nvPr/>
        </p:nvPicPr>
        <p:blipFill>
          <a:blip r:embed="rId2"/>
          <a:stretch>
            <a:fillRect/>
          </a:stretch>
        </p:blipFill>
        <p:spPr>
          <a:xfrm>
            <a:off x="3272191" y="4005710"/>
            <a:ext cx="2905868" cy="2145454"/>
          </a:xfrm>
          <a:prstGeom prst="rect">
            <a:avLst/>
          </a:prstGeom>
        </p:spPr>
      </p:pic>
      <p:pic>
        <p:nvPicPr>
          <p:cNvPr id="22" name="Picture 21">
            <a:extLst>
              <a:ext uri="{FF2B5EF4-FFF2-40B4-BE49-F238E27FC236}">
                <a16:creationId xmlns:a16="http://schemas.microsoft.com/office/drawing/2014/main" id="{27DBF5F3-EB1E-7C46-925A-D30BB2189ACF}"/>
              </a:ext>
            </a:extLst>
          </p:cNvPr>
          <p:cNvPicPr>
            <a:picLocks noChangeAspect="1"/>
          </p:cNvPicPr>
          <p:nvPr/>
        </p:nvPicPr>
        <p:blipFill>
          <a:blip r:embed="rId3"/>
          <a:stretch>
            <a:fillRect/>
          </a:stretch>
        </p:blipFill>
        <p:spPr>
          <a:xfrm>
            <a:off x="473731" y="1528270"/>
            <a:ext cx="2802010" cy="2081708"/>
          </a:xfrm>
          <a:prstGeom prst="rect">
            <a:avLst/>
          </a:prstGeom>
        </p:spPr>
      </p:pic>
      <p:pic>
        <p:nvPicPr>
          <p:cNvPr id="2" name="Picture 1">
            <a:extLst>
              <a:ext uri="{FF2B5EF4-FFF2-40B4-BE49-F238E27FC236}">
                <a16:creationId xmlns:a16="http://schemas.microsoft.com/office/drawing/2014/main" id="{912EA2E8-A7A9-0045-9B45-2D2998FF85A0}"/>
              </a:ext>
            </a:extLst>
          </p:cNvPr>
          <p:cNvPicPr>
            <a:picLocks noChangeAspect="1"/>
          </p:cNvPicPr>
          <p:nvPr/>
        </p:nvPicPr>
        <p:blipFill>
          <a:blip r:embed="rId4"/>
          <a:stretch>
            <a:fillRect/>
          </a:stretch>
        </p:blipFill>
        <p:spPr>
          <a:xfrm>
            <a:off x="8710394" y="1490957"/>
            <a:ext cx="2733683" cy="2032548"/>
          </a:xfrm>
          <a:prstGeom prst="rect">
            <a:avLst/>
          </a:prstGeom>
        </p:spPr>
      </p:pic>
      <p:pic>
        <p:nvPicPr>
          <p:cNvPr id="3" name="Picture 2">
            <a:extLst>
              <a:ext uri="{FF2B5EF4-FFF2-40B4-BE49-F238E27FC236}">
                <a16:creationId xmlns:a16="http://schemas.microsoft.com/office/drawing/2014/main" id="{5764E182-EDB9-5849-BDEA-4401E530FD6D}"/>
              </a:ext>
            </a:extLst>
          </p:cNvPr>
          <p:cNvPicPr>
            <a:picLocks noChangeAspect="1"/>
          </p:cNvPicPr>
          <p:nvPr/>
        </p:nvPicPr>
        <p:blipFill>
          <a:blip r:embed="rId5"/>
          <a:stretch>
            <a:fillRect/>
          </a:stretch>
        </p:blipFill>
        <p:spPr>
          <a:xfrm>
            <a:off x="6071345" y="4042487"/>
            <a:ext cx="2802009" cy="2106312"/>
          </a:xfrm>
          <a:prstGeom prst="rect">
            <a:avLst/>
          </a:prstGeom>
        </p:spPr>
      </p:pic>
      <p:pic>
        <p:nvPicPr>
          <p:cNvPr id="4" name="Picture 3">
            <a:extLst>
              <a:ext uri="{FF2B5EF4-FFF2-40B4-BE49-F238E27FC236}">
                <a16:creationId xmlns:a16="http://schemas.microsoft.com/office/drawing/2014/main" id="{3BD6BA2A-26EC-4241-BBA9-23A66B02722C}"/>
              </a:ext>
            </a:extLst>
          </p:cNvPr>
          <p:cNvPicPr>
            <a:picLocks noChangeAspect="1"/>
          </p:cNvPicPr>
          <p:nvPr/>
        </p:nvPicPr>
        <p:blipFill>
          <a:blip r:embed="rId6"/>
          <a:stretch>
            <a:fillRect/>
          </a:stretch>
        </p:blipFill>
        <p:spPr>
          <a:xfrm>
            <a:off x="3186184" y="1511074"/>
            <a:ext cx="2856936" cy="2077432"/>
          </a:xfrm>
          <a:prstGeom prst="rect">
            <a:avLst/>
          </a:prstGeom>
        </p:spPr>
      </p:pic>
      <p:pic>
        <p:nvPicPr>
          <p:cNvPr id="5" name="Picture 4">
            <a:extLst>
              <a:ext uri="{FF2B5EF4-FFF2-40B4-BE49-F238E27FC236}">
                <a16:creationId xmlns:a16="http://schemas.microsoft.com/office/drawing/2014/main" id="{B05EDF08-3801-994B-9925-F6E8B6F87609}"/>
              </a:ext>
            </a:extLst>
          </p:cNvPr>
          <p:cNvPicPr>
            <a:picLocks noChangeAspect="1"/>
          </p:cNvPicPr>
          <p:nvPr/>
        </p:nvPicPr>
        <p:blipFill>
          <a:blip r:embed="rId7"/>
          <a:stretch>
            <a:fillRect/>
          </a:stretch>
        </p:blipFill>
        <p:spPr>
          <a:xfrm>
            <a:off x="429756" y="4035649"/>
            <a:ext cx="2938959" cy="2099256"/>
          </a:xfrm>
          <a:prstGeom prst="rect">
            <a:avLst/>
          </a:prstGeom>
        </p:spPr>
      </p:pic>
      <p:pic>
        <p:nvPicPr>
          <p:cNvPr id="6" name="Picture 5">
            <a:extLst>
              <a:ext uri="{FF2B5EF4-FFF2-40B4-BE49-F238E27FC236}">
                <a16:creationId xmlns:a16="http://schemas.microsoft.com/office/drawing/2014/main" id="{46FA1B07-AD09-F04F-A81B-43B6BE2FFBE9}"/>
              </a:ext>
            </a:extLst>
          </p:cNvPr>
          <p:cNvPicPr>
            <a:picLocks noChangeAspect="1"/>
          </p:cNvPicPr>
          <p:nvPr/>
        </p:nvPicPr>
        <p:blipFill>
          <a:blip r:embed="rId8"/>
          <a:stretch>
            <a:fillRect/>
          </a:stretch>
        </p:blipFill>
        <p:spPr>
          <a:xfrm>
            <a:off x="6009339" y="1498331"/>
            <a:ext cx="2813737" cy="2081708"/>
          </a:xfrm>
          <a:prstGeom prst="rect">
            <a:avLst/>
          </a:prstGeom>
        </p:spPr>
      </p:pic>
      <p:pic>
        <p:nvPicPr>
          <p:cNvPr id="8" name="Picture 7">
            <a:extLst>
              <a:ext uri="{FF2B5EF4-FFF2-40B4-BE49-F238E27FC236}">
                <a16:creationId xmlns:a16="http://schemas.microsoft.com/office/drawing/2014/main" id="{F4784A1F-BC54-7848-94BB-3E74EB33123D}"/>
              </a:ext>
            </a:extLst>
          </p:cNvPr>
          <p:cNvPicPr>
            <a:picLocks noChangeAspect="1"/>
          </p:cNvPicPr>
          <p:nvPr/>
        </p:nvPicPr>
        <p:blipFill>
          <a:blip r:embed="rId9"/>
          <a:stretch>
            <a:fillRect/>
          </a:stretch>
        </p:blipFill>
        <p:spPr>
          <a:xfrm>
            <a:off x="8760733" y="4024026"/>
            <a:ext cx="2849652" cy="2124773"/>
          </a:xfrm>
          <a:prstGeom prst="rect">
            <a:avLst/>
          </a:prstGeom>
        </p:spPr>
      </p:pic>
      <p:sp>
        <p:nvSpPr>
          <p:cNvPr id="11" name="Oval 10">
            <a:extLst>
              <a:ext uri="{FF2B5EF4-FFF2-40B4-BE49-F238E27FC236}">
                <a16:creationId xmlns:a16="http://schemas.microsoft.com/office/drawing/2014/main" id="{AD5CF090-21A5-2744-9BCB-6E1AB81A5A9A}"/>
              </a:ext>
            </a:extLst>
          </p:cNvPr>
          <p:cNvSpPr/>
          <p:nvPr/>
        </p:nvSpPr>
        <p:spPr>
          <a:xfrm>
            <a:off x="2209445"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24" name="TextBox 23">
            <a:extLst>
              <a:ext uri="{FF2B5EF4-FFF2-40B4-BE49-F238E27FC236}">
                <a16:creationId xmlns:a16="http://schemas.microsoft.com/office/drawing/2014/main" id="{961805FA-21BF-CE42-A4D9-196D2097669C}"/>
              </a:ext>
            </a:extLst>
          </p:cNvPr>
          <p:cNvSpPr txBox="1"/>
          <p:nvPr/>
        </p:nvSpPr>
        <p:spPr>
          <a:xfrm>
            <a:off x="1454919" y="1128999"/>
            <a:ext cx="643061" cy="369332"/>
          </a:xfrm>
          <a:prstGeom prst="rect">
            <a:avLst/>
          </a:prstGeom>
          <a:noFill/>
        </p:spPr>
        <p:txBody>
          <a:bodyPr wrap="none" rtlCol="0">
            <a:spAutoFit/>
          </a:bodyPr>
          <a:lstStyle/>
          <a:p>
            <a:r>
              <a:rPr lang="en-US" sz="1800" dirty="0">
                <a:solidFill>
                  <a:schemeClr val="accent5">
                    <a:lumMod val="75000"/>
                  </a:schemeClr>
                </a:solidFill>
              </a:rPr>
              <a:t>NSW</a:t>
            </a:r>
          </a:p>
        </p:txBody>
      </p:sp>
      <p:sp>
        <p:nvSpPr>
          <p:cNvPr id="25" name="TextBox 24">
            <a:extLst>
              <a:ext uri="{FF2B5EF4-FFF2-40B4-BE49-F238E27FC236}">
                <a16:creationId xmlns:a16="http://schemas.microsoft.com/office/drawing/2014/main" id="{7D8C413F-4356-4C4E-B786-D30DF1A024B0}"/>
              </a:ext>
            </a:extLst>
          </p:cNvPr>
          <p:cNvSpPr txBox="1"/>
          <p:nvPr/>
        </p:nvSpPr>
        <p:spPr>
          <a:xfrm>
            <a:off x="9755704" y="1097045"/>
            <a:ext cx="497252" cy="369332"/>
          </a:xfrm>
          <a:prstGeom prst="rect">
            <a:avLst/>
          </a:prstGeom>
          <a:noFill/>
        </p:spPr>
        <p:txBody>
          <a:bodyPr wrap="none" rtlCol="0">
            <a:spAutoFit/>
          </a:bodyPr>
          <a:lstStyle/>
          <a:p>
            <a:r>
              <a:rPr lang="en-US" sz="1800" dirty="0">
                <a:solidFill>
                  <a:schemeClr val="accent5">
                    <a:lumMod val="75000"/>
                  </a:schemeClr>
                </a:solidFill>
              </a:rPr>
              <a:t>VIC</a:t>
            </a:r>
          </a:p>
        </p:txBody>
      </p:sp>
      <p:sp>
        <p:nvSpPr>
          <p:cNvPr id="26" name="TextBox 25">
            <a:extLst>
              <a:ext uri="{FF2B5EF4-FFF2-40B4-BE49-F238E27FC236}">
                <a16:creationId xmlns:a16="http://schemas.microsoft.com/office/drawing/2014/main" id="{57F00952-C680-2643-8B1C-378F9C6FA31B}"/>
              </a:ext>
            </a:extLst>
          </p:cNvPr>
          <p:cNvSpPr txBox="1"/>
          <p:nvPr/>
        </p:nvSpPr>
        <p:spPr>
          <a:xfrm>
            <a:off x="4303097" y="1128999"/>
            <a:ext cx="421847" cy="369332"/>
          </a:xfrm>
          <a:prstGeom prst="rect">
            <a:avLst/>
          </a:prstGeom>
          <a:noFill/>
        </p:spPr>
        <p:txBody>
          <a:bodyPr wrap="none" rtlCol="0">
            <a:spAutoFit/>
          </a:bodyPr>
          <a:lstStyle/>
          <a:p>
            <a:r>
              <a:rPr lang="en-US" sz="1800" dirty="0">
                <a:solidFill>
                  <a:schemeClr val="accent5">
                    <a:lumMod val="75000"/>
                  </a:schemeClr>
                </a:solidFill>
              </a:rPr>
              <a:t>SA</a:t>
            </a:r>
          </a:p>
        </p:txBody>
      </p:sp>
      <p:sp>
        <p:nvSpPr>
          <p:cNvPr id="27" name="TextBox 26">
            <a:extLst>
              <a:ext uri="{FF2B5EF4-FFF2-40B4-BE49-F238E27FC236}">
                <a16:creationId xmlns:a16="http://schemas.microsoft.com/office/drawing/2014/main" id="{7E2AA5FB-8DB4-5C4F-B1A4-A985C0AC2363}"/>
              </a:ext>
            </a:extLst>
          </p:cNvPr>
          <p:cNvSpPr txBox="1"/>
          <p:nvPr/>
        </p:nvSpPr>
        <p:spPr>
          <a:xfrm>
            <a:off x="7106301" y="1128999"/>
            <a:ext cx="580608" cy="369332"/>
          </a:xfrm>
          <a:prstGeom prst="rect">
            <a:avLst/>
          </a:prstGeom>
          <a:noFill/>
        </p:spPr>
        <p:txBody>
          <a:bodyPr wrap="none" rtlCol="0">
            <a:spAutoFit/>
          </a:bodyPr>
          <a:lstStyle/>
          <a:p>
            <a:r>
              <a:rPr lang="en-US" sz="1800" dirty="0">
                <a:solidFill>
                  <a:schemeClr val="accent5">
                    <a:lumMod val="75000"/>
                  </a:schemeClr>
                </a:solidFill>
              </a:rPr>
              <a:t>QLD</a:t>
            </a:r>
          </a:p>
        </p:txBody>
      </p:sp>
      <p:sp>
        <p:nvSpPr>
          <p:cNvPr id="28" name="TextBox 27">
            <a:extLst>
              <a:ext uri="{FF2B5EF4-FFF2-40B4-BE49-F238E27FC236}">
                <a16:creationId xmlns:a16="http://schemas.microsoft.com/office/drawing/2014/main" id="{80E015AC-B1B0-DB4A-BBFA-E5F8E72B9F38}"/>
              </a:ext>
            </a:extLst>
          </p:cNvPr>
          <p:cNvSpPr txBox="1"/>
          <p:nvPr/>
        </p:nvSpPr>
        <p:spPr>
          <a:xfrm>
            <a:off x="9723769" y="3636378"/>
            <a:ext cx="445956" cy="369332"/>
          </a:xfrm>
          <a:prstGeom prst="rect">
            <a:avLst/>
          </a:prstGeom>
          <a:noFill/>
        </p:spPr>
        <p:txBody>
          <a:bodyPr wrap="none" rtlCol="0">
            <a:spAutoFit/>
          </a:bodyPr>
          <a:lstStyle/>
          <a:p>
            <a:r>
              <a:rPr lang="en-US" sz="1800" dirty="0">
                <a:solidFill>
                  <a:schemeClr val="accent5">
                    <a:lumMod val="75000"/>
                  </a:schemeClr>
                </a:solidFill>
              </a:rPr>
              <a:t>NT</a:t>
            </a:r>
          </a:p>
        </p:txBody>
      </p:sp>
      <p:sp>
        <p:nvSpPr>
          <p:cNvPr id="29" name="TextBox 28">
            <a:extLst>
              <a:ext uri="{FF2B5EF4-FFF2-40B4-BE49-F238E27FC236}">
                <a16:creationId xmlns:a16="http://schemas.microsoft.com/office/drawing/2014/main" id="{C0EF2076-04EF-6E49-928F-9E4CFD071750}"/>
              </a:ext>
            </a:extLst>
          </p:cNvPr>
          <p:cNvSpPr txBox="1"/>
          <p:nvPr/>
        </p:nvSpPr>
        <p:spPr>
          <a:xfrm>
            <a:off x="4338230" y="3673155"/>
            <a:ext cx="552844" cy="369332"/>
          </a:xfrm>
          <a:prstGeom prst="rect">
            <a:avLst/>
          </a:prstGeom>
          <a:noFill/>
        </p:spPr>
        <p:txBody>
          <a:bodyPr wrap="none" rtlCol="0">
            <a:spAutoFit/>
          </a:bodyPr>
          <a:lstStyle/>
          <a:p>
            <a:r>
              <a:rPr lang="en-US" sz="1800" dirty="0">
                <a:solidFill>
                  <a:schemeClr val="accent5">
                    <a:lumMod val="75000"/>
                  </a:schemeClr>
                </a:solidFill>
              </a:rPr>
              <a:t>ACT</a:t>
            </a:r>
          </a:p>
        </p:txBody>
      </p:sp>
      <p:sp>
        <p:nvSpPr>
          <p:cNvPr id="30" name="TextBox 29">
            <a:extLst>
              <a:ext uri="{FF2B5EF4-FFF2-40B4-BE49-F238E27FC236}">
                <a16:creationId xmlns:a16="http://schemas.microsoft.com/office/drawing/2014/main" id="{21AF53CC-AB36-8044-A821-5694963C6526}"/>
              </a:ext>
            </a:extLst>
          </p:cNvPr>
          <p:cNvSpPr txBox="1"/>
          <p:nvPr/>
        </p:nvSpPr>
        <p:spPr>
          <a:xfrm>
            <a:off x="1501590" y="3724058"/>
            <a:ext cx="517706" cy="369332"/>
          </a:xfrm>
          <a:prstGeom prst="rect">
            <a:avLst/>
          </a:prstGeom>
          <a:noFill/>
        </p:spPr>
        <p:txBody>
          <a:bodyPr wrap="none" rtlCol="0">
            <a:spAutoFit/>
          </a:bodyPr>
          <a:lstStyle/>
          <a:p>
            <a:r>
              <a:rPr lang="en-US" sz="1800" dirty="0">
                <a:solidFill>
                  <a:schemeClr val="accent5">
                    <a:lumMod val="75000"/>
                  </a:schemeClr>
                </a:solidFill>
              </a:rPr>
              <a:t>TAS</a:t>
            </a:r>
          </a:p>
        </p:txBody>
      </p:sp>
      <p:sp>
        <p:nvSpPr>
          <p:cNvPr id="31" name="TextBox 30">
            <a:extLst>
              <a:ext uri="{FF2B5EF4-FFF2-40B4-BE49-F238E27FC236}">
                <a16:creationId xmlns:a16="http://schemas.microsoft.com/office/drawing/2014/main" id="{55FBD60A-3BC5-6E4F-BE53-9435BC5B1CA6}"/>
              </a:ext>
            </a:extLst>
          </p:cNvPr>
          <p:cNvSpPr txBox="1"/>
          <p:nvPr/>
        </p:nvSpPr>
        <p:spPr>
          <a:xfrm>
            <a:off x="7147574" y="3724058"/>
            <a:ext cx="512448" cy="369332"/>
          </a:xfrm>
          <a:prstGeom prst="rect">
            <a:avLst/>
          </a:prstGeom>
          <a:noFill/>
        </p:spPr>
        <p:txBody>
          <a:bodyPr wrap="none" rtlCol="0">
            <a:spAutoFit/>
          </a:bodyPr>
          <a:lstStyle/>
          <a:p>
            <a:r>
              <a:rPr lang="en-US" sz="1800" dirty="0">
                <a:solidFill>
                  <a:schemeClr val="accent5">
                    <a:lumMod val="75000"/>
                  </a:schemeClr>
                </a:solidFill>
              </a:rPr>
              <a:t>WA</a:t>
            </a:r>
          </a:p>
        </p:txBody>
      </p:sp>
      <p:sp>
        <p:nvSpPr>
          <p:cNvPr id="32" name="Oval 31">
            <a:extLst>
              <a:ext uri="{FF2B5EF4-FFF2-40B4-BE49-F238E27FC236}">
                <a16:creationId xmlns:a16="http://schemas.microsoft.com/office/drawing/2014/main" id="{447B2521-881D-5649-A60F-0C172391CC7C}"/>
              </a:ext>
            </a:extLst>
          </p:cNvPr>
          <p:cNvSpPr/>
          <p:nvPr/>
        </p:nvSpPr>
        <p:spPr>
          <a:xfrm>
            <a:off x="10533728" y="1749715"/>
            <a:ext cx="540062" cy="537364"/>
          </a:xfrm>
          <a:prstGeom prst="ellipse">
            <a:avLst/>
          </a:prstGeom>
          <a:solidFill>
            <a:schemeClr val="accent2">
              <a:lumMod val="75000"/>
            </a:schemeClr>
          </a:solidFill>
          <a:ln w="19050">
            <a:solidFill>
              <a:schemeClr val="bg1"/>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0.77</a:t>
            </a:r>
          </a:p>
        </p:txBody>
      </p:sp>
      <p:sp>
        <p:nvSpPr>
          <p:cNvPr id="33" name="Oval 32">
            <a:extLst>
              <a:ext uri="{FF2B5EF4-FFF2-40B4-BE49-F238E27FC236}">
                <a16:creationId xmlns:a16="http://schemas.microsoft.com/office/drawing/2014/main" id="{357C5612-7B4B-BF43-8DB8-DF2535B921AE}"/>
              </a:ext>
            </a:extLst>
          </p:cNvPr>
          <p:cNvSpPr/>
          <p:nvPr/>
        </p:nvSpPr>
        <p:spPr>
          <a:xfrm>
            <a:off x="5070172"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0.89</a:t>
            </a:r>
          </a:p>
        </p:txBody>
      </p:sp>
      <p:sp>
        <p:nvSpPr>
          <p:cNvPr id="34" name="Oval 33">
            <a:extLst>
              <a:ext uri="{FF2B5EF4-FFF2-40B4-BE49-F238E27FC236}">
                <a16:creationId xmlns:a16="http://schemas.microsoft.com/office/drawing/2014/main" id="{7CA4550D-BFC2-CE4D-BD11-CF0AB492DD4A}"/>
              </a:ext>
            </a:extLst>
          </p:cNvPr>
          <p:cNvSpPr/>
          <p:nvPr/>
        </p:nvSpPr>
        <p:spPr>
          <a:xfrm>
            <a:off x="7846199" y="1781669"/>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0.86</a:t>
            </a:r>
          </a:p>
        </p:txBody>
      </p:sp>
      <p:sp>
        <p:nvSpPr>
          <p:cNvPr id="35" name="Oval 34">
            <a:extLst>
              <a:ext uri="{FF2B5EF4-FFF2-40B4-BE49-F238E27FC236}">
                <a16:creationId xmlns:a16="http://schemas.microsoft.com/office/drawing/2014/main" id="{1EDCDAE6-9A61-0649-851F-4E4DA66E4194}"/>
              </a:ext>
            </a:extLst>
          </p:cNvPr>
          <p:cNvSpPr/>
          <p:nvPr/>
        </p:nvSpPr>
        <p:spPr>
          <a:xfrm>
            <a:off x="10567867"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0.57</a:t>
            </a:r>
          </a:p>
        </p:txBody>
      </p:sp>
      <p:sp>
        <p:nvSpPr>
          <p:cNvPr id="37" name="Oval 36">
            <a:extLst>
              <a:ext uri="{FF2B5EF4-FFF2-40B4-BE49-F238E27FC236}">
                <a16:creationId xmlns:a16="http://schemas.microsoft.com/office/drawing/2014/main" id="{750EA5F3-2A50-B048-8E1E-83E37294EB5A}"/>
              </a:ext>
            </a:extLst>
          </p:cNvPr>
          <p:cNvSpPr/>
          <p:nvPr/>
        </p:nvSpPr>
        <p:spPr>
          <a:xfrm>
            <a:off x="2374869" y="4232371"/>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0.74</a:t>
            </a:r>
          </a:p>
        </p:txBody>
      </p:sp>
      <p:sp>
        <p:nvSpPr>
          <p:cNvPr id="38" name="Oval 37">
            <a:extLst>
              <a:ext uri="{FF2B5EF4-FFF2-40B4-BE49-F238E27FC236}">
                <a16:creationId xmlns:a16="http://schemas.microsoft.com/office/drawing/2014/main" id="{D75799FE-5BE9-2243-831E-831125A81241}"/>
              </a:ext>
            </a:extLst>
          </p:cNvPr>
          <p:cNvSpPr/>
          <p:nvPr/>
        </p:nvSpPr>
        <p:spPr>
          <a:xfrm>
            <a:off x="7881857" y="4316512"/>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0.67</a:t>
            </a:r>
          </a:p>
        </p:txBody>
      </p:sp>
      <p:sp>
        <p:nvSpPr>
          <p:cNvPr id="39" name="Oval 38">
            <a:extLst>
              <a:ext uri="{FF2B5EF4-FFF2-40B4-BE49-F238E27FC236}">
                <a16:creationId xmlns:a16="http://schemas.microsoft.com/office/drawing/2014/main" id="{DDF30C2E-7032-104F-8C48-040FCD793CCA}"/>
              </a:ext>
            </a:extLst>
          </p:cNvPr>
          <p:cNvSpPr/>
          <p:nvPr/>
        </p:nvSpPr>
        <p:spPr>
          <a:xfrm>
            <a:off x="5133519" y="4286023"/>
            <a:ext cx="540062" cy="537364"/>
          </a:xfrm>
          <a:prstGeom prst="ellipse">
            <a:avLst/>
          </a:prstGeom>
          <a:solidFill>
            <a:schemeClr val="accent2">
              <a:lumMod val="75000"/>
            </a:schemeClr>
          </a:solidFill>
          <a:ln w="19050">
            <a:solidFill>
              <a:schemeClr val="accent4">
                <a:lumMod val="60000"/>
                <a:lumOff val="40000"/>
              </a:schemeClr>
            </a:solidFill>
          </a:ln>
          <a:effectLst>
            <a:outerShdw blurRad="50800" dist="38100" dir="2700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latin typeface="Arial" pitchFamily="34" charset="0"/>
                <a:cs typeface="Arial" pitchFamily="34" charset="0"/>
              </a:rPr>
              <a:t>-</a:t>
            </a:r>
            <a:r>
              <a:rPr lang="en-US" sz="1300" dirty="0">
                <a:solidFill>
                  <a:schemeClr val="bg1"/>
                </a:solidFill>
                <a:latin typeface="Arial" pitchFamily="34" charset="0"/>
                <a:cs typeface="Arial" pitchFamily="34" charset="0"/>
              </a:rPr>
              <a:t>0.71</a:t>
            </a:r>
          </a:p>
        </p:txBody>
      </p:sp>
      <p:sp>
        <p:nvSpPr>
          <p:cNvPr id="40" name="TextBox 39">
            <a:extLst>
              <a:ext uri="{FF2B5EF4-FFF2-40B4-BE49-F238E27FC236}">
                <a16:creationId xmlns:a16="http://schemas.microsoft.com/office/drawing/2014/main" id="{6EDBAF90-98EE-4B42-B7BB-4E2C7A6D5DB9}"/>
              </a:ext>
            </a:extLst>
          </p:cNvPr>
          <p:cNvSpPr txBox="1"/>
          <p:nvPr/>
        </p:nvSpPr>
        <p:spPr>
          <a:xfrm>
            <a:off x="579267" y="297559"/>
            <a:ext cx="6457858" cy="553998"/>
          </a:xfrm>
          <a:prstGeom prst="rect">
            <a:avLst/>
          </a:prstGeom>
          <a:noFill/>
        </p:spPr>
        <p:txBody>
          <a:bodyPr wrap="none" rtlCol="0">
            <a:spAutoFit/>
          </a:bodyPr>
          <a:lstStyle/>
          <a:p>
            <a:r>
              <a:rPr lang="en-US" sz="3000" b="1" dirty="0">
                <a:solidFill>
                  <a:schemeClr val="accent2">
                    <a:lumMod val="75000"/>
                  </a:schemeClr>
                </a:solidFill>
                <a:latin typeface="Calibri" panose="020F0502020204030204" pitchFamily="34" charset="0"/>
                <a:cs typeface="Calibri" panose="020F0502020204030204" pitchFamily="34" charset="0"/>
              </a:rPr>
              <a:t>Time vs Fatalities Correlation – by State</a:t>
            </a:r>
          </a:p>
        </p:txBody>
      </p:sp>
      <p:sp>
        <p:nvSpPr>
          <p:cNvPr id="43" name="TextBox 42">
            <a:extLst>
              <a:ext uri="{FF2B5EF4-FFF2-40B4-BE49-F238E27FC236}">
                <a16:creationId xmlns:a16="http://schemas.microsoft.com/office/drawing/2014/main" id="{9D1C6D1A-258D-AB45-816E-F6625FECE27A}"/>
              </a:ext>
            </a:extLst>
          </p:cNvPr>
          <p:cNvSpPr txBox="1"/>
          <p:nvPr/>
        </p:nvSpPr>
        <p:spPr>
          <a:xfrm>
            <a:off x="790163" y="6252886"/>
            <a:ext cx="10186986" cy="830997"/>
          </a:xfrm>
          <a:prstGeom prst="rect">
            <a:avLst/>
          </a:prstGeom>
          <a:noFill/>
        </p:spPr>
        <p:txBody>
          <a:bodyPr wrap="square" rtlCol="0">
            <a:spAutoFit/>
          </a:bodyPr>
          <a:lstStyle/>
          <a:p>
            <a:r>
              <a:rPr lang="en-US" b="1" dirty="0">
                <a:solidFill>
                  <a:schemeClr val="accent6">
                    <a:lumMod val="75000"/>
                  </a:schemeClr>
                </a:solidFill>
              </a:rPr>
              <a:t>Conclusion: </a:t>
            </a:r>
            <a:r>
              <a:rPr lang="en-US" dirty="0">
                <a:solidFill>
                  <a:schemeClr val="accent6">
                    <a:lumMod val="75000"/>
                  </a:schemeClr>
                </a:solidFill>
              </a:rPr>
              <a:t>Per state</a:t>
            </a:r>
            <a:r>
              <a:rPr lang="en-US" b="1" dirty="0">
                <a:solidFill>
                  <a:schemeClr val="accent6">
                    <a:lumMod val="75000"/>
                  </a:schemeClr>
                </a:solidFill>
              </a:rPr>
              <a:t>, </a:t>
            </a:r>
            <a:r>
              <a:rPr lang="en-US" dirty="0">
                <a:solidFill>
                  <a:schemeClr val="accent6">
                    <a:lumMod val="75000"/>
                  </a:schemeClr>
                </a:solidFill>
              </a:rPr>
              <a:t>fatality rate and time are negatively correlated but vary in degree</a:t>
            </a:r>
          </a:p>
        </p:txBody>
      </p:sp>
    </p:spTree>
    <p:extLst>
      <p:ext uri="{BB962C8B-B14F-4D97-AF65-F5344CB8AC3E}">
        <p14:creationId xmlns:p14="http://schemas.microsoft.com/office/powerpoint/2010/main" val="190078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B7BBA-5AFF-F445-9FE5-D6A8CD871A20}"/>
              </a:ext>
            </a:extLst>
          </p:cNvPr>
          <p:cNvPicPr>
            <a:picLocks noChangeAspect="1"/>
          </p:cNvPicPr>
          <p:nvPr/>
        </p:nvPicPr>
        <p:blipFill>
          <a:blip r:embed="rId3"/>
          <a:stretch>
            <a:fillRect/>
          </a:stretch>
        </p:blipFill>
        <p:spPr>
          <a:xfrm>
            <a:off x="224517" y="1747612"/>
            <a:ext cx="4785819" cy="3151794"/>
          </a:xfrm>
          <a:prstGeom prst="rect">
            <a:avLst/>
          </a:prstGeom>
        </p:spPr>
      </p:pic>
      <p:sp>
        <p:nvSpPr>
          <p:cNvPr id="5" name="TextBox 4">
            <a:extLst>
              <a:ext uri="{FF2B5EF4-FFF2-40B4-BE49-F238E27FC236}">
                <a16:creationId xmlns:a16="http://schemas.microsoft.com/office/drawing/2014/main" id="{E25A7E0B-2E6D-E34C-AFC8-D648C0AFA245}"/>
              </a:ext>
            </a:extLst>
          </p:cNvPr>
          <p:cNvSpPr txBox="1"/>
          <p:nvPr/>
        </p:nvSpPr>
        <p:spPr>
          <a:xfrm>
            <a:off x="2291688" y="5525255"/>
            <a:ext cx="2931893" cy="461665"/>
          </a:xfrm>
          <a:prstGeom prst="rect">
            <a:avLst/>
          </a:prstGeom>
          <a:noFill/>
        </p:spPr>
        <p:txBody>
          <a:bodyPr wrap="none" rtlCol="0">
            <a:spAutoFit/>
          </a:bodyPr>
          <a:lstStyle/>
          <a:p>
            <a:r>
              <a:rPr lang="en-AU" dirty="0"/>
              <a:t>P-value = 0.29948876 </a:t>
            </a:r>
            <a:endParaRPr lang="en-US" dirty="0"/>
          </a:p>
        </p:txBody>
      </p:sp>
      <p:sp>
        <p:nvSpPr>
          <p:cNvPr id="7" name="TextBox 6">
            <a:extLst>
              <a:ext uri="{FF2B5EF4-FFF2-40B4-BE49-F238E27FC236}">
                <a16:creationId xmlns:a16="http://schemas.microsoft.com/office/drawing/2014/main" id="{FEC68FA9-9BFB-E64A-AAE1-C0B197B4BBDA}"/>
              </a:ext>
            </a:extLst>
          </p:cNvPr>
          <p:cNvSpPr txBox="1"/>
          <p:nvPr/>
        </p:nvSpPr>
        <p:spPr>
          <a:xfrm>
            <a:off x="587734" y="245548"/>
            <a:ext cx="2229713" cy="553998"/>
          </a:xfrm>
          <a:prstGeom prst="rect">
            <a:avLst/>
          </a:prstGeom>
          <a:noFill/>
        </p:spPr>
        <p:txBody>
          <a:bodyPr wrap="none" rtlCol="0">
            <a:spAutoFit/>
          </a:bodyPr>
          <a:lstStyle/>
          <a:p>
            <a:r>
              <a:rPr lang="en-US" sz="3000" b="1" dirty="0">
                <a:solidFill>
                  <a:srgbClr val="1F77B4"/>
                </a:solidFill>
                <a:latin typeface="Calibri" panose="020F0502020204030204" pitchFamily="34" charset="0"/>
                <a:cs typeface="Calibri" panose="020F0502020204030204" pitchFamily="34" charset="0"/>
              </a:rPr>
              <a:t>Time: </a:t>
            </a:r>
            <a:r>
              <a:rPr lang="en-US" sz="3000" dirty="0">
                <a:solidFill>
                  <a:srgbClr val="1F77B4"/>
                </a:solidFill>
                <a:latin typeface="Calibri" panose="020F0502020204030204" pitchFamily="34" charset="0"/>
                <a:cs typeface="Calibri" panose="020F0502020204030204" pitchFamily="34" charset="0"/>
              </a:rPr>
              <a:t>Month</a:t>
            </a:r>
          </a:p>
        </p:txBody>
      </p:sp>
      <p:pic>
        <p:nvPicPr>
          <p:cNvPr id="9" name="Picture 8">
            <a:extLst>
              <a:ext uri="{FF2B5EF4-FFF2-40B4-BE49-F238E27FC236}">
                <a16:creationId xmlns:a16="http://schemas.microsoft.com/office/drawing/2014/main" id="{425508E3-82C9-C541-81A5-D89AC6F770B8}"/>
              </a:ext>
            </a:extLst>
          </p:cNvPr>
          <p:cNvPicPr>
            <a:picLocks noChangeAspect="1"/>
          </p:cNvPicPr>
          <p:nvPr/>
        </p:nvPicPr>
        <p:blipFill>
          <a:blip r:embed="rId4"/>
          <a:stretch>
            <a:fillRect/>
          </a:stretch>
        </p:blipFill>
        <p:spPr>
          <a:xfrm>
            <a:off x="5010336" y="1279199"/>
            <a:ext cx="7120466" cy="3687941"/>
          </a:xfrm>
          <a:prstGeom prst="rect">
            <a:avLst/>
          </a:prstGeom>
        </p:spPr>
      </p:pic>
      <p:sp>
        <p:nvSpPr>
          <p:cNvPr id="10" name="Right Arrow 9">
            <a:extLst>
              <a:ext uri="{FF2B5EF4-FFF2-40B4-BE49-F238E27FC236}">
                <a16:creationId xmlns:a16="http://schemas.microsoft.com/office/drawing/2014/main" id="{81FBD0CD-A5D2-D143-9AFB-69334AA38B65}"/>
              </a:ext>
            </a:extLst>
          </p:cNvPr>
          <p:cNvSpPr/>
          <p:nvPr/>
        </p:nvSpPr>
        <p:spPr>
          <a:xfrm>
            <a:off x="5325357" y="5607918"/>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4B1E3D5-3B14-A34F-ABFB-979AA5C68AB1}"/>
              </a:ext>
            </a:extLst>
          </p:cNvPr>
          <p:cNvSpPr txBox="1"/>
          <p:nvPr/>
        </p:nvSpPr>
        <p:spPr>
          <a:xfrm>
            <a:off x="6485467" y="5525253"/>
            <a:ext cx="4948021" cy="461665"/>
          </a:xfrm>
          <a:prstGeom prst="rect">
            <a:avLst/>
          </a:prstGeom>
          <a:noFill/>
        </p:spPr>
        <p:txBody>
          <a:bodyPr wrap="none" rtlCol="0">
            <a:spAutoFit/>
          </a:bodyPr>
          <a:lstStyle/>
          <a:p>
            <a:r>
              <a:rPr lang="en-US" dirty="0"/>
              <a:t>Conclusion: Not statistically significant</a:t>
            </a:r>
          </a:p>
        </p:txBody>
      </p:sp>
      <p:sp>
        <p:nvSpPr>
          <p:cNvPr id="12" name="TextBox 11">
            <a:extLst>
              <a:ext uri="{FF2B5EF4-FFF2-40B4-BE49-F238E27FC236}">
                <a16:creationId xmlns:a16="http://schemas.microsoft.com/office/drawing/2014/main" id="{CADE6936-76D4-5142-8B18-B034748A111B}"/>
              </a:ext>
            </a:extLst>
          </p:cNvPr>
          <p:cNvSpPr txBox="1"/>
          <p:nvPr/>
        </p:nvSpPr>
        <p:spPr>
          <a:xfrm>
            <a:off x="587734" y="664875"/>
            <a:ext cx="8055603" cy="461665"/>
          </a:xfrm>
          <a:prstGeom prst="rect">
            <a:avLst/>
          </a:prstGeom>
          <a:noFill/>
        </p:spPr>
        <p:txBody>
          <a:bodyPr wrap="none" rtlCol="0">
            <a:spAutoFit/>
          </a:bodyPr>
          <a:lstStyle/>
          <a:p>
            <a:r>
              <a:rPr lang="en-US" dirty="0">
                <a:solidFill>
                  <a:srgbClr val="1F77B4"/>
                </a:solidFill>
              </a:rPr>
              <a:t>Is there correlation between month and number of fatalities?</a:t>
            </a:r>
          </a:p>
        </p:txBody>
      </p:sp>
    </p:spTree>
    <p:extLst>
      <p:ext uri="{BB962C8B-B14F-4D97-AF65-F5344CB8AC3E}">
        <p14:creationId xmlns:p14="http://schemas.microsoft.com/office/powerpoint/2010/main" val="315336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2B5D6AA-2A12-B84D-9DC3-2CFC0F8CEE16}"/>
              </a:ext>
            </a:extLst>
          </p:cNvPr>
          <p:cNvSpPr txBox="1"/>
          <p:nvPr/>
        </p:nvSpPr>
        <p:spPr>
          <a:xfrm>
            <a:off x="1947587" y="5318400"/>
            <a:ext cx="2713884" cy="461665"/>
          </a:xfrm>
          <a:prstGeom prst="rect">
            <a:avLst/>
          </a:prstGeom>
          <a:noFill/>
        </p:spPr>
        <p:txBody>
          <a:bodyPr wrap="none" rtlCol="0">
            <a:spAutoFit/>
          </a:bodyPr>
          <a:lstStyle/>
          <a:p>
            <a:r>
              <a:rPr lang="en-AU" dirty="0"/>
              <a:t>P-value = 1.025e-15</a:t>
            </a:r>
            <a:endParaRPr lang="en-US" dirty="0"/>
          </a:p>
        </p:txBody>
      </p:sp>
      <p:sp>
        <p:nvSpPr>
          <p:cNvPr id="21" name="TextBox 20">
            <a:extLst>
              <a:ext uri="{FF2B5EF4-FFF2-40B4-BE49-F238E27FC236}">
                <a16:creationId xmlns:a16="http://schemas.microsoft.com/office/drawing/2014/main" id="{86F74364-3E08-E742-B98F-9B350FCEEA4B}"/>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2" name="Right Arrow 21">
            <a:extLst>
              <a:ext uri="{FF2B5EF4-FFF2-40B4-BE49-F238E27FC236}">
                <a16:creationId xmlns:a16="http://schemas.microsoft.com/office/drawing/2014/main" id="{A49275AB-139B-BC44-A6EB-184B07E2EC00}"/>
              </a:ext>
            </a:extLst>
          </p:cNvPr>
          <p:cNvSpPr/>
          <p:nvPr/>
        </p:nvSpPr>
        <p:spPr>
          <a:xfrm>
            <a:off x="5045903" y="540106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41A93335-9CBC-5D44-BDA1-BAF6654D97A5}"/>
              </a:ext>
            </a:extLst>
          </p:cNvPr>
          <p:cNvSpPr txBox="1"/>
          <p:nvPr/>
        </p:nvSpPr>
        <p:spPr>
          <a:xfrm>
            <a:off x="6585073" y="5318400"/>
            <a:ext cx="4460965" cy="461665"/>
          </a:xfrm>
          <a:prstGeom prst="rect">
            <a:avLst/>
          </a:prstGeom>
          <a:noFill/>
        </p:spPr>
        <p:txBody>
          <a:bodyPr wrap="none" rtlCol="0">
            <a:spAutoFit/>
          </a:bodyPr>
          <a:lstStyle/>
          <a:p>
            <a:r>
              <a:rPr lang="en-AU" dirty="0"/>
              <a:t>Conclusion: Statistically Significant</a:t>
            </a:r>
            <a:endParaRPr lang="en-US" dirty="0"/>
          </a:p>
        </p:txBody>
      </p:sp>
      <p:pic>
        <p:nvPicPr>
          <p:cNvPr id="25" name="Picture 24">
            <a:extLst>
              <a:ext uri="{FF2B5EF4-FFF2-40B4-BE49-F238E27FC236}">
                <a16:creationId xmlns:a16="http://schemas.microsoft.com/office/drawing/2014/main" id="{AE4D9E24-E667-A64F-AA2F-58CE5065B0C8}"/>
              </a:ext>
            </a:extLst>
          </p:cNvPr>
          <p:cNvPicPr>
            <a:picLocks noChangeAspect="1"/>
          </p:cNvPicPr>
          <p:nvPr/>
        </p:nvPicPr>
        <p:blipFill>
          <a:blip r:embed="rId2"/>
          <a:stretch>
            <a:fillRect/>
          </a:stretch>
        </p:blipFill>
        <p:spPr>
          <a:xfrm>
            <a:off x="4978400" y="1275527"/>
            <a:ext cx="6883631" cy="3557763"/>
          </a:xfrm>
          <a:prstGeom prst="rect">
            <a:avLst/>
          </a:prstGeom>
        </p:spPr>
      </p:pic>
      <p:sp>
        <p:nvSpPr>
          <p:cNvPr id="27" name="TextBox 26">
            <a:extLst>
              <a:ext uri="{FF2B5EF4-FFF2-40B4-BE49-F238E27FC236}">
                <a16:creationId xmlns:a16="http://schemas.microsoft.com/office/drawing/2014/main" id="{E9D819E5-739C-2846-8D1B-07ED9DBD016D}"/>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a correlation between day of the week and number of fatalities?</a:t>
            </a:r>
          </a:p>
        </p:txBody>
      </p:sp>
      <p:pic>
        <p:nvPicPr>
          <p:cNvPr id="28" name="Picture 27">
            <a:extLst>
              <a:ext uri="{FF2B5EF4-FFF2-40B4-BE49-F238E27FC236}">
                <a16:creationId xmlns:a16="http://schemas.microsoft.com/office/drawing/2014/main" id="{8D816E29-B73C-DC46-B008-F03521D12533}"/>
              </a:ext>
            </a:extLst>
          </p:cNvPr>
          <p:cNvPicPr>
            <a:picLocks noChangeAspect="1"/>
          </p:cNvPicPr>
          <p:nvPr/>
        </p:nvPicPr>
        <p:blipFill>
          <a:blip r:embed="rId3"/>
          <a:stretch>
            <a:fillRect/>
          </a:stretch>
        </p:blipFill>
        <p:spPr>
          <a:xfrm>
            <a:off x="387473" y="1275527"/>
            <a:ext cx="4590927" cy="3443195"/>
          </a:xfrm>
          <a:prstGeom prst="rect">
            <a:avLst/>
          </a:prstGeom>
        </p:spPr>
      </p:pic>
    </p:spTree>
    <p:extLst>
      <p:ext uri="{BB962C8B-B14F-4D97-AF65-F5344CB8AC3E}">
        <p14:creationId xmlns:p14="http://schemas.microsoft.com/office/powerpoint/2010/main" val="192214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FE67BF-EC71-3241-98B8-01C4D8EF964C}"/>
              </a:ext>
            </a:extLst>
          </p:cNvPr>
          <p:cNvSpPr/>
          <p:nvPr/>
        </p:nvSpPr>
        <p:spPr>
          <a:xfrm>
            <a:off x="5416552" y="2481343"/>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F9667E-FC91-EE4C-A6C5-8F9BF51F5178}"/>
              </a:ext>
            </a:extLst>
          </p:cNvPr>
          <p:cNvSpPr/>
          <p:nvPr/>
        </p:nvSpPr>
        <p:spPr>
          <a:xfrm>
            <a:off x="5416552" y="2635485"/>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6C941AD-7FBA-DA4B-85E2-4356BA88EA33}"/>
              </a:ext>
            </a:extLst>
          </p:cNvPr>
          <p:cNvGrpSpPr/>
          <p:nvPr/>
        </p:nvGrpSpPr>
        <p:grpSpPr>
          <a:xfrm>
            <a:off x="5052973" y="1336263"/>
            <a:ext cx="5886448" cy="4626874"/>
            <a:chOff x="5012267" y="1196473"/>
            <a:chExt cx="5207000" cy="4034616"/>
          </a:xfrm>
        </p:grpSpPr>
        <p:pic>
          <p:nvPicPr>
            <p:cNvPr id="12" name="Picture 11">
              <a:extLst>
                <a:ext uri="{FF2B5EF4-FFF2-40B4-BE49-F238E27FC236}">
                  <a16:creationId xmlns:a16="http://schemas.microsoft.com/office/drawing/2014/main" id="{D66DBDAF-A51F-824B-8D15-D58700006A8E}"/>
                </a:ext>
              </a:extLst>
            </p:cNvPr>
            <p:cNvPicPr>
              <a:picLocks noChangeAspect="1"/>
            </p:cNvPicPr>
            <p:nvPr/>
          </p:nvPicPr>
          <p:blipFill>
            <a:blip r:embed="rId3"/>
            <a:stretch>
              <a:fillRect/>
            </a:stretch>
          </p:blipFill>
          <p:spPr>
            <a:xfrm>
              <a:off x="5012267" y="1196473"/>
              <a:ext cx="5207000" cy="4034616"/>
            </a:xfrm>
            <a:prstGeom prst="rect">
              <a:avLst/>
            </a:prstGeom>
            <a:ln w="28575">
              <a:solidFill>
                <a:schemeClr val="accent1">
                  <a:lumMod val="75000"/>
                </a:schemeClr>
              </a:solidFill>
            </a:ln>
          </p:spPr>
        </p:pic>
        <p:sp>
          <p:nvSpPr>
            <p:cNvPr id="4" name="Rectangle 3">
              <a:extLst>
                <a:ext uri="{FF2B5EF4-FFF2-40B4-BE49-F238E27FC236}">
                  <a16:creationId xmlns:a16="http://schemas.microsoft.com/office/drawing/2014/main" id="{42B990BB-B315-1548-B100-F93D36515C2B}"/>
                </a:ext>
              </a:extLst>
            </p:cNvPr>
            <p:cNvSpPr/>
            <p:nvPr/>
          </p:nvSpPr>
          <p:spPr>
            <a:xfrm>
              <a:off x="5416552" y="1890241"/>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E693704-E825-6448-A4B3-F3F8CECD53AF}"/>
                </a:ext>
              </a:extLst>
            </p:cNvPr>
            <p:cNvSpPr/>
            <p:nvPr/>
          </p:nvSpPr>
          <p:spPr>
            <a:xfrm>
              <a:off x="5416552" y="2353464"/>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51E959-DA48-0847-A818-604AD4741C34}"/>
                </a:ext>
              </a:extLst>
            </p:cNvPr>
            <p:cNvSpPr/>
            <p:nvPr/>
          </p:nvSpPr>
          <p:spPr>
            <a:xfrm>
              <a:off x="5416552" y="2815960"/>
              <a:ext cx="2462174"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79BC00-0300-E74D-A5F9-5145FB7783ED}"/>
                </a:ext>
              </a:extLst>
            </p:cNvPr>
            <p:cNvSpPr/>
            <p:nvPr/>
          </p:nvSpPr>
          <p:spPr>
            <a:xfrm>
              <a:off x="5416551" y="2969927"/>
              <a:ext cx="2462174" cy="106118"/>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2E85C2-7165-CB47-99FB-7EE9475E3C60}"/>
                </a:ext>
              </a:extLst>
            </p:cNvPr>
            <p:cNvSpPr/>
            <p:nvPr/>
          </p:nvSpPr>
          <p:spPr>
            <a:xfrm>
              <a:off x="5283250" y="3715170"/>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C0292B-978F-A447-8860-9EB29273CF0D}"/>
                </a:ext>
              </a:extLst>
            </p:cNvPr>
            <p:cNvSpPr/>
            <p:nvPr/>
          </p:nvSpPr>
          <p:spPr>
            <a:xfrm>
              <a:off x="5283250" y="3882118"/>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5CEAA0-6ED5-CB4A-9557-587EB8CD0A8F}"/>
                </a:ext>
              </a:extLst>
            </p:cNvPr>
            <p:cNvSpPr/>
            <p:nvPr/>
          </p:nvSpPr>
          <p:spPr>
            <a:xfrm>
              <a:off x="5283250" y="404906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5BB2B3-AA85-C041-B3B1-831D64FDC5C6}"/>
                </a:ext>
              </a:extLst>
            </p:cNvPr>
            <p:cNvSpPr/>
            <p:nvPr/>
          </p:nvSpPr>
          <p:spPr>
            <a:xfrm>
              <a:off x="5324994" y="4322677"/>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E0E2FD-C680-9545-96DF-D2F09107B419}"/>
                </a:ext>
              </a:extLst>
            </p:cNvPr>
            <p:cNvSpPr/>
            <p:nvPr/>
          </p:nvSpPr>
          <p:spPr>
            <a:xfrm>
              <a:off x="5324994" y="4466406"/>
              <a:ext cx="2595476" cy="127879"/>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BFD47C9-1443-2049-808D-BE8801A5210C}"/>
              </a:ext>
            </a:extLst>
          </p:cNvPr>
          <p:cNvSpPr txBox="1"/>
          <p:nvPr/>
        </p:nvSpPr>
        <p:spPr>
          <a:xfrm>
            <a:off x="1963432" y="3021991"/>
            <a:ext cx="1281120" cy="1200329"/>
          </a:xfrm>
          <a:prstGeom prst="rect">
            <a:avLst/>
          </a:prstGeom>
          <a:noFill/>
        </p:spPr>
        <p:txBody>
          <a:bodyPr wrap="none" rtlCol="0">
            <a:spAutoFit/>
          </a:bodyPr>
          <a:lstStyle/>
          <a:p>
            <a:r>
              <a:rPr lang="en-US" dirty="0"/>
              <a:t>Saturday</a:t>
            </a:r>
          </a:p>
          <a:p>
            <a:r>
              <a:rPr lang="en-US" dirty="0"/>
              <a:t>Friday</a:t>
            </a:r>
          </a:p>
          <a:p>
            <a:r>
              <a:rPr lang="en-US" dirty="0"/>
              <a:t>Sunday</a:t>
            </a:r>
          </a:p>
        </p:txBody>
      </p:sp>
      <p:sp>
        <p:nvSpPr>
          <p:cNvPr id="23" name="TextBox 22">
            <a:extLst>
              <a:ext uri="{FF2B5EF4-FFF2-40B4-BE49-F238E27FC236}">
                <a16:creationId xmlns:a16="http://schemas.microsoft.com/office/drawing/2014/main" id="{22DF9D38-4650-6C4A-9416-C00595E774D7}"/>
              </a:ext>
            </a:extLst>
          </p:cNvPr>
          <p:cNvSpPr txBox="1"/>
          <p:nvPr/>
        </p:nvSpPr>
        <p:spPr>
          <a:xfrm>
            <a:off x="1050117" y="2481343"/>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26" name="TextBox 25">
            <a:extLst>
              <a:ext uri="{FF2B5EF4-FFF2-40B4-BE49-F238E27FC236}">
                <a16:creationId xmlns:a16="http://schemas.microsoft.com/office/drawing/2014/main" id="{DC5F31B2-B798-FD4B-A3E1-A1A391DDECB2}"/>
              </a:ext>
            </a:extLst>
          </p:cNvPr>
          <p:cNvSpPr txBox="1"/>
          <p:nvPr/>
        </p:nvSpPr>
        <p:spPr>
          <a:xfrm>
            <a:off x="618067" y="394617"/>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Week Comparison </a:t>
            </a:r>
            <a:r>
              <a:rPr lang="en-US" sz="3000" i="1" dirty="0">
                <a:solidFill>
                  <a:schemeClr val="tx2"/>
                </a:solidFill>
                <a:latin typeface="Calibri" panose="020F0502020204030204" pitchFamily="34" charset="0"/>
                <a:cs typeface="Calibri" panose="020F0502020204030204" pitchFamily="34" charset="0"/>
              </a:rPr>
              <a:t>continued</a:t>
            </a:r>
          </a:p>
        </p:txBody>
      </p:sp>
      <p:sp>
        <p:nvSpPr>
          <p:cNvPr id="27" name="Rectangle 26">
            <a:extLst>
              <a:ext uri="{FF2B5EF4-FFF2-40B4-BE49-F238E27FC236}">
                <a16:creationId xmlns:a16="http://schemas.microsoft.com/office/drawing/2014/main" id="{5AC0DFF4-5A4E-0347-96C9-C692053A6FA8}"/>
              </a:ext>
            </a:extLst>
          </p:cNvPr>
          <p:cNvSpPr/>
          <p:nvPr/>
        </p:nvSpPr>
        <p:spPr>
          <a:xfrm>
            <a:off x="5510011" y="300509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736834-D2BD-6341-A887-A948E539195E}"/>
              </a:ext>
            </a:extLst>
          </p:cNvPr>
          <p:cNvSpPr/>
          <p:nvPr/>
        </p:nvSpPr>
        <p:spPr>
          <a:xfrm>
            <a:off x="5514612" y="2835751"/>
            <a:ext cx="2783457" cy="146651"/>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1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60FE89C-0780-8A4F-9D23-0F7FAB3012EC}"/>
              </a:ext>
            </a:extLst>
          </p:cNvPr>
          <p:cNvSpPr txBox="1"/>
          <p:nvPr/>
        </p:nvSpPr>
        <p:spPr>
          <a:xfrm>
            <a:off x="607837" y="262899"/>
            <a:ext cx="6096000" cy="553998"/>
          </a:xfrm>
          <a:prstGeom prst="rect">
            <a:avLst/>
          </a:prstGeom>
          <a:noFill/>
        </p:spPr>
        <p:txBody>
          <a:bodyPr wrap="square">
            <a:spAutoFit/>
          </a:bodyPr>
          <a:lstStyle/>
          <a:p>
            <a:r>
              <a:rPr lang="en-US" sz="3000" b="1" dirty="0">
                <a:solidFill>
                  <a:srgbClr val="1F77B4"/>
                </a:solidFill>
                <a:latin typeface="Calibri" panose="020F0502020204030204" pitchFamily="34" charset="0"/>
                <a:cs typeface="Calibri" panose="020F0502020204030204" pitchFamily="34" charset="0"/>
              </a:rPr>
              <a:t>Time: Day of the Week</a:t>
            </a:r>
            <a:endParaRPr lang="en-US" sz="3000" dirty="0">
              <a:solidFill>
                <a:srgbClr val="1F77B4"/>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1326E665-F155-9545-8B74-71CFDE1086CA}"/>
              </a:ext>
            </a:extLst>
          </p:cNvPr>
          <p:cNvSpPr txBox="1"/>
          <p:nvPr/>
        </p:nvSpPr>
        <p:spPr>
          <a:xfrm>
            <a:off x="607837" y="682325"/>
            <a:ext cx="9213869" cy="461665"/>
          </a:xfrm>
          <a:prstGeom prst="rect">
            <a:avLst/>
          </a:prstGeom>
          <a:noFill/>
        </p:spPr>
        <p:txBody>
          <a:bodyPr wrap="none" rtlCol="0">
            <a:spAutoFit/>
          </a:bodyPr>
          <a:lstStyle/>
          <a:p>
            <a:r>
              <a:rPr lang="en-US" dirty="0">
                <a:solidFill>
                  <a:srgbClr val="1F77B4"/>
                </a:solidFill>
              </a:rPr>
              <a:t>Is there correlation between day of the week and number of fatalities?</a:t>
            </a:r>
          </a:p>
        </p:txBody>
      </p:sp>
      <p:pic>
        <p:nvPicPr>
          <p:cNvPr id="2" name="Picture 1">
            <a:extLst>
              <a:ext uri="{FF2B5EF4-FFF2-40B4-BE49-F238E27FC236}">
                <a16:creationId xmlns:a16="http://schemas.microsoft.com/office/drawing/2014/main" id="{9095270D-9F07-9A4C-A309-2051F4D4B312}"/>
              </a:ext>
            </a:extLst>
          </p:cNvPr>
          <p:cNvPicPr>
            <a:picLocks noChangeAspect="1"/>
          </p:cNvPicPr>
          <p:nvPr/>
        </p:nvPicPr>
        <p:blipFill>
          <a:blip r:embed="rId2"/>
          <a:stretch>
            <a:fillRect/>
          </a:stretch>
        </p:blipFill>
        <p:spPr>
          <a:xfrm>
            <a:off x="5020733" y="1563416"/>
            <a:ext cx="7071633" cy="3804846"/>
          </a:xfrm>
          <a:prstGeom prst="rect">
            <a:avLst/>
          </a:prstGeom>
        </p:spPr>
      </p:pic>
      <p:pic>
        <p:nvPicPr>
          <p:cNvPr id="3" name="Picture 2">
            <a:extLst>
              <a:ext uri="{FF2B5EF4-FFF2-40B4-BE49-F238E27FC236}">
                <a16:creationId xmlns:a16="http://schemas.microsoft.com/office/drawing/2014/main" id="{CCA360B5-8C8E-0E44-825A-5A60B1048382}"/>
              </a:ext>
            </a:extLst>
          </p:cNvPr>
          <p:cNvPicPr>
            <a:picLocks noChangeAspect="1"/>
          </p:cNvPicPr>
          <p:nvPr/>
        </p:nvPicPr>
        <p:blipFill>
          <a:blip r:embed="rId3"/>
          <a:stretch>
            <a:fillRect/>
          </a:stretch>
        </p:blipFill>
        <p:spPr>
          <a:xfrm>
            <a:off x="1026583" y="1729317"/>
            <a:ext cx="3669460" cy="3638945"/>
          </a:xfrm>
          <a:prstGeom prst="rect">
            <a:avLst/>
          </a:prstGeom>
        </p:spPr>
      </p:pic>
      <p:sp>
        <p:nvSpPr>
          <p:cNvPr id="27" name="TextBox 26">
            <a:extLst>
              <a:ext uri="{FF2B5EF4-FFF2-40B4-BE49-F238E27FC236}">
                <a16:creationId xmlns:a16="http://schemas.microsoft.com/office/drawing/2014/main" id="{EE6B375D-74E6-0D42-B785-38C8B3689E69}"/>
              </a:ext>
            </a:extLst>
          </p:cNvPr>
          <p:cNvSpPr txBox="1"/>
          <p:nvPr/>
        </p:nvSpPr>
        <p:spPr>
          <a:xfrm>
            <a:off x="1844709" y="5722756"/>
            <a:ext cx="2800447" cy="461665"/>
          </a:xfrm>
          <a:prstGeom prst="rect">
            <a:avLst/>
          </a:prstGeom>
          <a:noFill/>
        </p:spPr>
        <p:txBody>
          <a:bodyPr wrap="none" rtlCol="0">
            <a:spAutoFit/>
          </a:bodyPr>
          <a:lstStyle/>
          <a:p>
            <a:r>
              <a:rPr lang="en-AU" dirty="0"/>
              <a:t>P-value = 1.0527e-15</a:t>
            </a:r>
            <a:endParaRPr lang="en-US" dirty="0"/>
          </a:p>
        </p:txBody>
      </p:sp>
      <p:sp>
        <p:nvSpPr>
          <p:cNvPr id="28" name="Right Arrow 27">
            <a:extLst>
              <a:ext uri="{FF2B5EF4-FFF2-40B4-BE49-F238E27FC236}">
                <a16:creationId xmlns:a16="http://schemas.microsoft.com/office/drawing/2014/main" id="{6D249910-3FBF-A94F-893A-1CA5B6583322}"/>
              </a:ext>
            </a:extLst>
          </p:cNvPr>
          <p:cNvSpPr/>
          <p:nvPr/>
        </p:nvSpPr>
        <p:spPr>
          <a:xfrm>
            <a:off x="5164667" y="5796676"/>
            <a:ext cx="956733" cy="296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416D881E-2483-7E4A-80D9-35C263A34411}"/>
              </a:ext>
            </a:extLst>
          </p:cNvPr>
          <p:cNvSpPr txBox="1"/>
          <p:nvPr/>
        </p:nvSpPr>
        <p:spPr>
          <a:xfrm>
            <a:off x="6640911" y="5714010"/>
            <a:ext cx="4460965" cy="461665"/>
          </a:xfrm>
          <a:prstGeom prst="rect">
            <a:avLst/>
          </a:prstGeom>
          <a:noFill/>
        </p:spPr>
        <p:txBody>
          <a:bodyPr wrap="none" rtlCol="0">
            <a:spAutoFit/>
          </a:bodyPr>
          <a:lstStyle/>
          <a:p>
            <a:r>
              <a:rPr lang="en-AU" dirty="0"/>
              <a:t>Conclusion: Statistically Significant</a:t>
            </a:r>
            <a:endParaRPr lang="en-US" dirty="0"/>
          </a:p>
        </p:txBody>
      </p:sp>
    </p:spTree>
    <p:extLst>
      <p:ext uri="{BB962C8B-B14F-4D97-AF65-F5344CB8AC3E}">
        <p14:creationId xmlns:p14="http://schemas.microsoft.com/office/powerpoint/2010/main" val="2475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3185F8-485E-2045-B4B5-FA3D124795A5}"/>
              </a:ext>
            </a:extLst>
          </p:cNvPr>
          <p:cNvPicPr>
            <a:picLocks noChangeAspect="1"/>
          </p:cNvPicPr>
          <p:nvPr/>
        </p:nvPicPr>
        <p:blipFill>
          <a:blip r:embed="rId2"/>
          <a:stretch>
            <a:fillRect/>
          </a:stretch>
        </p:blipFill>
        <p:spPr>
          <a:xfrm>
            <a:off x="4409075" y="1549400"/>
            <a:ext cx="7277042" cy="3217333"/>
          </a:xfrm>
          <a:prstGeom prst="rect">
            <a:avLst/>
          </a:prstGeom>
          <a:ln w="28575">
            <a:solidFill>
              <a:schemeClr val="accent1">
                <a:lumMod val="75000"/>
              </a:schemeClr>
            </a:solidFill>
          </a:ln>
        </p:spPr>
      </p:pic>
      <p:sp>
        <p:nvSpPr>
          <p:cNvPr id="3" name="Rectangle 2">
            <a:extLst>
              <a:ext uri="{FF2B5EF4-FFF2-40B4-BE49-F238E27FC236}">
                <a16:creationId xmlns:a16="http://schemas.microsoft.com/office/drawing/2014/main" id="{5FF23EB2-A89D-1846-95BB-5999C80E85D6}"/>
              </a:ext>
            </a:extLst>
          </p:cNvPr>
          <p:cNvSpPr/>
          <p:nvPr/>
        </p:nvSpPr>
        <p:spPr>
          <a:xfrm>
            <a:off x="5196745" y="2663093"/>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F37DE4C-9263-CA48-9CD4-B06C051E800A}"/>
              </a:ext>
            </a:extLst>
          </p:cNvPr>
          <p:cNvSpPr/>
          <p:nvPr/>
        </p:nvSpPr>
        <p:spPr>
          <a:xfrm>
            <a:off x="5196745" y="2900160"/>
            <a:ext cx="3862588"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B96F9D6-8511-984B-8E8E-9E107FFC5C99}"/>
              </a:ext>
            </a:extLst>
          </p:cNvPr>
          <p:cNvSpPr/>
          <p:nvPr/>
        </p:nvSpPr>
        <p:spPr>
          <a:xfrm>
            <a:off x="4494011" y="3255760"/>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968A64-0A8B-8F4C-91C2-6ADCAB03286F}"/>
              </a:ext>
            </a:extLst>
          </p:cNvPr>
          <p:cNvSpPr/>
          <p:nvPr/>
        </p:nvSpPr>
        <p:spPr>
          <a:xfrm>
            <a:off x="4494011" y="3505854"/>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2EC9A0-8DBE-5B44-B293-9D0D8334099B}"/>
              </a:ext>
            </a:extLst>
          </p:cNvPr>
          <p:cNvSpPr/>
          <p:nvPr/>
        </p:nvSpPr>
        <p:spPr>
          <a:xfrm>
            <a:off x="4494011" y="3701242"/>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828B0A-B7E9-D345-ABF8-6F78155A0613}"/>
              </a:ext>
            </a:extLst>
          </p:cNvPr>
          <p:cNvSpPr/>
          <p:nvPr/>
        </p:nvSpPr>
        <p:spPr>
          <a:xfrm>
            <a:off x="4494010" y="4147367"/>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AC0AA0E-D41E-F244-9213-BE67DDD591DA}"/>
              </a:ext>
            </a:extLst>
          </p:cNvPr>
          <p:cNvSpPr/>
          <p:nvPr/>
        </p:nvSpPr>
        <p:spPr>
          <a:xfrm>
            <a:off x="4494009" y="4310841"/>
            <a:ext cx="4565321" cy="173240"/>
          </a:xfrm>
          <a:prstGeom prst="rect">
            <a:avLst/>
          </a:prstGeom>
          <a:solidFill>
            <a:srgbClr val="92D05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A249E1-688D-0B49-B9F9-5D7FBA31761A}"/>
              </a:ext>
            </a:extLst>
          </p:cNvPr>
          <p:cNvSpPr txBox="1"/>
          <p:nvPr/>
        </p:nvSpPr>
        <p:spPr>
          <a:xfrm>
            <a:off x="505883" y="2374668"/>
            <a:ext cx="3306803" cy="461665"/>
          </a:xfrm>
          <a:prstGeom prst="rect">
            <a:avLst/>
          </a:prstGeom>
          <a:solidFill>
            <a:schemeClr val="accent4"/>
          </a:solidFill>
          <a:ln w="19050">
            <a:solidFill>
              <a:schemeClr val="bg1"/>
            </a:solidFill>
          </a:ln>
          <a:effectLst>
            <a:outerShdw blurRad="50800" dist="38100" dir="2700000" algn="ctr" rotWithShape="0">
              <a:schemeClr val="tx1">
                <a:alpha val="35000"/>
              </a:schemeClr>
            </a:outerShdw>
          </a:effectLst>
        </p:spPr>
        <p:txBody>
          <a:bodyPr wrap="none" rtlCol="0">
            <a:spAutoFit/>
          </a:bodyPr>
          <a:lstStyle/>
          <a:p>
            <a:r>
              <a:rPr lang="en-US" dirty="0"/>
              <a:t>Statistically Significant  &gt; </a:t>
            </a:r>
          </a:p>
        </p:txBody>
      </p:sp>
      <p:sp>
        <p:nvSpPr>
          <p:cNvPr id="11" name="TextBox 10">
            <a:extLst>
              <a:ext uri="{FF2B5EF4-FFF2-40B4-BE49-F238E27FC236}">
                <a16:creationId xmlns:a16="http://schemas.microsoft.com/office/drawing/2014/main" id="{2C520662-6EED-584F-9389-66748E095CE4}"/>
              </a:ext>
            </a:extLst>
          </p:cNvPr>
          <p:cNvSpPr txBox="1"/>
          <p:nvPr/>
        </p:nvSpPr>
        <p:spPr>
          <a:xfrm>
            <a:off x="930806" y="2947038"/>
            <a:ext cx="2456955" cy="1200329"/>
          </a:xfrm>
          <a:prstGeom prst="rect">
            <a:avLst/>
          </a:prstGeom>
          <a:noFill/>
        </p:spPr>
        <p:txBody>
          <a:bodyPr wrap="none" rtlCol="0">
            <a:spAutoFit/>
          </a:bodyPr>
          <a:lstStyle/>
          <a:p>
            <a:r>
              <a:rPr lang="en-US" dirty="0"/>
              <a:t>Evening Commute</a:t>
            </a:r>
          </a:p>
          <a:p>
            <a:r>
              <a:rPr lang="en-US" dirty="0"/>
              <a:t>Daytime</a:t>
            </a:r>
          </a:p>
          <a:p>
            <a:r>
              <a:rPr lang="en-US" dirty="0"/>
              <a:t>Night</a:t>
            </a:r>
          </a:p>
        </p:txBody>
      </p:sp>
      <p:sp>
        <p:nvSpPr>
          <p:cNvPr id="12" name="TextBox 11">
            <a:extLst>
              <a:ext uri="{FF2B5EF4-FFF2-40B4-BE49-F238E27FC236}">
                <a16:creationId xmlns:a16="http://schemas.microsoft.com/office/drawing/2014/main" id="{A939D5F5-B27A-0340-B1EA-CE78E91C1BFF}"/>
              </a:ext>
            </a:extLst>
          </p:cNvPr>
          <p:cNvSpPr txBox="1"/>
          <p:nvPr/>
        </p:nvSpPr>
        <p:spPr>
          <a:xfrm>
            <a:off x="618066" y="394617"/>
            <a:ext cx="7484533"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Time: </a:t>
            </a:r>
            <a:r>
              <a:rPr lang="en-US" sz="3000" dirty="0">
                <a:solidFill>
                  <a:schemeClr val="tx2"/>
                </a:solidFill>
                <a:latin typeface="Calibri" panose="020F0502020204030204" pitchFamily="34" charset="0"/>
                <a:cs typeface="Calibri" panose="020F0502020204030204" pitchFamily="34" charset="0"/>
              </a:rPr>
              <a:t>Time of Day Comparison </a:t>
            </a:r>
            <a:r>
              <a:rPr lang="en-US" sz="3000" i="1" dirty="0">
                <a:solidFill>
                  <a:schemeClr val="tx2"/>
                </a:solidFill>
                <a:latin typeface="Calibri" panose="020F0502020204030204" pitchFamily="34" charset="0"/>
                <a:cs typeface="Calibri" panose="020F0502020204030204" pitchFamily="34" charset="0"/>
              </a:rPr>
              <a:t>continued</a:t>
            </a:r>
          </a:p>
        </p:txBody>
      </p:sp>
    </p:spTree>
    <p:extLst>
      <p:ext uri="{BB962C8B-B14F-4D97-AF65-F5344CB8AC3E}">
        <p14:creationId xmlns:p14="http://schemas.microsoft.com/office/powerpoint/2010/main" val="318636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92950-D132-D343-B180-89980AFEF034}"/>
              </a:ext>
            </a:extLst>
          </p:cNvPr>
          <p:cNvPicPr>
            <a:picLocks noChangeAspect="1"/>
          </p:cNvPicPr>
          <p:nvPr/>
        </p:nvPicPr>
        <p:blipFill>
          <a:blip r:embed="rId3"/>
          <a:stretch>
            <a:fillRect/>
          </a:stretch>
        </p:blipFill>
        <p:spPr>
          <a:xfrm>
            <a:off x="220134" y="1202898"/>
            <a:ext cx="5694319" cy="4366175"/>
          </a:xfrm>
          <a:prstGeom prst="rect">
            <a:avLst/>
          </a:prstGeom>
        </p:spPr>
      </p:pic>
      <p:sp>
        <p:nvSpPr>
          <p:cNvPr id="3" name="TextBox 2">
            <a:extLst>
              <a:ext uri="{FF2B5EF4-FFF2-40B4-BE49-F238E27FC236}">
                <a16:creationId xmlns:a16="http://schemas.microsoft.com/office/drawing/2014/main" id="{9AC722D0-1E68-544C-8486-739041D91C0E}"/>
              </a:ext>
            </a:extLst>
          </p:cNvPr>
          <p:cNvSpPr txBox="1"/>
          <p:nvPr/>
        </p:nvSpPr>
        <p:spPr>
          <a:xfrm>
            <a:off x="638563" y="371901"/>
            <a:ext cx="5128070" cy="830997"/>
          </a:xfrm>
          <a:prstGeom prst="rect">
            <a:avLst/>
          </a:prstGeom>
          <a:noFill/>
        </p:spPr>
        <p:txBody>
          <a:bodyPr wrap="none" rtlCol="0">
            <a:spAutoFit/>
          </a:bodyPr>
          <a:lstStyle/>
          <a:p>
            <a:r>
              <a:rPr lang="en-US" b="1" dirty="0">
                <a:solidFill>
                  <a:schemeClr val="tx2"/>
                </a:solidFill>
                <a:latin typeface="Calibri" panose="020F0502020204030204" pitchFamily="34" charset="0"/>
                <a:cs typeface="Calibri" panose="020F0502020204030204" pitchFamily="34" charset="0"/>
              </a:rPr>
              <a:t>Time: </a:t>
            </a:r>
            <a:r>
              <a:rPr lang="en-US" dirty="0">
                <a:solidFill>
                  <a:schemeClr val="tx2"/>
                </a:solidFill>
                <a:latin typeface="Calibri" panose="020F0502020204030204" pitchFamily="34" charset="0"/>
                <a:cs typeface="Calibri" panose="020F0502020204030204" pitchFamily="34" charset="0"/>
              </a:rPr>
              <a:t>Day of the Week and Time of Day</a:t>
            </a:r>
            <a:endParaRPr lang="en-US" i="1" dirty="0">
              <a:solidFill>
                <a:schemeClr val="tx2"/>
              </a:solidFill>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87590C8C-C80B-974B-8B57-8F34D4E3A691}"/>
              </a:ext>
            </a:extLst>
          </p:cNvPr>
          <p:cNvPicPr>
            <a:picLocks noChangeAspect="1"/>
          </p:cNvPicPr>
          <p:nvPr/>
        </p:nvPicPr>
        <p:blipFill>
          <a:blip r:embed="rId4"/>
          <a:stretch>
            <a:fillRect/>
          </a:stretch>
        </p:blipFill>
        <p:spPr>
          <a:xfrm>
            <a:off x="6185062" y="1136330"/>
            <a:ext cx="5498614" cy="4099647"/>
          </a:xfrm>
          <a:prstGeom prst="rect">
            <a:avLst/>
          </a:prstGeom>
        </p:spPr>
      </p:pic>
      <p:sp>
        <p:nvSpPr>
          <p:cNvPr id="5" name="TextBox 4">
            <a:extLst>
              <a:ext uri="{FF2B5EF4-FFF2-40B4-BE49-F238E27FC236}">
                <a16:creationId xmlns:a16="http://schemas.microsoft.com/office/drawing/2014/main" id="{B21C4481-411F-8F4A-AAFA-39ABF8BD767B}"/>
              </a:ext>
            </a:extLst>
          </p:cNvPr>
          <p:cNvSpPr txBox="1"/>
          <p:nvPr/>
        </p:nvSpPr>
        <p:spPr>
          <a:xfrm>
            <a:off x="2319867" y="5952067"/>
            <a:ext cx="7522380" cy="461665"/>
          </a:xfrm>
          <a:prstGeom prst="rect">
            <a:avLst/>
          </a:prstGeom>
          <a:noFill/>
        </p:spPr>
        <p:txBody>
          <a:bodyPr wrap="none" rtlCol="0">
            <a:spAutoFit/>
          </a:bodyPr>
          <a:lstStyle/>
          <a:p>
            <a:r>
              <a:rPr lang="en-US" dirty="0">
                <a:solidFill>
                  <a:srgbClr val="595D74"/>
                </a:solidFill>
              </a:rPr>
              <a:t>Conclusion: Crash time of day varies based on day of week </a:t>
            </a:r>
          </a:p>
        </p:txBody>
      </p:sp>
    </p:spTree>
    <p:extLst>
      <p:ext uri="{BB962C8B-B14F-4D97-AF65-F5344CB8AC3E}">
        <p14:creationId xmlns:p14="http://schemas.microsoft.com/office/powerpoint/2010/main" val="25809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AB9D6-E46D-974F-9743-8F0C355952D5}"/>
              </a:ext>
            </a:extLst>
          </p:cNvPr>
          <p:cNvSpPr txBox="1"/>
          <p:nvPr/>
        </p:nvSpPr>
        <p:spPr>
          <a:xfrm>
            <a:off x="829734" y="558800"/>
            <a:ext cx="3445495"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a:t>
            </a:r>
            <a:r>
              <a:rPr lang="en-US" dirty="0">
                <a:solidFill>
                  <a:srgbClr val="005292"/>
                </a:solidFill>
                <a:latin typeface="Calibri" panose="020F0502020204030204" pitchFamily="34" charset="0"/>
                <a:cs typeface="Calibri" panose="020F0502020204030204" pitchFamily="34" charset="0"/>
              </a:rPr>
              <a:t>Time Matters</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E10DA5D4-B012-0C42-8CB8-AD7F6B47814B}"/>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7" name="Picture 6">
            <a:extLst>
              <a:ext uri="{FF2B5EF4-FFF2-40B4-BE49-F238E27FC236}">
                <a16:creationId xmlns:a16="http://schemas.microsoft.com/office/drawing/2014/main" id="{BF15B947-7253-DA48-A3C0-4B3910AA2631}"/>
              </a:ext>
            </a:extLst>
          </p:cNvPr>
          <p:cNvPicPr>
            <a:picLocks noChangeAspect="1"/>
          </p:cNvPicPr>
          <p:nvPr/>
        </p:nvPicPr>
        <p:blipFill>
          <a:blip r:embed="rId3"/>
          <a:stretch>
            <a:fillRect/>
          </a:stretch>
        </p:blipFill>
        <p:spPr>
          <a:xfrm>
            <a:off x="1563585" y="2255382"/>
            <a:ext cx="445463" cy="448265"/>
          </a:xfrm>
          <a:prstGeom prst="rect">
            <a:avLst/>
          </a:prstGeom>
        </p:spPr>
      </p:pic>
      <p:pic>
        <p:nvPicPr>
          <p:cNvPr id="8" name="Picture 7">
            <a:extLst>
              <a:ext uri="{FF2B5EF4-FFF2-40B4-BE49-F238E27FC236}">
                <a16:creationId xmlns:a16="http://schemas.microsoft.com/office/drawing/2014/main" id="{7881F20E-F32A-6649-815B-5AB887E55671}"/>
              </a:ext>
            </a:extLst>
          </p:cNvPr>
          <p:cNvPicPr>
            <a:picLocks noChangeAspect="1"/>
          </p:cNvPicPr>
          <p:nvPr/>
        </p:nvPicPr>
        <p:blipFill>
          <a:blip r:embed="rId4"/>
          <a:stretch>
            <a:fillRect/>
          </a:stretch>
        </p:blipFill>
        <p:spPr>
          <a:xfrm>
            <a:off x="1575327" y="2959952"/>
            <a:ext cx="445463" cy="448265"/>
          </a:xfrm>
          <a:prstGeom prst="rect">
            <a:avLst/>
          </a:prstGeom>
        </p:spPr>
      </p:pic>
      <p:pic>
        <p:nvPicPr>
          <p:cNvPr id="9" name="Picture 8">
            <a:extLst>
              <a:ext uri="{FF2B5EF4-FFF2-40B4-BE49-F238E27FC236}">
                <a16:creationId xmlns:a16="http://schemas.microsoft.com/office/drawing/2014/main" id="{B035B8A7-C88F-0243-96B0-4F59FB05F567}"/>
              </a:ext>
            </a:extLst>
          </p:cNvPr>
          <p:cNvPicPr>
            <a:picLocks noChangeAspect="1"/>
          </p:cNvPicPr>
          <p:nvPr/>
        </p:nvPicPr>
        <p:blipFill>
          <a:blip r:embed="rId5"/>
          <a:stretch>
            <a:fillRect/>
          </a:stretch>
        </p:blipFill>
        <p:spPr>
          <a:xfrm>
            <a:off x="1563584" y="3706089"/>
            <a:ext cx="445464" cy="448265"/>
          </a:xfrm>
          <a:prstGeom prst="rect">
            <a:avLst/>
          </a:prstGeom>
        </p:spPr>
      </p:pic>
      <p:pic>
        <p:nvPicPr>
          <p:cNvPr id="10" name="Picture 9">
            <a:extLst>
              <a:ext uri="{FF2B5EF4-FFF2-40B4-BE49-F238E27FC236}">
                <a16:creationId xmlns:a16="http://schemas.microsoft.com/office/drawing/2014/main" id="{7ABFA4E5-92D2-7E49-845B-15AF6ACF2F7B}"/>
              </a:ext>
            </a:extLst>
          </p:cNvPr>
          <p:cNvPicPr>
            <a:picLocks noChangeAspect="1"/>
          </p:cNvPicPr>
          <p:nvPr/>
        </p:nvPicPr>
        <p:blipFill>
          <a:blip r:embed="rId6"/>
          <a:stretch>
            <a:fillRect/>
          </a:stretch>
        </p:blipFill>
        <p:spPr>
          <a:xfrm>
            <a:off x="1562409" y="4397272"/>
            <a:ext cx="445463" cy="448265"/>
          </a:xfrm>
          <a:prstGeom prst="rect">
            <a:avLst/>
          </a:prstGeom>
        </p:spPr>
      </p:pic>
      <p:sp>
        <p:nvSpPr>
          <p:cNvPr id="11" name="TextBox 10">
            <a:extLst>
              <a:ext uri="{FF2B5EF4-FFF2-40B4-BE49-F238E27FC236}">
                <a16:creationId xmlns:a16="http://schemas.microsoft.com/office/drawing/2014/main" id="{42487129-511A-094E-AE2B-CE3AAEE964F1}"/>
              </a:ext>
            </a:extLst>
          </p:cNvPr>
          <p:cNvSpPr txBox="1"/>
          <p:nvPr/>
        </p:nvSpPr>
        <p:spPr>
          <a:xfrm>
            <a:off x="2126301" y="1532466"/>
            <a:ext cx="8871899" cy="553998"/>
          </a:xfrm>
          <a:prstGeom prst="rect">
            <a:avLst/>
          </a:prstGeom>
          <a:noFill/>
        </p:spPr>
        <p:txBody>
          <a:bodyPr wrap="square" rtlCol="0">
            <a:spAutoFit/>
          </a:bodyPr>
          <a:lstStyle/>
          <a:p>
            <a:r>
              <a:rPr lang="en-US" sz="1500" dirty="0">
                <a:solidFill>
                  <a:srgbClr val="595D74"/>
                </a:solidFill>
              </a:rPr>
              <a:t>Intervention, whether legislation, safety parameters or other measures seem to have significantly impacted the rate of car crash fatalities since 1989.</a:t>
            </a:r>
          </a:p>
        </p:txBody>
      </p:sp>
      <p:sp>
        <p:nvSpPr>
          <p:cNvPr id="12" name="TextBox 11">
            <a:extLst>
              <a:ext uri="{FF2B5EF4-FFF2-40B4-BE49-F238E27FC236}">
                <a16:creationId xmlns:a16="http://schemas.microsoft.com/office/drawing/2014/main" id="{2BF44BE8-81ED-CF4F-9CDA-F1FB335B8EA1}"/>
              </a:ext>
            </a:extLst>
          </p:cNvPr>
          <p:cNvSpPr txBox="1"/>
          <p:nvPr/>
        </p:nvSpPr>
        <p:spPr>
          <a:xfrm>
            <a:off x="2126301" y="2210397"/>
            <a:ext cx="9323520" cy="784830"/>
          </a:xfrm>
          <a:prstGeom prst="rect">
            <a:avLst/>
          </a:prstGeom>
          <a:noFill/>
        </p:spPr>
        <p:txBody>
          <a:bodyPr wrap="square" rtlCol="0">
            <a:spAutoFit/>
          </a:bodyPr>
          <a:lstStyle/>
          <a:p>
            <a:r>
              <a:rPr lang="en-US" sz="1500" dirty="0">
                <a:solidFill>
                  <a:srgbClr val="595D74"/>
                </a:solidFill>
              </a:rPr>
              <a:t>There has not been a statistically significant increase in fatal crashes around major holidays (Christmas and Easter), or any particular month.</a:t>
            </a:r>
          </a:p>
          <a:p>
            <a:endParaRPr lang="en-US" sz="1500" dirty="0"/>
          </a:p>
        </p:txBody>
      </p:sp>
      <p:sp>
        <p:nvSpPr>
          <p:cNvPr id="13" name="TextBox 12">
            <a:extLst>
              <a:ext uri="{FF2B5EF4-FFF2-40B4-BE49-F238E27FC236}">
                <a16:creationId xmlns:a16="http://schemas.microsoft.com/office/drawing/2014/main" id="{96F9523E-FD50-2444-B2AE-7E018D705FFB}"/>
              </a:ext>
            </a:extLst>
          </p:cNvPr>
          <p:cNvSpPr txBox="1"/>
          <p:nvPr/>
        </p:nvSpPr>
        <p:spPr>
          <a:xfrm>
            <a:off x="2125433" y="3739207"/>
            <a:ext cx="8096512" cy="553998"/>
          </a:xfrm>
          <a:prstGeom prst="rect">
            <a:avLst/>
          </a:prstGeom>
          <a:noFill/>
        </p:spPr>
        <p:txBody>
          <a:bodyPr wrap="none" rtlCol="0">
            <a:spAutoFit/>
          </a:bodyPr>
          <a:lstStyle/>
          <a:p>
            <a:r>
              <a:rPr lang="en-US" sz="1500" dirty="0">
                <a:solidFill>
                  <a:srgbClr val="595D74"/>
                </a:solidFill>
              </a:rPr>
              <a:t>There is a statistically significant increase in fatal crashes on Saturday, Friday and Sunday, respectively.</a:t>
            </a:r>
          </a:p>
          <a:p>
            <a:endParaRPr lang="en-US" sz="1500" dirty="0"/>
          </a:p>
        </p:txBody>
      </p:sp>
      <p:sp>
        <p:nvSpPr>
          <p:cNvPr id="14" name="TextBox 13">
            <a:extLst>
              <a:ext uri="{FF2B5EF4-FFF2-40B4-BE49-F238E27FC236}">
                <a16:creationId xmlns:a16="http://schemas.microsoft.com/office/drawing/2014/main" id="{2A5663F0-1829-4344-B7A5-B8BBCC793288}"/>
              </a:ext>
            </a:extLst>
          </p:cNvPr>
          <p:cNvSpPr txBox="1"/>
          <p:nvPr/>
        </p:nvSpPr>
        <p:spPr>
          <a:xfrm>
            <a:off x="2125433" y="3007827"/>
            <a:ext cx="8888267" cy="553998"/>
          </a:xfrm>
          <a:prstGeom prst="rect">
            <a:avLst/>
          </a:prstGeom>
          <a:noFill/>
        </p:spPr>
        <p:txBody>
          <a:bodyPr wrap="none" rtlCol="0">
            <a:spAutoFit/>
          </a:bodyPr>
          <a:lstStyle/>
          <a:p>
            <a:r>
              <a:rPr lang="en-US" sz="1500" dirty="0">
                <a:solidFill>
                  <a:srgbClr val="595D74"/>
                </a:solidFill>
              </a:rPr>
              <a:t>Time of day matters as well. Overall, evenings have a statistically significant increase in number of fatal crashes. </a:t>
            </a:r>
          </a:p>
          <a:p>
            <a:endParaRPr lang="en-US" sz="1500" dirty="0"/>
          </a:p>
        </p:txBody>
      </p:sp>
      <p:sp>
        <p:nvSpPr>
          <p:cNvPr id="15" name="TextBox 14">
            <a:extLst>
              <a:ext uri="{FF2B5EF4-FFF2-40B4-BE49-F238E27FC236}">
                <a16:creationId xmlns:a16="http://schemas.microsoft.com/office/drawing/2014/main" id="{55658724-16A3-2B4C-9EFF-C1B505D3786C}"/>
              </a:ext>
            </a:extLst>
          </p:cNvPr>
          <p:cNvSpPr txBox="1"/>
          <p:nvPr/>
        </p:nvSpPr>
        <p:spPr>
          <a:xfrm>
            <a:off x="2126301" y="4470588"/>
            <a:ext cx="6094489" cy="553998"/>
          </a:xfrm>
          <a:prstGeom prst="rect">
            <a:avLst/>
          </a:prstGeom>
          <a:noFill/>
        </p:spPr>
        <p:txBody>
          <a:bodyPr wrap="none" rtlCol="0">
            <a:spAutoFit/>
          </a:bodyPr>
          <a:lstStyle/>
          <a:p>
            <a:r>
              <a:rPr lang="en-US" sz="1500" dirty="0">
                <a:solidFill>
                  <a:srgbClr val="595D74"/>
                </a:solidFill>
              </a:rPr>
              <a:t>Fatal crashes occurring at night are more common on Saturday and Sunday.</a:t>
            </a:r>
          </a:p>
          <a:p>
            <a:endParaRPr lang="en-US" sz="1500" dirty="0"/>
          </a:p>
        </p:txBody>
      </p:sp>
    </p:spTree>
    <p:extLst>
      <p:ext uri="{BB962C8B-B14F-4D97-AF65-F5344CB8AC3E}">
        <p14:creationId xmlns:p14="http://schemas.microsoft.com/office/powerpoint/2010/main" val="460199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a:t>
            </a:r>
            <a:endParaRPr lang="en-US" sz="3000" i="1" dirty="0">
              <a:solidFill>
                <a:schemeClr val="tx2"/>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98275C47-A485-4C0B-A19B-B832DB8DE2BB}"/>
              </a:ext>
            </a:extLst>
          </p:cNvPr>
          <p:cNvGrpSpPr/>
          <p:nvPr/>
        </p:nvGrpSpPr>
        <p:grpSpPr>
          <a:xfrm>
            <a:off x="6858001" y="1662592"/>
            <a:ext cx="4362171" cy="4052409"/>
            <a:chOff x="6780212" y="1828800"/>
            <a:chExt cx="4362171" cy="4052409"/>
          </a:xfrm>
        </p:grpSpPr>
        <p:sp>
          <p:nvSpPr>
            <p:cNvPr id="7" name="Freeform 5">
              <a:extLst>
                <a:ext uri="{FF2B5EF4-FFF2-40B4-BE49-F238E27FC236}">
                  <a16:creationId xmlns:a16="http://schemas.microsoft.com/office/drawing/2014/main" id="{BB5F5506-936C-4F11-9A7B-16A94988927F}"/>
                </a:ext>
              </a:extLst>
            </p:cNvPr>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5">
              <a:extLst>
                <a:ext uri="{FF2B5EF4-FFF2-40B4-BE49-F238E27FC236}">
                  <a16:creationId xmlns:a16="http://schemas.microsoft.com/office/drawing/2014/main" id="{3680CDE6-C2AE-46D0-B41C-7E4365762632}"/>
                </a:ext>
              </a:extLst>
            </p:cNvPr>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5">
              <a:extLst>
                <a:ext uri="{FF2B5EF4-FFF2-40B4-BE49-F238E27FC236}">
                  <a16:creationId xmlns:a16="http://schemas.microsoft.com/office/drawing/2014/main" id="{11BD7E67-DB36-4DF3-9CFE-9685813ADB6B}"/>
                </a:ext>
              </a:extLst>
            </p:cNvPr>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Content Placeholder 12">
            <a:extLst>
              <a:ext uri="{FF2B5EF4-FFF2-40B4-BE49-F238E27FC236}">
                <a16:creationId xmlns:a16="http://schemas.microsoft.com/office/drawing/2014/main" id="{15E6FCF8-EFE8-475B-8878-9ED40301624A}"/>
              </a:ext>
            </a:extLst>
          </p:cNvPr>
          <p:cNvSpPr txBox="1">
            <a:spLocks/>
          </p:cNvSpPr>
          <p:nvPr/>
        </p:nvSpPr>
        <p:spPr>
          <a:xfrm>
            <a:off x="534988" y="2269798"/>
            <a:ext cx="6780211" cy="309468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Has gender influenced the rate of road fatalities over time been?</a:t>
            </a:r>
          </a:p>
          <a:p>
            <a:pPr>
              <a:lnSpc>
                <a:spcPct val="120000"/>
              </a:lnSpc>
              <a:buFont typeface="Wingdings" pitchFamily="2" charset="2"/>
              <a:buChar char="§"/>
            </a:pPr>
            <a:endParaRPr lang="en-AU" sz="2000" kern="0" dirty="0">
              <a:latin typeface="Calibri" panose="020F0502020204030204" pitchFamily="34" charset="0"/>
              <a:cs typeface="Calibri" panose="020F0502020204030204" pitchFamily="34" charset="0"/>
            </a:endParaRPr>
          </a:p>
          <a:p>
            <a:pPr>
              <a:lnSpc>
                <a:spcPct val="120000"/>
              </a:lnSpc>
              <a:buFont typeface="Wingdings" pitchFamily="2" charset="2"/>
              <a:buChar char="§"/>
            </a:pPr>
            <a:endParaRPr lang="en-US" sz="2000" kern="0" dirty="0">
              <a:latin typeface="Calibri" panose="020F0502020204030204" pitchFamily="34" charset="0"/>
              <a:cs typeface="Calibri" panose="020F0502020204030204" pitchFamily="34" charset="0"/>
            </a:endParaRPr>
          </a:p>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Has age influenced the rate of road fatalities over time been?</a:t>
            </a:r>
            <a:endParaRPr lang="en-US" sz="20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04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227758"/>
            <a:ext cx="10972801" cy="830993"/>
          </a:xfrm>
        </p:spPr>
        <p:txBody>
          <a:bodyPr anchor="t" anchorCtr="0">
            <a:spAutoFit/>
          </a:bodyPr>
          <a:lstStyle/>
          <a:p>
            <a:r>
              <a:rPr lang="en-US" sz="4800" b="1" spc="-150" dirty="0">
                <a:solidFill>
                  <a:schemeClr val="accent3"/>
                </a:solidFill>
                <a:latin typeface="Calibri" panose="020F0502020204030204" pitchFamily="34" charset="0"/>
                <a:cs typeface="Calibri" panose="020F0502020204030204" pitchFamily="34" charset="0"/>
              </a:rPr>
              <a:t>Questions?</a:t>
            </a:r>
            <a:endParaRPr lang="en-US" sz="4800" b="1" spc="-150" dirty="0">
              <a:solidFill>
                <a:schemeClr val="tx2"/>
              </a:solidFill>
              <a:latin typeface="Calibri" panose="020F0502020204030204" pitchFamily="34" charset="0"/>
              <a:cs typeface="Calibri" panose="020F0502020204030204" pitchFamily="34" charset="0"/>
            </a:endParaRPr>
          </a:p>
        </p:txBody>
      </p:sp>
      <p:sp>
        <p:nvSpPr>
          <p:cNvPr id="13" name="Content Placeholder 12"/>
          <p:cNvSpPr>
            <a:spLocks noGrp="1"/>
          </p:cNvSpPr>
          <p:nvPr>
            <p:ph sz="quarter" idx="4294967295"/>
          </p:nvPr>
        </p:nvSpPr>
        <p:spPr>
          <a:xfrm>
            <a:off x="534988" y="1355398"/>
            <a:ext cx="6780211" cy="4686300"/>
          </a:xfrm>
        </p:spPr>
        <p:txBody>
          <a:bodyPr>
            <a:normAutofit/>
          </a:body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How has the rate of road fatalities trended over time?</a:t>
            </a:r>
            <a:endParaRPr lang="en-US" sz="2000" kern="0" dirty="0">
              <a:latin typeface="Calibri" panose="020F0502020204030204" pitchFamily="34" charset="0"/>
              <a:cs typeface="Calibri" panose="020F0502020204030204" pitchFamily="34" charset="0"/>
            </a:endParaRPr>
          </a:p>
          <a:p>
            <a:pPr>
              <a:buFont typeface="Wingdings" pitchFamily="2" charset="2"/>
              <a:buChar char="§"/>
            </a:pPr>
            <a:r>
              <a:rPr lang="en-US" sz="2000" dirty="0">
                <a:latin typeface="Calibri" panose="020F0502020204030204" pitchFamily="34" charset="0"/>
                <a:cs typeface="Calibri" panose="020F0502020204030204" pitchFamily="34" charset="0"/>
              </a:rPr>
              <a:t>Are there any factors that increase the risk of crash fatalities?</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p>
        </p:txBody>
      </p:sp>
      <p:grpSp>
        <p:nvGrpSpPr>
          <p:cNvPr id="9" name="Group 8"/>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Round Diagonal Corner Rectangle 2">
            <a:extLst>
              <a:ext uri="{FF2B5EF4-FFF2-40B4-BE49-F238E27FC236}">
                <a16:creationId xmlns:a16="http://schemas.microsoft.com/office/drawing/2014/main" id="{82F770EA-789D-5F48-A860-A18645BBB985}"/>
              </a:ext>
            </a:extLst>
          </p:cNvPr>
          <p:cNvSpPr/>
          <p:nvPr/>
        </p:nvSpPr>
        <p:spPr>
          <a:xfrm>
            <a:off x="3505914" y="3240000"/>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geographic</a:t>
            </a:r>
          </a:p>
        </p:txBody>
      </p:sp>
      <p:sp>
        <p:nvSpPr>
          <p:cNvPr id="14" name="Round Diagonal Corner Rectangle 2">
            <a:extLst>
              <a:ext uri="{FF2B5EF4-FFF2-40B4-BE49-F238E27FC236}">
                <a16:creationId xmlns:a16="http://schemas.microsoft.com/office/drawing/2014/main" id="{0FC70A69-96F8-FF42-89CC-295F3C2C521D}"/>
              </a:ext>
            </a:extLst>
          </p:cNvPr>
          <p:cNvSpPr/>
          <p:nvPr/>
        </p:nvSpPr>
        <p:spPr>
          <a:xfrm>
            <a:off x="971828"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demographic</a:t>
            </a:r>
          </a:p>
        </p:txBody>
      </p:sp>
      <p:sp>
        <p:nvSpPr>
          <p:cNvPr id="15" name="Round Diagonal Corner Rectangle 2">
            <a:extLst>
              <a:ext uri="{FF2B5EF4-FFF2-40B4-BE49-F238E27FC236}">
                <a16:creationId xmlns:a16="http://schemas.microsoft.com/office/drawing/2014/main" id="{F47F206E-8F1D-0149-8BD9-DC2AE5907EF2}"/>
              </a:ext>
            </a:extLst>
          </p:cNvPr>
          <p:cNvSpPr/>
          <p:nvPr/>
        </p:nvSpPr>
        <p:spPr>
          <a:xfrm rot="10800000" flipV="1">
            <a:off x="971828" y="3257636"/>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time</a:t>
            </a:r>
          </a:p>
        </p:txBody>
      </p:sp>
      <p:sp>
        <p:nvSpPr>
          <p:cNvPr id="17" name="Round Diagonal Corner Rectangle 2">
            <a:extLst>
              <a:ext uri="{FF2B5EF4-FFF2-40B4-BE49-F238E27FC236}">
                <a16:creationId xmlns:a16="http://schemas.microsoft.com/office/drawing/2014/main" id="{0E6ACCD0-D7CA-8548-AA4E-16DB446084C7}"/>
              </a:ext>
            </a:extLst>
          </p:cNvPr>
          <p:cNvSpPr/>
          <p:nvPr/>
        </p:nvSpPr>
        <p:spPr>
          <a:xfrm rot="10800000" flipV="1">
            <a:off x="3501185"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road usage</a:t>
            </a:r>
          </a:p>
        </p:txBody>
      </p:sp>
      <p:sp>
        <p:nvSpPr>
          <p:cNvPr id="2" name="TextBox 1">
            <a:extLst>
              <a:ext uri="{FF2B5EF4-FFF2-40B4-BE49-F238E27FC236}">
                <a16:creationId xmlns:a16="http://schemas.microsoft.com/office/drawing/2014/main" id="{993007FA-91F6-E049-B4B4-D6AD84508C9F}"/>
              </a:ext>
            </a:extLst>
          </p:cNvPr>
          <p:cNvSpPr txBox="1"/>
          <p:nvPr/>
        </p:nvSpPr>
        <p:spPr>
          <a:xfrm>
            <a:off x="2284344" y="2662007"/>
            <a:ext cx="206498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Areas to consider:</a:t>
            </a:r>
          </a:p>
        </p:txBody>
      </p:sp>
    </p:spTree>
    <p:extLst>
      <p:ext uri="{BB962C8B-B14F-4D97-AF65-F5344CB8AC3E}">
        <p14:creationId xmlns:p14="http://schemas.microsoft.com/office/powerpoint/2010/main" val="287196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7052732"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 Approach to the data</a:t>
            </a:r>
            <a:endParaRPr lang="en-US" sz="3000" i="1" dirty="0">
              <a:solidFill>
                <a:schemeClr val="tx2"/>
              </a:solidFill>
              <a:latin typeface="Calibri" panose="020F0502020204030204" pitchFamily="34" charset="0"/>
              <a:cs typeface="Calibri" panose="020F0502020204030204" pitchFamily="34" charset="0"/>
            </a:endParaRPr>
          </a:p>
        </p:txBody>
      </p:sp>
      <p:sp>
        <p:nvSpPr>
          <p:cNvPr id="10" name="Content Placeholder 12">
            <a:extLst>
              <a:ext uri="{FF2B5EF4-FFF2-40B4-BE49-F238E27FC236}">
                <a16:creationId xmlns:a16="http://schemas.microsoft.com/office/drawing/2014/main" id="{15E6FCF8-EFE8-475B-8878-9ED40301624A}"/>
              </a:ext>
            </a:extLst>
          </p:cNvPr>
          <p:cNvSpPr txBox="1">
            <a:spLocks/>
          </p:cNvSpPr>
          <p:nvPr/>
        </p:nvSpPr>
        <p:spPr>
          <a:xfrm>
            <a:off x="262467" y="1985745"/>
            <a:ext cx="5671607" cy="234170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a:lnSpc>
                <a:spcPct val="120000"/>
              </a:lnSpc>
              <a:buFont typeface="Wingdings" pitchFamily="2" charset="2"/>
              <a:buChar char="§"/>
            </a:pPr>
            <a:r>
              <a:rPr lang="en-AU" sz="1400" dirty="0">
                <a:latin typeface="Calibri" panose="020F0502020204030204" pitchFamily="34" charset="0"/>
                <a:cs typeface="Calibri" panose="020F0502020204030204" pitchFamily="34" charset="0"/>
              </a:rPr>
              <a:t>The cleansed ‘fatalities’ data set produced was the starting data set for observations to be undertaken.</a:t>
            </a:r>
          </a:p>
          <a:p>
            <a:pPr lvl="1">
              <a:lnSpc>
                <a:spcPct val="120000"/>
              </a:lnSpc>
              <a:buFont typeface="Wingdings" pitchFamily="2" charset="2"/>
              <a:buChar char="§"/>
            </a:pPr>
            <a:r>
              <a:rPr lang="en-AU" sz="1200" dirty="0">
                <a:latin typeface="Calibri" panose="020F0502020204030204" pitchFamily="34" charset="0"/>
                <a:cs typeface="Calibri" panose="020F0502020204030204" pitchFamily="34" charset="0"/>
              </a:rPr>
              <a:t>As the specific questions for consideration related to age and gender the original data set had non-relevant information removed to make the set easier to work with.</a:t>
            </a:r>
          </a:p>
          <a:p>
            <a:pPr lvl="1">
              <a:lnSpc>
                <a:spcPct val="120000"/>
              </a:lnSpc>
              <a:buFont typeface="Wingdings" pitchFamily="2" charset="2"/>
              <a:buChar char="§"/>
            </a:pPr>
            <a:endParaRPr lang="en-AU" sz="1200" dirty="0">
              <a:latin typeface="Calibri" panose="020F0502020204030204" pitchFamily="34" charset="0"/>
              <a:cs typeface="Calibri" panose="020F0502020204030204" pitchFamily="34" charset="0"/>
            </a:endParaRPr>
          </a:p>
          <a:p>
            <a:pPr lvl="1">
              <a:lnSpc>
                <a:spcPct val="120000"/>
              </a:lnSpc>
              <a:buFont typeface="Wingdings" pitchFamily="2" charset="2"/>
              <a:buChar char="§"/>
            </a:pPr>
            <a:r>
              <a:rPr lang="en-AU" sz="1200" dirty="0">
                <a:latin typeface="Calibri" panose="020F0502020204030204" pitchFamily="34" charset="0"/>
                <a:cs typeface="Calibri" panose="020F0502020204030204" pitchFamily="34" charset="0"/>
              </a:rPr>
              <a:t>A ‘Counter’ column was added and then the </a:t>
            </a:r>
            <a:r>
              <a:rPr lang="en-AU" sz="1200" dirty="0" err="1">
                <a:latin typeface="Calibri" panose="020F0502020204030204" pitchFamily="34" charset="0"/>
                <a:cs typeface="Calibri" panose="020F0502020204030204" pitchFamily="34" charset="0"/>
              </a:rPr>
              <a:t>Age_Category</a:t>
            </a:r>
            <a:r>
              <a:rPr lang="en-AU" sz="1200" dirty="0">
                <a:latin typeface="Calibri" panose="020F0502020204030204" pitchFamily="34" charset="0"/>
                <a:cs typeface="Calibri" panose="020F0502020204030204" pitchFamily="34" charset="0"/>
              </a:rPr>
              <a:t> grouping (by 10 year increments) was added</a:t>
            </a:r>
          </a:p>
        </p:txBody>
      </p:sp>
      <p:pic>
        <p:nvPicPr>
          <p:cNvPr id="3" name="Picture 2">
            <a:extLst>
              <a:ext uri="{FF2B5EF4-FFF2-40B4-BE49-F238E27FC236}">
                <a16:creationId xmlns:a16="http://schemas.microsoft.com/office/drawing/2014/main" id="{97320053-3E0A-4C14-AB58-0C34150C01C5}"/>
              </a:ext>
            </a:extLst>
          </p:cNvPr>
          <p:cNvPicPr>
            <a:picLocks noChangeAspect="1"/>
          </p:cNvPicPr>
          <p:nvPr/>
        </p:nvPicPr>
        <p:blipFill>
          <a:blip r:embed="rId2"/>
          <a:stretch>
            <a:fillRect/>
          </a:stretch>
        </p:blipFill>
        <p:spPr>
          <a:xfrm>
            <a:off x="7160145" y="1234071"/>
            <a:ext cx="4965179" cy="1296483"/>
          </a:xfrm>
          <a:prstGeom prst="rect">
            <a:avLst/>
          </a:prstGeom>
        </p:spPr>
      </p:pic>
      <p:pic>
        <p:nvPicPr>
          <p:cNvPr id="11" name="Picture 10">
            <a:extLst>
              <a:ext uri="{FF2B5EF4-FFF2-40B4-BE49-F238E27FC236}">
                <a16:creationId xmlns:a16="http://schemas.microsoft.com/office/drawing/2014/main" id="{8D417A4C-F8F9-4B93-B135-421651A93BB8}"/>
              </a:ext>
            </a:extLst>
          </p:cNvPr>
          <p:cNvPicPr>
            <a:picLocks noChangeAspect="1"/>
          </p:cNvPicPr>
          <p:nvPr/>
        </p:nvPicPr>
        <p:blipFill>
          <a:blip r:embed="rId3"/>
          <a:stretch>
            <a:fillRect/>
          </a:stretch>
        </p:blipFill>
        <p:spPr>
          <a:xfrm>
            <a:off x="7160144" y="2835929"/>
            <a:ext cx="4965179" cy="1491518"/>
          </a:xfrm>
          <a:prstGeom prst="rect">
            <a:avLst/>
          </a:prstGeom>
        </p:spPr>
      </p:pic>
      <p:pic>
        <p:nvPicPr>
          <p:cNvPr id="13" name="Picture 12">
            <a:extLst>
              <a:ext uri="{FF2B5EF4-FFF2-40B4-BE49-F238E27FC236}">
                <a16:creationId xmlns:a16="http://schemas.microsoft.com/office/drawing/2014/main" id="{D2897147-AC78-49F9-8676-6ACAE763A4ED}"/>
              </a:ext>
            </a:extLst>
          </p:cNvPr>
          <p:cNvPicPr>
            <a:picLocks noChangeAspect="1"/>
          </p:cNvPicPr>
          <p:nvPr/>
        </p:nvPicPr>
        <p:blipFill>
          <a:blip r:embed="rId4"/>
          <a:stretch>
            <a:fillRect/>
          </a:stretch>
        </p:blipFill>
        <p:spPr>
          <a:xfrm>
            <a:off x="1851283" y="4775627"/>
            <a:ext cx="5098531" cy="1599069"/>
          </a:xfrm>
          <a:prstGeom prst="rect">
            <a:avLst/>
          </a:prstGeom>
        </p:spPr>
      </p:pic>
      <p:cxnSp>
        <p:nvCxnSpPr>
          <p:cNvPr id="15" name="Straight Arrow Connector 14">
            <a:extLst>
              <a:ext uri="{FF2B5EF4-FFF2-40B4-BE49-F238E27FC236}">
                <a16:creationId xmlns:a16="http://schemas.microsoft.com/office/drawing/2014/main" id="{9902403C-7EC6-4FDC-BF14-F0CC9E6F4896}"/>
              </a:ext>
            </a:extLst>
          </p:cNvPr>
          <p:cNvCxnSpPr>
            <a:cxnSpLocks/>
          </p:cNvCxnSpPr>
          <p:nvPr/>
        </p:nvCxnSpPr>
        <p:spPr>
          <a:xfrm flipV="1">
            <a:off x="5934074" y="2219325"/>
            <a:ext cx="1381125" cy="4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1D88CB-A179-4FDC-A069-BC7B98040D89}"/>
              </a:ext>
            </a:extLst>
          </p:cNvPr>
          <p:cNvCxnSpPr>
            <a:cxnSpLocks/>
          </p:cNvCxnSpPr>
          <p:nvPr/>
        </p:nvCxnSpPr>
        <p:spPr>
          <a:xfrm>
            <a:off x="5934074" y="2667000"/>
            <a:ext cx="122607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8FDCFD-1D8F-45DC-ABD8-EA451325B09A}"/>
              </a:ext>
            </a:extLst>
          </p:cNvPr>
          <p:cNvCxnSpPr>
            <a:cxnSpLocks/>
          </p:cNvCxnSpPr>
          <p:nvPr/>
        </p:nvCxnSpPr>
        <p:spPr>
          <a:xfrm>
            <a:off x="3962400" y="4058492"/>
            <a:ext cx="876300" cy="71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7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a:t>
            </a:r>
            <a:endParaRPr lang="en-US" sz="3000" i="1" dirty="0">
              <a:solidFill>
                <a:schemeClr val="tx2"/>
              </a:solidFill>
              <a:latin typeface="Calibri" panose="020F0502020204030204" pitchFamily="34" charset="0"/>
              <a:cs typeface="Calibri" panose="020F0502020204030204" pitchFamily="34" charset="0"/>
            </a:endParaRPr>
          </a:p>
        </p:txBody>
      </p:sp>
      <p:sp>
        <p:nvSpPr>
          <p:cNvPr id="5" name="Content Placeholder 12">
            <a:extLst>
              <a:ext uri="{FF2B5EF4-FFF2-40B4-BE49-F238E27FC236}">
                <a16:creationId xmlns:a16="http://schemas.microsoft.com/office/drawing/2014/main" id="{41B5E04D-A3FF-49F4-989C-942A015CE1D1}"/>
              </a:ext>
            </a:extLst>
          </p:cNvPr>
          <p:cNvSpPr txBox="1">
            <a:spLocks/>
          </p:cNvSpPr>
          <p:nvPr/>
        </p:nvSpPr>
        <p:spPr>
          <a:xfrm>
            <a:off x="6515100" y="2128878"/>
            <a:ext cx="5581649" cy="241772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2000" dirty="0">
                <a:latin typeface="Calibri" panose="020F0502020204030204" pitchFamily="34" charset="0"/>
                <a:cs typeface="Calibri" panose="020F0502020204030204" pitchFamily="34" charset="0"/>
              </a:rPr>
              <a:t>Overall Fatality Trending – By Gender Overtime:</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Suggests while Males represent a greater portion of the fatalities by # but fatalities have dropped at a higher rate than Females.</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Question: Have Males reduced the incidence of road fatality at a greater rate than women over the past 20 year?</a:t>
            </a:r>
          </a:p>
        </p:txBody>
      </p:sp>
      <p:pic>
        <p:nvPicPr>
          <p:cNvPr id="3" name="Picture 2">
            <a:extLst>
              <a:ext uri="{FF2B5EF4-FFF2-40B4-BE49-F238E27FC236}">
                <a16:creationId xmlns:a16="http://schemas.microsoft.com/office/drawing/2014/main" id="{F5F86256-0CB7-4DA6-98AE-3DAA9EBBA5CE}"/>
              </a:ext>
            </a:extLst>
          </p:cNvPr>
          <p:cNvPicPr>
            <a:picLocks noChangeAspect="1"/>
          </p:cNvPicPr>
          <p:nvPr/>
        </p:nvPicPr>
        <p:blipFill>
          <a:blip r:embed="rId2"/>
          <a:stretch>
            <a:fillRect/>
          </a:stretch>
        </p:blipFill>
        <p:spPr>
          <a:xfrm>
            <a:off x="494950" y="1709510"/>
            <a:ext cx="6090400" cy="3948339"/>
          </a:xfrm>
          <a:prstGeom prst="rect">
            <a:avLst/>
          </a:prstGeom>
        </p:spPr>
      </p:pic>
    </p:spTree>
    <p:extLst>
      <p:ext uri="{BB962C8B-B14F-4D97-AF65-F5344CB8AC3E}">
        <p14:creationId xmlns:p14="http://schemas.microsoft.com/office/powerpoint/2010/main" val="835171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6096000"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Gender</a:t>
            </a:r>
            <a:endParaRPr lang="en-US" sz="3000" i="1" dirty="0">
              <a:solidFill>
                <a:schemeClr val="tx2"/>
              </a:solidFill>
              <a:latin typeface="Calibri" panose="020F0502020204030204" pitchFamily="34" charset="0"/>
              <a:cs typeface="Calibri" panose="020F0502020204030204" pitchFamily="34" charset="0"/>
            </a:endParaRPr>
          </a:p>
        </p:txBody>
      </p:sp>
      <p:sp>
        <p:nvSpPr>
          <p:cNvPr id="5" name="Content Placeholder 12">
            <a:extLst>
              <a:ext uri="{FF2B5EF4-FFF2-40B4-BE49-F238E27FC236}">
                <a16:creationId xmlns:a16="http://schemas.microsoft.com/office/drawing/2014/main" id="{41B5E04D-A3FF-49F4-989C-942A015CE1D1}"/>
              </a:ext>
            </a:extLst>
          </p:cNvPr>
          <p:cNvSpPr txBox="1">
            <a:spLocks/>
          </p:cNvSpPr>
          <p:nvPr/>
        </p:nvSpPr>
        <p:spPr>
          <a:xfrm>
            <a:off x="514352" y="1722478"/>
            <a:ext cx="5581649" cy="241772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2000" dirty="0">
                <a:latin typeface="Calibri" panose="020F0502020204030204" pitchFamily="34" charset="0"/>
                <a:cs typeface="Calibri" panose="020F0502020204030204" pitchFamily="34" charset="0"/>
              </a:rPr>
              <a:t>Overall Fatality Trending – By Gender Overtime:</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Suggests while Males represent a greater portion of the fatalities by # but fatalities have dropped at a higher rate than Females.</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Question: Have Males reduced the incidence of road fatality at a greater rate than women over the past 20 year?</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As a percentage of each year’s fatality rate Males consistently represented 71%(+/- 1%)</a:t>
            </a:r>
          </a:p>
          <a:p>
            <a:pPr>
              <a:lnSpc>
                <a:spcPct val="120000"/>
              </a:lnSpc>
              <a:buFont typeface="Wingdings" pitchFamily="2" charset="2"/>
              <a:buChar char="§"/>
            </a:pPr>
            <a:endParaRPr lang="en-US" sz="1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B5EC85E-4722-43F7-B46B-2EB035AD1559}"/>
              </a:ext>
            </a:extLst>
          </p:cNvPr>
          <p:cNvPicPr>
            <a:picLocks noChangeAspect="1"/>
          </p:cNvPicPr>
          <p:nvPr/>
        </p:nvPicPr>
        <p:blipFill>
          <a:blip r:embed="rId2"/>
          <a:stretch>
            <a:fillRect/>
          </a:stretch>
        </p:blipFill>
        <p:spPr>
          <a:xfrm>
            <a:off x="6612585" y="1351110"/>
            <a:ext cx="4664300" cy="2956730"/>
          </a:xfrm>
          <a:prstGeom prst="rect">
            <a:avLst/>
          </a:prstGeom>
        </p:spPr>
      </p:pic>
      <p:pic>
        <p:nvPicPr>
          <p:cNvPr id="8" name="Picture 7">
            <a:extLst>
              <a:ext uri="{FF2B5EF4-FFF2-40B4-BE49-F238E27FC236}">
                <a16:creationId xmlns:a16="http://schemas.microsoft.com/office/drawing/2014/main" id="{9EEB550F-D64C-439B-98DE-484BFCB7ECB7}"/>
              </a:ext>
            </a:extLst>
          </p:cNvPr>
          <p:cNvPicPr>
            <a:picLocks noChangeAspect="1"/>
          </p:cNvPicPr>
          <p:nvPr/>
        </p:nvPicPr>
        <p:blipFill>
          <a:blip r:embed="rId3"/>
          <a:stretch>
            <a:fillRect/>
          </a:stretch>
        </p:blipFill>
        <p:spPr>
          <a:xfrm>
            <a:off x="341495" y="4419600"/>
            <a:ext cx="5105842" cy="2187130"/>
          </a:xfrm>
          <a:prstGeom prst="rect">
            <a:avLst/>
          </a:prstGeom>
        </p:spPr>
      </p:pic>
      <p:pic>
        <p:nvPicPr>
          <p:cNvPr id="10" name="Picture 9">
            <a:extLst>
              <a:ext uri="{FF2B5EF4-FFF2-40B4-BE49-F238E27FC236}">
                <a16:creationId xmlns:a16="http://schemas.microsoft.com/office/drawing/2014/main" id="{716683C8-8FC0-45FF-87EF-09DF96078698}"/>
              </a:ext>
            </a:extLst>
          </p:cNvPr>
          <p:cNvPicPr>
            <a:picLocks noChangeAspect="1"/>
          </p:cNvPicPr>
          <p:nvPr/>
        </p:nvPicPr>
        <p:blipFill>
          <a:blip r:embed="rId4"/>
          <a:stretch>
            <a:fillRect/>
          </a:stretch>
        </p:blipFill>
        <p:spPr>
          <a:xfrm>
            <a:off x="5596467" y="5715113"/>
            <a:ext cx="3063505" cy="891617"/>
          </a:xfrm>
          <a:prstGeom prst="rect">
            <a:avLst/>
          </a:prstGeom>
        </p:spPr>
      </p:pic>
    </p:spTree>
    <p:extLst>
      <p:ext uri="{BB962C8B-B14F-4D97-AF65-F5344CB8AC3E}">
        <p14:creationId xmlns:p14="http://schemas.microsoft.com/office/powerpoint/2010/main" val="339058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9672109" cy="954107"/>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Demographic View: </a:t>
            </a:r>
            <a:r>
              <a:rPr lang="en-US" sz="3200" dirty="0">
                <a:solidFill>
                  <a:schemeClr val="tx2"/>
                </a:solidFill>
                <a:latin typeface="Calibri" panose="020F0502020204030204" pitchFamily="34" charset="0"/>
                <a:cs typeface="Calibri" panose="020F0502020204030204" pitchFamily="34" charset="0"/>
              </a:rPr>
              <a:t>Gender – Total Observations</a:t>
            </a:r>
          </a:p>
          <a:p>
            <a:r>
              <a:rPr lang="en-US" dirty="0">
                <a:solidFill>
                  <a:schemeClr val="tx2"/>
                </a:solidFill>
                <a:latin typeface="Calibri" panose="020F0502020204030204" pitchFamily="34" charset="0"/>
                <a:cs typeface="Calibri" panose="020F0502020204030204" pitchFamily="34" charset="0"/>
              </a:rPr>
              <a:t>(Driver, Motorcyclist, Bicyclist only)</a:t>
            </a:r>
            <a:endParaRPr lang="en-US"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97F093E-86DA-4591-8A03-39C089D606D4}"/>
              </a:ext>
            </a:extLst>
          </p:cNvPr>
          <p:cNvPicPr>
            <a:picLocks noChangeAspect="1"/>
          </p:cNvPicPr>
          <p:nvPr/>
        </p:nvPicPr>
        <p:blipFill>
          <a:blip r:embed="rId2"/>
          <a:stretch>
            <a:fillRect/>
          </a:stretch>
        </p:blipFill>
        <p:spPr>
          <a:xfrm>
            <a:off x="684705" y="1887076"/>
            <a:ext cx="4872815" cy="3833003"/>
          </a:xfrm>
          <a:prstGeom prst="rect">
            <a:avLst/>
          </a:prstGeom>
        </p:spPr>
      </p:pic>
      <p:sp>
        <p:nvSpPr>
          <p:cNvPr id="7" name="Content Placeholder 12">
            <a:extLst>
              <a:ext uri="{FF2B5EF4-FFF2-40B4-BE49-F238E27FC236}">
                <a16:creationId xmlns:a16="http://schemas.microsoft.com/office/drawing/2014/main" id="{436B47A2-4CAD-4363-B643-4D10AD38CF30}"/>
              </a:ext>
            </a:extLst>
          </p:cNvPr>
          <p:cNvSpPr txBox="1">
            <a:spLocks/>
          </p:cNvSpPr>
          <p:nvPr/>
        </p:nvSpPr>
        <p:spPr>
          <a:xfrm>
            <a:off x="5407660" y="2220139"/>
            <a:ext cx="5581649" cy="241772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2000" dirty="0">
                <a:latin typeface="Calibri" panose="020F0502020204030204" pitchFamily="34" charset="0"/>
                <a:cs typeface="Calibri" panose="020F0502020204030204" pitchFamily="34" charset="0"/>
              </a:rPr>
              <a:t>Overall Fatality Trending – By Gender Overtime:</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Suggests while Males represent a greater portion of the fatalities by # but fatalities have dropped at a higher rate than Females.</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Question: Have Males reduced the incidence of road fatality at a greater rate than women over the past 20 year?</a:t>
            </a:r>
          </a:p>
        </p:txBody>
      </p:sp>
    </p:spTree>
    <p:extLst>
      <p:ext uri="{BB962C8B-B14F-4D97-AF65-F5344CB8AC3E}">
        <p14:creationId xmlns:p14="http://schemas.microsoft.com/office/powerpoint/2010/main" val="1074431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6" y="386396"/>
            <a:ext cx="11739034" cy="954107"/>
          </a:xfrm>
          <a:prstGeom prst="rect">
            <a:avLst/>
          </a:prstGeom>
          <a:noFill/>
        </p:spPr>
        <p:txBody>
          <a:bodyPr wrap="square">
            <a:spAutoFit/>
          </a:bodyPr>
          <a:lstStyle/>
          <a:p>
            <a:r>
              <a:rPr lang="en-US" sz="3200" b="1" dirty="0">
                <a:solidFill>
                  <a:schemeClr val="tx2"/>
                </a:solidFill>
                <a:latin typeface="Calibri" panose="020F0502020204030204" pitchFamily="34" charset="0"/>
                <a:cs typeface="Calibri" panose="020F0502020204030204" pitchFamily="34" charset="0"/>
              </a:rPr>
              <a:t>Demographic View: </a:t>
            </a:r>
            <a:r>
              <a:rPr lang="en-US" sz="3200" dirty="0">
                <a:solidFill>
                  <a:schemeClr val="tx2"/>
                </a:solidFill>
                <a:latin typeface="Calibri" panose="020F0502020204030204" pitchFamily="34" charset="0"/>
                <a:cs typeface="Calibri" panose="020F0502020204030204" pitchFamily="34" charset="0"/>
              </a:rPr>
              <a:t>Gender – Single</a:t>
            </a:r>
          </a:p>
          <a:p>
            <a:r>
              <a:rPr lang="en-US" dirty="0">
                <a:solidFill>
                  <a:schemeClr val="tx2"/>
                </a:solidFill>
                <a:latin typeface="Calibri" panose="020F0502020204030204" pitchFamily="34" charset="0"/>
                <a:cs typeface="Calibri" panose="020F0502020204030204" pitchFamily="34" charset="0"/>
              </a:rPr>
              <a:t>(Driver, Motorcyclist, Bicyclist only)</a:t>
            </a:r>
            <a:endParaRPr lang="en-US"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6855EB8-0E9C-4E98-AA1C-D4AA578F33DA}"/>
              </a:ext>
            </a:extLst>
          </p:cNvPr>
          <p:cNvPicPr>
            <a:picLocks noChangeAspect="1"/>
          </p:cNvPicPr>
          <p:nvPr/>
        </p:nvPicPr>
        <p:blipFill>
          <a:blip r:embed="rId2"/>
          <a:stretch>
            <a:fillRect/>
          </a:stretch>
        </p:blipFill>
        <p:spPr>
          <a:xfrm>
            <a:off x="514350" y="1662356"/>
            <a:ext cx="5465795" cy="3986603"/>
          </a:xfrm>
          <a:prstGeom prst="rect">
            <a:avLst/>
          </a:prstGeom>
        </p:spPr>
      </p:pic>
      <p:sp>
        <p:nvSpPr>
          <p:cNvPr id="7" name="Content Placeholder 12">
            <a:extLst>
              <a:ext uri="{FF2B5EF4-FFF2-40B4-BE49-F238E27FC236}">
                <a16:creationId xmlns:a16="http://schemas.microsoft.com/office/drawing/2014/main" id="{22BB11B6-EB16-4C0C-8734-9E803CD26A9B}"/>
              </a:ext>
            </a:extLst>
          </p:cNvPr>
          <p:cNvSpPr txBox="1">
            <a:spLocks/>
          </p:cNvSpPr>
          <p:nvPr/>
        </p:nvSpPr>
        <p:spPr>
          <a:xfrm>
            <a:off x="5407660" y="2220139"/>
            <a:ext cx="5581649" cy="2417722"/>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2000" dirty="0">
                <a:latin typeface="Calibri" panose="020F0502020204030204" pitchFamily="34" charset="0"/>
                <a:cs typeface="Calibri" panose="020F0502020204030204" pitchFamily="34" charset="0"/>
              </a:rPr>
              <a:t>Overall Fatality Trending – By Gender Overtime:</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Suggests while Males represent a greater portion of the fatalities by # but fatalities have dropped at a higher rate than Females.</a:t>
            </a:r>
          </a:p>
          <a:p>
            <a:pPr>
              <a:lnSpc>
                <a:spcPct val="120000"/>
              </a:lnSpc>
              <a:buFont typeface="Wingdings" pitchFamily="2" charset="2"/>
              <a:buChar char="§"/>
            </a:pPr>
            <a:r>
              <a:rPr lang="en-US" sz="1400" dirty="0">
                <a:latin typeface="Calibri" panose="020F0502020204030204" pitchFamily="34" charset="0"/>
                <a:cs typeface="Calibri" panose="020F0502020204030204" pitchFamily="34" charset="0"/>
              </a:rPr>
              <a:t>Question: Have Males reduced the incidence of road fatality at a greater rate than women over the past 20 year?</a:t>
            </a:r>
          </a:p>
        </p:txBody>
      </p:sp>
    </p:spTree>
    <p:extLst>
      <p:ext uri="{BB962C8B-B14F-4D97-AF65-F5344CB8AC3E}">
        <p14:creationId xmlns:p14="http://schemas.microsoft.com/office/powerpoint/2010/main" val="261752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 – Age Grouping</a:t>
            </a:r>
            <a:endParaRPr lang="en-US" sz="3000" i="1" dirty="0">
              <a:solidFill>
                <a:schemeClr val="tx2"/>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80939B6B-46C6-4445-AB42-33FD047B84D4}"/>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Column Header</a:t>
            </a:r>
          </a:p>
        </p:txBody>
      </p:sp>
      <p:sp>
        <p:nvSpPr>
          <p:cNvPr id="9" name="Oval 8">
            <a:extLst>
              <a:ext uri="{FF2B5EF4-FFF2-40B4-BE49-F238E27FC236}">
                <a16:creationId xmlns:a16="http://schemas.microsoft.com/office/drawing/2014/main" id="{EB4B544E-9C60-4AD8-AE67-457A37FB1DCF}"/>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A1C1F512-2C2F-4E26-8EEF-30A3ED57D2FD}"/>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Conditional Formatting</a:t>
            </a:r>
          </a:p>
        </p:txBody>
      </p:sp>
      <p:sp>
        <p:nvSpPr>
          <p:cNvPr id="11" name="Oval 10">
            <a:extLst>
              <a:ext uri="{FF2B5EF4-FFF2-40B4-BE49-F238E27FC236}">
                <a16:creationId xmlns:a16="http://schemas.microsoft.com/office/drawing/2014/main" id="{85F09FAA-3DAB-4A83-A505-5A44D6E18FFC}"/>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0CDFDFFF-0763-47C7-9E78-D820E7460FC1}"/>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Values</a:t>
            </a:r>
          </a:p>
        </p:txBody>
      </p:sp>
      <p:sp>
        <p:nvSpPr>
          <p:cNvPr id="13" name="Oval 12">
            <a:extLst>
              <a:ext uri="{FF2B5EF4-FFF2-40B4-BE49-F238E27FC236}">
                <a16:creationId xmlns:a16="http://schemas.microsoft.com/office/drawing/2014/main" id="{EA94C102-B461-452D-A531-B57876B55BC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pic>
        <p:nvPicPr>
          <p:cNvPr id="3" name="Picture 2">
            <a:extLst>
              <a:ext uri="{FF2B5EF4-FFF2-40B4-BE49-F238E27FC236}">
                <a16:creationId xmlns:a16="http://schemas.microsoft.com/office/drawing/2014/main" id="{8A6BADEA-FF22-4AD1-832E-6688895A6570}"/>
              </a:ext>
            </a:extLst>
          </p:cNvPr>
          <p:cNvPicPr>
            <a:picLocks noChangeAspect="1"/>
          </p:cNvPicPr>
          <p:nvPr/>
        </p:nvPicPr>
        <p:blipFill>
          <a:blip r:embed="rId2"/>
          <a:stretch>
            <a:fillRect/>
          </a:stretch>
        </p:blipFill>
        <p:spPr>
          <a:xfrm>
            <a:off x="5613883" y="1719558"/>
            <a:ext cx="5976066" cy="3338354"/>
          </a:xfrm>
          <a:prstGeom prst="rect">
            <a:avLst/>
          </a:prstGeom>
        </p:spPr>
      </p:pic>
      <p:pic>
        <p:nvPicPr>
          <p:cNvPr id="14" name="Picture 13">
            <a:extLst>
              <a:ext uri="{FF2B5EF4-FFF2-40B4-BE49-F238E27FC236}">
                <a16:creationId xmlns:a16="http://schemas.microsoft.com/office/drawing/2014/main" id="{84FF91A0-52E3-48F0-BD08-1672800129BD}"/>
              </a:ext>
            </a:extLst>
          </p:cNvPr>
          <p:cNvPicPr>
            <a:picLocks noChangeAspect="1"/>
          </p:cNvPicPr>
          <p:nvPr/>
        </p:nvPicPr>
        <p:blipFill>
          <a:blip r:embed="rId3"/>
          <a:stretch>
            <a:fillRect/>
          </a:stretch>
        </p:blipFill>
        <p:spPr>
          <a:xfrm>
            <a:off x="602051" y="4309293"/>
            <a:ext cx="6905768" cy="1712550"/>
          </a:xfrm>
          <a:prstGeom prst="rect">
            <a:avLst/>
          </a:prstGeom>
        </p:spPr>
      </p:pic>
    </p:spTree>
    <p:extLst>
      <p:ext uri="{BB962C8B-B14F-4D97-AF65-F5344CB8AC3E}">
        <p14:creationId xmlns:p14="http://schemas.microsoft.com/office/powerpoint/2010/main" val="2815162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553998"/>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Age Distribution - Overall</a:t>
            </a:r>
            <a:endParaRPr lang="en-US" sz="3000" i="1" dirty="0">
              <a:solidFill>
                <a:schemeClr val="tx2"/>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EDF2B9D-45AD-4A7E-BC81-1A56A04E4656}"/>
              </a:ext>
            </a:extLst>
          </p:cNvPr>
          <p:cNvPicPr>
            <a:picLocks noChangeAspect="1"/>
          </p:cNvPicPr>
          <p:nvPr/>
        </p:nvPicPr>
        <p:blipFill>
          <a:blip r:embed="rId2"/>
          <a:stretch>
            <a:fillRect/>
          </a:stretch>
        </p:blipFill>
        <p:spPr>
          <a:xfrm>
            <a:off x="514350" y="1738114"/>
            <a:ext cx="6351270" cy="4100711"/>
          </a:xfrm>
          <a:prstGeom prst="rect">
            <a:avLst/>
          </a:prstGeom>
        </p:spPr>
      </p:pic>
      <p:sp>
        <p:nvSpPr>
          <p:cNvPr id="5" name="Content Placeholder 12">
            <a:extLst>
              <a:ext uri="{FF2B5EF4-FFF2-40B4-BE49-F238E27FC236}">
                <a16:creationId xmlns:a16="http://schemas.microsoft.com/office/drawing/2014/main" id="{B19E98E7-AB47-46F7-AC04-A8A374BFD29B}"/>
              </a:ext>
            </a:extLst>
          </p:cNvPr>
          <p:cNvSpPr txBox="1">
            <a:spLocks/>
          </p:cNvSpPr>
          <p:nvPr/>
        </p:nvSpPr>
        <p:spPr>
          <a:xfrm>
            <a:off x="6281420" y="1920240"/>
            <a:ext cx="5581649" cy="3918585"/>
          </a:xfrm>
          <a:prstGeom prst="rect">
            <a:avLst/>
          </a:prstGeom>
        </p:spPr>
        <p:txBody>
          <a:bodyPr vert="horz" lIns="91436" tIns="45718" rIns="91436" bIns="45718" rtlCol="0">
            <a:normAutofit fontScale="92500"/>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2000" dirty="0">
                <a:latin typeface="Calibri" panose="020F0502020204030204" pitchFamily="34" charset="0"/>
                <a:cs typeface="Calibri" panose="020F0502020204030204" pitchFamily="34" charset="0"/>
              </a:rPr>
              <a:t>Overall Fatality Trending – By Age Overtime:</a:t>
            </a:r>
          </a:p>
          <a:p>
            <a:pPr>
              <a:lnSpc>
                <a:spcPct val="120000"/>
              </a:lnSpc>
            </a:pPr>
            <a:r>
              <a:rPr lang="en-US" sz="2000" dirty="0">
                <a:latin typeface="Calibri" panose="020F0502020204030204" pitchFamily="34" charset="0"/>
                <a:cs typeface="Calibri" panose="020F0502020204030204" pitchFamily="34" charset="0"/>
              </a:rPr>
              <a:t>When considering the entire population of fatalities over the period the vast majority of fatalities are represented by people aged 17-26 years of age followed by those 27-36 Years of age</a:t>
            </a:r>
          </a:p>
          <a:p>
            <a:pPr>
              <a:lnSpc>
                <a:spcPct val="120000"/>
              </a:lnSpc>
            </a:pPr>
            <a:r>
              <a:rPr lang="en-US" sz="2000" dirty="0">
                <a:latin typeface="Calibri" panose="020F0502020204030204" pitchFamily="34" charset="0"/>
                <a:cs typeface="Calibri" panose="020F0502020204030204" pitchFamily="34" charset="0"/>
              </a:rPr>
              <a:t>Is this representation true today when compared to 1989 at the beginning of these observations?</a:t>
            </a:r>
          </a:p>
          <a:p>
            <a:pPr>
              <a:lnSpc>
                <a:spcPct val="120000"/>
              </a:lnSpc>
            </a:pPr>
            <a:r>
              <a:rPr lang="en-US" sz="2000" dirty="0">
                <a:latin typeface="Calibri" panose="020F0502020204030204" pitchFamily="34" charset="0"/>
                <a:cs typeface="Calibri" panose="020F0502020204030204" pitchFamily="34" charset="0"/>
              </a:rPr>
              <a:t>Have the reductions over time been consistent across Age Categories.</a:t>
            </a:r>
          </a:p>
        </p:txBody>
      </p:sp>
    </p:spTree>
    <p:extLst>
      <p:ext uri="{BB962C8B-B14F-4D97-AF65-F5344CB8AC3E}">
        <p14:creationId xmlns:p14="http://schemas.microsoft.com/office/powerpoint/2010/main" val="420028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415188-E68B-47F4-8055-2D64CE2FF31F}"/>
              </a:ext>
            </a:extLst>
          </p:cNvPr>
          <p:cNvSpPr txBox="1"/>
          <p:nvPr/>
        </p:nvSpPr>
        <p:spPr>
          <a:xfrm>
            <a:off x="262467" y="386396"/>
            <a:ext cx="10396008" cy="923330"/>
          </a:xfrm>
          <a:prstGeom prst="rect">
            <a:avLst/>
          </a:prstGeom>
          <a:noFill/>
        </p:spPr>
        <p:txBody>
          <a:bodyPr wrap="square">
            <a:spAutoFit/>
          </a:bodyPr>
          <a:lstStyle/>
          <a:p>
            <a:r>
              <a:rPr lang="en-US" sz="3000" b="1" dirty="0">
                <a:solidFill>
                  <a:schemeClr val="tx2"/>
                </a:solidFill>
                <a:latin typeface="Calibri" panose="020F0502020204030204" pitchFamily="34" charset="0"/>
                <a:cs typeface="Calibri" panose="020F0502020204030204" pitchFamily="34" charset="0"/>
              </a:rPr>
              <a:t>Demographic View: </a:t>
            </a:r>
            <a:r>
              <a:rPr lang="en-US" sz="3000" dirty="0">
                <a:solidFill>
                  <a:schemeClr val="tx2"/>
                </a:solidFill>
                <a:latin typeface="Calibri" panose="020F0502020204030204" pitchFamily="34" charset="0"/>
                <a:cs typeface="Calibri" panose="020F0502020204030204" pitchFamily="34" charset="0"/>
              </a:rPr>
              <a:t>Fatality reduction over time</a:t>
            </a:r>
          </a:p>
          <a:p>
            <a:r>
              <a:rPr lang="en-US" dirty="0">
                <a:solidFill>
                  <a:schemeClr val="tx2"/>
                </a:solidFill>
                <a:latin typeface="Calibri" panose="020F0502020204030204" pitchFamily="34" charset="0"/>
                <a:cs typeface="Calibri" panose="020F0502020204030204" pitchFamily="34" charset="0"/>
              </a:rPr>
              <a:t>By Age Category</a:t>
            </a:r>
            <a:endParaRPr lang="en-US" i="1" dirty="0">
              <a:solidFill>
                <a:schemeClr val="tx2"/>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F2D3136-6D26-43D1-A2CC-92E2BF5CD9E6}"/>
              </a:ext>
            </a:extLst>
          </p:cNvPr>
          <p:cNvPicPr>
            <a:picLocks noChangeAspect="1"/>
          </p:cNvPicPr>
          <p:nvPr/>
        </p:nvPicPr>
        <p:blipFill>
          <a:blip r:embed="rId2"/>
          <a:stretch>
            <a:fillRect/>
          </a:stretch>
        </p:blipFill>
        <p:spPr>
          <a:xfrm>
            <a:off x="460674" y="1831237"/>
            <a:ext cx="9496125" cy="2900295"/>
          </a:xfrm>
          <a:prstGeom prst="rect">
            <a:avLst/>
          </a:prstGeom>
        </p:spPr>
      </p:pic>
      <p:sp>
        <p:nvSpPr>
          <p:cNvPr id="10" name="Content Placeholder 12">
            <a:extLst>
              <a:ext uri="{FF2B5EF4-FFF2-40B4-BE49-F238E27FC236}">
                <a16:creationId xmlns:a16="http://schemas.microsoft.com/office/drawing/2014/main" id="{8FDA2BE0-83E4-47B2-8F9F-86CC5E7F73E5}"/>
              </a:ext>
            </a:extLst>
          </p:cNvPr>
          <p:cNvSpPr txBox="1">
            <a:spLocks/>
          </p:cNvSpPr>
          <p:nvPr/>
        </p:nvSpPr>
        <p:spPr>
          <a:xfrm>
            <a:off x="460674" y="4988560"/>
            <a:ext cx="11487149" cy="1615440"/>
          </a:xfrm>
          <a:prstGeom prst="rect">
            <a:avLst/>
          </a:prstGeom>
        </p:spPr>
        <p:txBody>
          <a:bodyPr vert="horz" lIns="91436" tIns="45718" rIns="91436" bIns="45718" rtlCol="0">
            <a:normAutofit/>
          </a:bodyPr>
          <a:lst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a:lstStyle>
          <a:p>
            <a:pPr marL="0" indent="0">
              <a:lnSpc>
                <a:spcPct val="120000"/>
              </a:lnSpc>
              <a:buNone/>
            </a:pPr>
            <a:r>
              <a:rPr lang="en-US" sz="1600" dirty="0">
                <a:latin typeface="Calibri" panose="020F0502020204030204" pitchFamily="34" charset="0"/>
                <a:cs typeface="Calibri" panose="020F0502020204030204" pitchFamily="34" charset="0"/>
              </a:rPr>
              <a:t>Overall Fatality Trending – By Age Overtime:</a:t>
            </a:r>
          </a:p>
          <a:p>
            <a:pPr>
              <a:lnSpc>
                <a:spcPct val="120000"/>
              </a:lnSpc>
            </a:pPr>
            <a:r>
              <a:rPr lang="en-US" sz="1600" dirty="0">
                <a:latin typeface="Calibri" panose="020F0502020204030204" pitchFamily="34" charset="0"/>
                <a:cs typeface="Calibri" panose="020F0502020204030204" pitchFamily="34" charset="0"/>
              </a:rPr>
              <a:t>When viewed at 5 yearly increments between 1989 and 2019 it’s apparent that all </a:t>
            </a:r>
            <a:r>
              <a:rPr lang="en-US" sz="1600" dirty="0" err="1">
                <a:latin typeface="Calibri" panose="020F0502020204030204" pitchFamily="34" charset="0"/>
                <a:cs typeface="Calibri" panose="020F0502020204030204" pitchFamily="34" charset="0"/>
              </a:rPr>
              <a:t>Age_Categories</a:t>
            </a:r>
            <a:r>
              <a:rPr lang="en-US" sz="1600" dirty="0">
                <a:latin typeface="Calibri" panose="020F0502020204030204" pitchFamily="34" charset="0"/>
                <a:cs typeface="Calibri" panose="020F0502020204030204" pitchFamily="34" charset="0"/>
              </a:rPr>
              <a:t> have seen reductions however the 17-26 Age Category has (by volume) seen the greatest reduction</a:t>
            </a:r>
          </a:p>
          <a:p>
            <a:pPr>
              <a:lnSpc>
                <a:spcPct val="120000"/>
              </a:lnSpc>
            </a:pPr>
            <a:r>
              <a:rPr lang="en-US" sz="1600" dirty="0">
                <a:latin typeface="Calibri" panose="020F0502020204030204" pitchFamily="34" charset="0"/>
                <a:cs typeface="Calibri" panose="020F0502020204030204" pitchFamily="34" charset="0"/>
              </a:rPr>
              <a:t>Those in the 17-26 Age Category are now almost comparable to those &gt;67 Years</a:t>
            </a:r>
          </a:p>
        </p:txBody>
      </p:sp>
    </p:spTree>
    <p:extLst>
      <p:ext uri="{BB962C8B-B14F-4D97-AF65-F5344CB8AC3E}">
        <p14:creationId xmlns:p14="http://schemas.microsoft.com/office/powerpoint/2010/main" val="2731842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AB9D6-E46D-974F-9743-8F0C355952D5}"/>
              </a:ext>
            </a:extLst>
          </p:cNvPr>
          <p:cNvSpPr txBox="1"/>
          <p:nvPr/>
        </p:nvSpPr>
        <p:spPr>
          <a:xfrm>
            <a:off x="829734" y="558800"/>
            <a:ext cx="3558988" cy="830997"/>
          </a:xfrm>
          <a:prstGeom prst="rect">
            <a:avLst/>
          </a:prstGeom>
          <a:noFill/>
        </p:spPr>
        <p:txBody>
          <a:bodyPr wrap="none" rtlCol="0">
            <a:spAutoFit/>
          </a:bodyPr>
          <a:lstStyle/>
          <a:p>
            <a:r>
              <a:rPr lang="en-US" b="1" dirty="0">
                <a:solidFill>
                  <a:srgbClr val="005292"/>
                </a:solidFill>
                <a:latin typeface="Calibri" panose="020F0502020204030204" pitchFamily="34" charset="0"/>
                <a:cs typeface="Calibri" panose="020F0502020204030204" pitchFamily="34" charset="0"/>
              </a:rPr>
              <a:t>Implication: Gender &amp; Age</a:t>
            </a:r>
            <a:endParaRPr lang="en-US" i="1" dirty="0">
              <a:solidFill>
                <a:srgbClr val="005292"/>
              </a:solidFill>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E10DA5D4-B012-0C42-8CB8-AD7F6B47814B}"/>
              </a:ext>
            </a:extLst>
          </p:cNvPr>
          <p:cNvPicPr>
            <a:picLocks noChangeAspect="1"/>
          </p:cNvPicPr>
          <p:nvPr/>
        </p:nvPicPr>
        <p:blipFill>
          <a:blip r:embed="rId2"/>
          <a:stretch>
            <a:fillRect/>
          </a:stretch>
        </p:blipFill>
        <p:spPr>
          <a:xfrm flipH="1">
            <a:off x="1562409" y="1550812"/>
            <a:ext cx="471300" cy="448265"/>
          </a:xfrm>
          <a:prstGeom prst="rect">
            <a:avLst/>
          </a:prstGeom>
        </p:spPr>
      </p:pic>
      <p:pic>
        <p:nvPicPr>
          <p:cNvPr id="7" name="Picture 6">
            <a:extLst>
              <a:ext uri="{FF2B5EF4-FFF2-40B4-BE49-F238E27FC236}">
                <a16:creationId xmlns:a16="http://schemas.microsoft.com/office/drawing/2014/main" id="{BF15B947-7253-DA48-A3C0-4B3910AA2631}"/>
              </a:ext>
            </a:extLst>
          </p:cNvPr>
          <p:cNvPicPr>
            <a:picLocks noChangeAspect="1"/>
          </p:cNvPicPr>
          <p:nvPr/>
        </p:nvPicPr>
        <p:blipFill>
          <a:blip r:embed="rId3"/>
          <a:stretch>
            <a:fillRect/>
          </a:stretch>
        </p:blipFill>
        <p:spPr>
          <a:xfrm>
            <a:off x="1618464" y="3636456"/>
            <a:ext cx="445463" cy="448265"/>
          </a:xfrm>
          <a:prstGeom prst="rect">
            <a:avLst/>
          </a:prstGeom>
        </p:spPr>
      </p:pic>
      <p:pic>
        <p:nvPicPr>
          <p:cNvPr id="8" name="Picture 7">
            <a:extLst>
              <a:ext uri="{FF2B5EF4-FFF2-40B4-BE49-F238E27FC236}">
                <a16:creationId xmlns:a16="http://schemas.microsoft.com/office/drawing/2014/main" id="{7881F20E-F32A-6649-815B-5AB887E55671}"/>
              </a:ext>
            </a:extLst>
          </p:cNvPr>
          <p:cNvPicPr>
            <a:picLocks noChangeAspect="1"/>
          </p:cNvPicPr>
          <p:nvPr/>
        </p:nvPicPr>
        <p:blipFill>
          <a:blip r:embed="rId4"/>
          <a:stretch>
            <a:fillRect/>
          </a:stretch>
        </p:blipFill>
        <p:spPr>
          <a:xfrm>
            <a:off x="1575327" y="2959952"/>
            <a:ext cx="445463" cy="448265"/>
          </a:xfrm>
          <a:prstGeom prst="rect">
            <a:avLst/>
          </a:prstGeom>
        </p:spPr>
      </p:pic>
      <p:pic>
        <p:nvPicPr>
          <p:cNvPr id="10" name="Picture 9">
            <a:extLst>
              <a:ext uri="{FF2B5EF4-FFF2-40B4-BE49-F238E27FC236}">
                <a16:creationId xmlns:a16="http://schemas.microsoft.com/office/drawing/2014/main" id="{7ABFA4E5-92D2-7E49-845B-15AF6ACF2F7B}"/>
              </a:ext>
            </a:extLst>
          </p:cNvPr>
          <p:cNvPicPr>
            <a:picLocks noChangeAspect="1"/>
          </p:cNvPicPr>
          <p:nvPr/>
        </p:nvPicPr>
        <p:blipFill>
          <a:blip r:embed="rId5"/>
          <a:stretch>
            <a:fillRect/>
          </a:stretch>
        </p:blipFill>
        <p:spPr>
          <a:xfrm>
            <a:off x="1588246" y="2227316"/>
            <a:ext cx="445463" cy="448265"/>
          </a:xfrm>
          <a:prstGeom prst="rect">
            <a:avLst/>
          </a:prstGeom>
        </p:spPr>
      </p:pic>
      <p:sp>
        <p:nvSpPr>
          <p:cNvPr id="11" name="TextBox 10">
            <a:extLst>
              <a:ext uri="{FF2B5EF4-FFF2-40B4-BE49-F238E27FC236}">
                <a16:creationId xmlns:a16="http://schemas.microsoft.com/office/drawing/2014/main" id="{42487129-511A-094E-AE2B-CE3AAEE964F1}"/>
              </a:ext>
            </a:extLst>
          </p:cNvPr>
          <p:cNvSpPr txBox="1"/>
          <p:nvPr/>
        </p:nvSpPr>
        <p:spPr>
          <a:xfrm>
            <a:off x="2126301" y="1532466"/>
            <a:ext cx="8871899" cy="553998"/>
          </a:xfrm>
          <a:prstGeom prst="rect">
            <a:avLst/>
          </a:prstGeom>
          <a:noFill/>
        </p:spPr>
        <p:txBody>
          <a:bodyPr wrap="square" rtlCol="0">
            <a:spAutoFit/>
          </a:bodyPr>
          <a:lstStyle/>
          <a:p>
            <a:r>
              <a:rPr lang="en-US" sz="1500" dirty="0">
                <a:solidFill>
                  <a:srgbClr val="595D74"/>
                </a:solidFill>
              </a:rPr>
              <a:t>The safety interventions undertaken have delivered consistent reductions in fatalities across both gender groups.</a:t>
            </a:r>
          </a:p>
        </p:txBody>
      </p:sp>
      <p:sp>
        <p:nvSpPr>
          <p:cNvPr id="12" name="TextBox 11">
            <a:extLst>
              <a:ext uri="{FF2B5EF4-FFF2-40B4-BE49-F238E27FC236}">
                <a16:creationId xmlns:a16="http://schemas.microsoft.com/office/drawing/2014/main" id="{2BF44BE8-81ED-CF4F-9CDA-F1FB335B8EA1}"/>
              </a:ext>
            </a:extLst>
          </p:cNvPr>
          <p:cNvSpPr txBox="1"/>
          <p:nvPr/>
        </p:nvSpPr>
        <p:spPr>
          <a:xfrm>
            <a:off x="2126301" y="2210397"/>
            <a:ext cx="9323520" cy="784830"/>
          </a:xfrm>
          <a:prstGeom prst="rect">
            <a:avLst/>
          </a:prstGeom>
          <a:noFill/>
        </p:spPr>
        <p:txBody>
          <a:bodyPr wrap="square" rtlCol="0">
            <a:spAutoFit/>
          </a:bodyPr>
          <a:lstStyle/>
          <a:p>
            <a:r>
              <a:rPr lang="en-US" sz="1500" dirty="0">
                <a:solidFill>
                  <a:srgbClr val="595D74"/>
                </a:solidFill>
              </a:rPr>
              <a:t>The interventions have had particular effect in reducing the fatalities amongst the youngest driving cohort (17–26-Year-Olds).</a:t>
            </a:r>
          </a:p>
          <a:p>
            <a:endParaRPr lang="en-US" sz="1500" dirty="0"/>
          </a:p>
        </p:txBody>
      </p:sp>
      <p:sp>
        <p:nvSpPr>
          <p:cNvPr id="13" name="TextBox 12">
            <a:extLst>
              <a:ext uri="{FF2B5EF4-FFF2-40B4-BE49-F238E27FC236}">
                <a16:creationId xmlns:a16="http://schemas.microsoft.com/office/drawing/2014/main" id="{96F9523E-FD50-2444-B2AE-7E018D705FFB}"/>
              </a:ext>
            </a:extLst>
          </p:cNvPr>
          <p:cNvSpPr txBox="1"/>
          <p:nvPr/>
        </p:nvSpPr>
        <p:spPr>
          <a:xfrm>
            <a:off x="2126301" y="3574425"/>
            <a:ext cx="9323520" cy="784830"/>
          </a:xfrm>
          <a:prstGeom prst="rect">
            <a:avLst/>
          </a:prstGeom>
          <a:noFill/>
        </p:spPr>
        <p:txBody>
          <a:bodyPr wrap="square" rtlCol="0">
            <a:spAutoFit/>
          </a:bodyPr>
          <a:lstStyle/>
          <a:p>
            <a:r>
              <a:rPr lang="en-US" sz="1500" dirty="0">
                <a:solidFill>
                  <a:srgbClr val="595D74"/>
                </a:solidFill>
              </a:rPr>
              <a:t>Further - Investigation into the Male Single Vehicle fatalities may yield areas of opportunity to positively impact motor vehicle fatalities further.</a:t>
            </a:r>
          </a:p>
          <a:p>
            <a:endParaRPr lang="en-US" sz="1500" dirty="0"/>
          </a:p>
        </p:txBody>
      </p:sp>
      <p:sp>
        <p:nvSpPr>
          <p:cNvPr id="14" name="TextBox 13">
            <a:extLst>
              <a:ext uri="{FF2B5EF4-FFF2-40B4-BE49-F238E27FC236}">
                <a16:creationId xmlns:a16="http://schemas.microsoft.com/office/drawing/2014/main" id="{2A5663F0-1829-4344-B7A5-B8BBCC793288}"/>
              </a:ext>
            </a:extLst>
          </p:cNvPr>
          <p:cNvSpPr txBox="1"/>
          <p:nvPr/>
        </p:nvSpPr>
        <p:spPr>
          <a:xfrm>
            <a:off x="2125433" y="3007827"/>
            <a:ext cx="7419467" cy="553998"/>
          </a:xfrm>
          <a:prstGeom prst="rect">
            <a:avLst/>
          </a:prstGeom>
          <a:noFill/>
        </p:spPr>
        <p:txBody>
          <a:bodyPr wrap="none" rtlCol="0">
            <a:spAutoFit/>
          </a:bodyPr>
          <a:lstStyle/>
          <a:p>
            <a:r>
              <a:rPr lang="en-US" sz="1500" dirty="0">
                <a:solidFill>
                  <a:srgbClr val="595D74"/>
                </a:solidFill>
              </a:rPr>
              <a:t>Single Vehicle fatalities are represented by a higher proportion of Males drivers that Female. </a:t>
            </a:r>
          </a:p>
          <a:p>
            <a:endParaRPr lang="en-US" sz="1500" dirty="0"/>
          </a:p>
        </p:txBody>
      </p:sp>
    </p:spTree>
    <p:extLst>
      <p:ext uri="{BB962C8B-B14F-4D97-AF65-F5344CB8AC3E}">
        <p14:creationId xmlns:p14="http://schemas.microsoft.com/office/powerpoint/2010/main" val="893558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12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TextBox 25"/>
          <p:cNvSpPr txBox="1"/>
          <p:nvPr/>
        </p:nvSpPr>
        <p:spPr>
          <a:xfrm>
            <a:off x="3960833" y="442894"/>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a:t>
            </a:r>
          </a:p>
        </p:txBody>
      </p:sp>
      <p:sp>
        <p:nvSpPr>
          <p:cNvPr id="27" name="TextBox 26"/>
          <p:cNvSpPr txBox="1"/>
          <p:nvPr/>
        </p:nvSpPr>
        <p:spPr>
          <a:xfrm>
            <a:off x="484399" y="1253444"/>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Australian Road Deaths</a:t>
            </a:r>
          </a:p>
        </p:txBody>
      </p:sp>
      <p:grpSp>
        <p:nvGrpSpPr>
          <p:cNvPr id="22" name="Group 21">
            <a:extLst>
              <a:ext uri="{FF2B5EF4-FFF2-40B4-BE49-F238E27FC236}">
                <a16:creationId xmlns:a16="http://schemas.microsoft.com/office/drawing/2014/main" id="{74A6BC48-AB14-B245-B7DB-737875A6940F}"/>
              </a:ext>
            </a:extLst>
          </p:cNvPr>
          <p:cNvGrpSpPr/>
          <p:nvPr/>
        </p:nvGrpSpPr>
        <p:grpSpPr>
          <a:xfrm>
            <a:off x="130465" y="2389688"/>
            <a:ext cx="5960471" cy="3449371"/>
            <a:chOff x="5715000" y="2580967"/>
            <a:chExt cx="5960471" cy="3449371"/>
          </a:xfrm>
        </p:grpSpPr>
        <p:pic>
          <p:nvPicPr>
            <p:cNvPr id="4" name="Picture 3">
              <a:extLst>
                <a:ext uri="{FF2B5EF4-FFF2-40B4-BE49-F238E27FC236}">
                  <a16:creationId xmlns:a16="http://schemas.microsoft.com/office/drawing/2014/main" id="{F5781C79-2C52-B24A-9143-EA6E0F126BB4}"/>
                </a:ext>
              </a:extLst>
            </p:cNvPr>
            <p:cNvPicPr>
              <a:picLocks noChangeAspect="1"/>
            </p:cNvPicPr>
            <p:nvPr/>
          </p:nvPicPr>
          <p:blipFill>
            <a:blip r:embed="rId3"/>
            <a:stretch>
              <a:fillRect/>
            </a:stretch>
          </p:blipFill>
          <p:spPr>
            <a:xfrm>
              <a:off x="6342880" y="2743200"/>
              <a:ext cx="4606575" cy="629760"/>
            </a:xfrm>
            <a:prstGeom prst="rect">
              <a:avLst/>
            </a:prstGeom>
          </p:spPr>
        </p:pic>
        <p:pic>
          <p:nvPicPr>
            <p:cNvPr id="20" name="Picture 19">
              <a:extLst>
                <a:ext uri="{FF2B5EF4-FFF2-40B4-BE49-F238E27FC236}">
                  <a16:creationId xmlns:a16="http://schemas.microsoft.com/office/drawing/2014/main" id="{E19E7631-C75B-E343-9190-3A0BC2E758AB}"/>
                </a:ext>
              </a:extLst>
            </p:cNvPr>
            <p:cNvPicPr>
              <a:picLocks noChangeAspect="1"/>
            </p:cNvPicPr>
            <p:nvPr/>
          </p:nvPicPr>
          <p:blipFill>
            <a:blip r:embed="rId4"/>
            <a:stretch>
              <a:fillRect/>
            </a:stretch>
          </p:blipFill>
          <p:spPr>
            <a:xfrm>
              <a:off x="6375517" y="3332693"/>
              <a:ext cx="4720569" cy="2404917"/>
            </a:xfrm>
            <a:prstGeom prst="rect">
              <a:avLst/>
            </a:prstGeom>
          </p:spPr>
        </p:pic>
        <p:grpSp>
          <p:nvGrpSpPr>
            <p:cNvPr id="6" name="Group 4"/>
            <p:cNvGrpSpPr>
              <a:grpSpLocks noChangeAspect="1"/>
            </p:cNvGrpSpPr>
            <p:nvPr/>
          </p:nvGrpSpPr>
          <p:grpSpPr bwMode="auto">
            <a:xfrm>
              <a:off x="5715000" y="2580967"/>
              <a:ext cx="5960471" cy="3449371"/>
              <a:chOff x="4015" y="1370"/>
              <a:chExt cx="3297"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30" name="Group 29">
            <a:extLst>
              <a:ext uri="{FF2B5EF4-FFF2-40B4-BE49-F238E27FC236}">
                <a16:creationId xmlns:a16="http://schemas.microsoft.com/office/drawing/2014/main" id="{5E234DC2-EDA2-1A46-8A90-D0FB249FDB4B}"/>
              </a:ext>
            </a:extLst>
          </p:cNvPr>
          <p:cNvGrpSpPr/>
          <p:nvPr/>
        </p:nvGrpSpPr>
        <p:grpSpPr>
          <a:xfrm>
            <a:off x="6172200" y="2362199"/>
            <a:ext cx="5944201" cy="3476859"/>
            <a:chOff x="7056110" y="3678253"/>
            <a:chExt cx="5305161" cy="3070138"/>
          </a:xfrm>
        </p:grpSpPr>
        <p:pic>
          <p:nvPicPr>
            <p:cNvPr id="28" name="Picture 27">
              <a:extLst>
                <a:ext uri="{FF2B5EF4-FFF2-40B4-BE49-F238E27FC236}">
                  <a16:creationId xmlns:a16="http://schemas.microsoft.com/office/drawing/2014/main" id="{33B864AE-3067-BE44-9EA1-0E7537F2B516}"/>
                </a:ext>
              </a:extLst>
            </p:cNvPr>
            <p:cNvPicPr>
              <a:picLocks noChangeAspect="1"/>
            </p:cNvPicPr>
            <p:nvPr/>
          </p:nvPicPr>
          <p:blipFill>
            <a:blip r:embed="rId5"/>
            <a:stretch>
              <a:fillRect/>
            </a:stretch>
          </p:blipFill>
          <p:spPr>
            <a:xfrm>
              <a:off x="7623789" y="3827715"/>
              <a:ext cx="4111011" cy="2576234"/>
            </a:xfrm>
            <a:prstGeom prst="rect">
              <a:avLst/>
            </a:prstGeom>
          </p:spPr>
        </p:pic>
        <p:grpSp>
          <p:nvGrpSpPr>
            <p:cNvPr id="43" name="Group 4">
              <a:extLst>
                <a:ext uri="{FF2B5EF4-FFF2-40B4-BE49-F238E27FC236}">
                  <a16:creationId xmlns:a16="http://schemas.microsoft.com/office/drawing/2014/main" id="{20E3E98C-B7A2-674C-A5E4-A230E612C816}"/>
                </a:ext>
              </a:extLst>
            </p:cNvPr>
            <p:cNvGrpSpPr>
              <a:grpSpLocks noChangeAspect="1"/>
            </p:cNvGrpSpPr>
            <p:nvPr/>
          </p:nvGrpSpPr>
          <p:grpSpPr bwMode="auto">
            <a:xfrm>
              <a:off x="7056110" y="3678253"/>
              <a:ext cx="5305161" cy="3070138"/>
              <a:chOff x="4015" y="1370"/>
              <a:chExt cx="3297" cy="1908"/>
            </a:xfrm>
          </p:grpSpPr>
          <p:sp>
            <p:nvSpPr>
              <p:cNvPr id="44" name="AutoShape 3">
                <a:extLst>
                  <a:ext uri="{FF2B5EF4-FFF2-40B4-BE49-F238E27FC236}">
                    <a16:creationId xmlns:a16="http://schemas.microsoft.com/office/drawing/2014/main" id="{7BED770D-F185-2F49-8166-845A42EA9FC4}"/>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4" name="Freeform 6">
                <a:extLst>
                  <a:ext uri="{FF2B5EF4-FFF2-40B4-BE49-F238E27FC236}">
                    <a16:creationId xmlns:a16="http://schemas.microsoft.com/office/drawing/2014/main" id="{F163E29A-11D3-374C-8EA0-77EC9E44FBD9}"/>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7">
                <a:extLst>
                  <a:ext uri="{FF2B5EF4-FFF2-40B4-BE49-F238E27FC236}">
                    <a16:creationId xmlns:a16="http://schemas.microsoft.com/office/drawing/2014/main" id="{F98478F3-1633-2D48-B7ED-43B0CEDFDB3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6" name="Oval 8">
                <a:extLst>
                  <a:ext uri="{FF2B5EF4-FFF2-40B4-BE49-F238E27FC236}">
                    <a16:creationId xmlns:a16="http://schemas.microsoft.com/office/drawing/2014/main" id="{00AEEF47-1851-9E44-AC80-1736DBD2FBAD}"/>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7" name="Freeform 9">
                <a:extLst>
                  <a:ext uri="{FF2B5EF4-FFF2-40B4-BE49-F238E27FC236}">
                    <a16:creationId xmlns:a16="http://schemas.microsoft.com/office/drawing/2014/main" id="{7274FE81-FCE9-2241-86B3-0490751D6153}"/>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8" name="Freeform 10">
                <a:extLst>
                  <a:ext uri="{FF2B5EF4-FFF2-40B4-BE49-F238E27FC236}">
                    <a16:creationId xmlns:a16="http://schemas.microsoft.com/office/drawing/2014/main" id="{3DACE091-E580-BD4E-8CDA-9F62037F16A5}"/>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59" name="TextBox 58">
            <a:extLst>
              <a:ext uri="{FF2B5EF4-FFF2-40B4-BE49-F238E27FC236}">
                <a16:creationId xmlns:a16="http://schemas.microsoft.com/office/drawing/2014/main" id="{FFCB88C6-67CD-0243-B907-BBF3B76F9E0E}"/>
              </a:ext>
            </a:extLst>
          </p:cNvPr>
          <p:cNvSpPr txBox="1"/>
          <p:nvPr/>
        </p:nvSpPr>
        <p:spPr>
          <a:xfrm>
            <a:off x="6463216" y="1331173"/>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State Population Date</a:t>
            </a:r>
          </a:p>
        </p:txBody>
      </p:sp>
      <p:sp>
        <p:nvSpPr>
          <p:cNvPr id="60" name="TextBox 59">
            <a:extLst>
              <a:ext uri="{FF2B5EF4-FFF2-40B4-BE49-F238E27FC236}">
                <a16:creationId xmlns:a16="http://schemas.microsoft.com/office/drawing/2014/main" id="{5BB2F04B-F3AD-4942-92D0-3C66DCF4AF60}"/>
              </a:ext>
            </a:extLst>
          </p:cNvPr>
          <p:cNvSpPr txBox="1"/>
          <p:nvPr/>
        </p:nvSpPr>
        <p:spPr>
          <a:xfrm>
            <a:off x="6444234" y="1828800"/>
            <a:ext cx="5290566" cy="369332"/>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Australian Bureau of Statistics</a:t>
            </a:r>
          </a:p>
        </p:txBody>
      </p:sp>
      <p:sp>
        <p:nvSpPr>
          <p:cNvPr id="61" name="TextBox 60">
            <a:extLst>
              <a:ext uri="{FF2B5EF4-FFF2-40B4-BE49-F238E27FC236}">
                <a16:creationId xmlns:a16="http://schemas.microsoft.com/office/drawing/2014/main" id="{EFC57336-FAE0-644F-A476-4C64E4227BDE}"/>
              </a:ext>
            </a:extLst>
          </p:cNvPr>
          <p:cNvSpPr txBox="1"/>
          <p:nvPr/>
        </p:nvSpPr>
        <p:spPr>
          <a:xfrm>
            <a:off x="465417" y="1705865"/>
            <a:ext cx="5290566" cy="646331"/>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Bureau of Infrastructure, Transport, Regional Development and Communication</a:t>
            </a:r>
          </a:p>
        </p:txBody>
      </p:sp>
      <p:pic>
        <p:nvPicPr>
          <p:cNvPr id="36" name="Picture 35">
            <a:extLst>
              <a:ext uri="{FF2B5EF4-FFF2-40B4-BE49-F238E27FC236}">
                <a16:creationId xmlns:a16="http://schemas.microsoft.com/office/drawing/2014/main" id="{C309CC02-5ECB-9242-A89D-5EC1A9A50F3A}"/>
              </a:ext>
            </a:extLst>
          </p:cNvPr>
          <p:cNvPicPr>
            <a:picLocks noChangeAspect="1"/>
          </p:cNvPicPr>
          <p:nvPr/>
        </p:nvPicPr>
        <p:blipFill>
          <a:blip r:embed="rId6"/>
          <a:stretch>
            <a:fillRect/>
          </a:stretch>
        </p:blipFill>
        <p:spPr>
          <a:xfrm>
            <a:off x="5638800" y="3682268"/>
            <a:ext cx="965200" cy="596900"/>
          </a:xfrm>
          <a:prstGeom prst="rect">
            <a:avLst/>
          </a:prstGeom>
        </p:spPr>
      </p:pic>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090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42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0C5F57-4FCD-6E47-9D27-F9CABE939470}"/>
              </a:ext>
            </a:extLst>
          </p:cNvPr>
          <p:cNvSpPr/>
          <p:nvPr/>
        </p:nvSpPr>
        <p:spPr>
          <a:xfrm>
            <a:off x="320751" y="841951"/>
            <a:ext cx="10715844" cy="382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A7B379-8A3C-0D4D-A596-AE0001033A8D}"/>
              </a:ext>
            </a:extLst>
          </p:cNvPr>
          <p:cNvPicPr>
            <a:picLocks noChangeAspect="1"/>
          </p:cNvPicPr>
          <p:nvPr/>
        </p:nvPicPr>
        <p:blipFill>
          <a:blip r:embed="rId3"/>
          <a:stretch>
            <a:fillRect/>
          </a:stretch>
        </p:blipFill>
        <p:spPr>
          <a:xfrm>
            <a:off x="430193" y="938899"/>
            <a:ext cx="6928279" cy="3595378"/>
          </a:xfrm>
          <a:prstGeom prst="rect">
            <a:avLst/>
          </a:prstGeom>
          <a:scene3d>
            <a:camera prst="orthographicFront"/>
            <a:lightRig rig="threePt" dir="t"/>
          </a:scene3d>
          <a:sp3d extrusionH="6350">
            <a:bevelT w="19050" h="57150"/>
          </a:sp3d>
        </p:spPr>
      </p:pic>
      <p:pic>
        <p:nvPicPr>
          <p:cNvPr id="5" name="Picture 4">
            <a:extLst>
              <a:ext uri="{FF2B5EF4-FFF2-40B4-BE49-F238E27FC236}">
                <a16:creationId xmlns:a16="http://schemas.microsoft.com/office/drawing/2014/main" id="{E2A359D5-CE34-BF46-9A3A-003BE026CE51}"/>
              </a:ext>
            </a:extLst>
          </p:cNvPr>
          <p:cNvPicPr>
            <a:picLocks noChangeAspect="1"/>
          </p:cNvPicPr>
          <p:nvPr/>
        </p:nvPicPr>
        <p:blipFill>
          <a:blip r:embed="rId4"/>
          <a:stretch>
            <a:fillRect/>
          </a:stretch>
        </p:blipFill>
        <p:spPr>
          <a:xfrm>
            <a:off x="7311394" y="930604"/>
            <a:ext cx="3644014" cy="3549194"/>
          </a:xfrm>
          <a:prstGeom prst="rect">
            <a:avLst/>
          </a:prstGeom>
          <a:scene3d>
            <a:camera prst="orthographicFront"/>
            <a:lightRig rig="threePt" dir="t"/>
          </a:scene3d>
          <a:sp3d extrusionH="6350"/>
        </p:spPr>
      </p:pic>
      <p:sp>
        <p:nvSpPr>
          <p:cNvPr id="13" name="Rectangle 12">
            <a:extLst>
              <a:ext uri="{FF2B5EF4-FFF2-40B4-BE49-F238E27FC236}">
                <a16:creationId xmlns:a16="http://schemas.microsoft.com/office/drawing/2014/main" id="{67D432B5-EC0C-8541-8A99-4B46D4B444E1}"/>
              </a:ext>
            </a:extLst>
          </p:cNvPr>
          <p:cNvSpPr/>
          <p:nvPr/>
        </p:nvSpPr>
        <p:spPr>
          <a:xfrm>
            <a:off x="5667159" y="3593806"/>
            <a:ext cx="5741582" cy="297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D12C21-0475-4E4C-9F48-467B9447B5FB}"/>
              </a:ext>
            </a:extLst>
          </p:cNvPr>
          <p:cNvPicPr>
            <a:picLocks noChangeAspect="1"/>
          </p:cNvPicPr>
          <p:nvPr/>
        </p:nvPicPr>
        <p:blipFill>
          <a:blip r:embed="rId5"/>
          <a:stretch>
            <a:fillRect/>
          </a:stretch>
        </p:blipFill>
        <p:spPr>
          <a:xfrm>
            <a:off x="5780573" y="3750778"/>
            <a:ext cx="5514753" cy="2663172"/>
          </a:xfrm>
          <a:prstGeom prst="rect">
            <a:avLst/>
          </a:prstGeom>
          <a:scene3d>
            <a:camera prst="orthographicFront"/>
            <a:lightRig rig="threePt" dir="t"/>
          </a:scene3d>
          <a:sp3d prstMaterial="plastic">
            <a:bevelT w="0" h="0"/>
            <a:bevelB w="0" h="0"/>
          </a:sp3d>
        </p:spPr>
      </p:pic>
      <p:sp>
        <p:nvSpPr>
          <p:cNvPr id="8" name="TextBox 7">
            <a:extLst>
              <a:ext uri="{FF2B5EF4-FFF2-40B4-BE49-F238E27FC236}">
                <a16:creationId xmlns:a16="http://schemas.microsoft.com/office/drawing/2014/main" id="{12274652-A230-9E40-8F32-5E18963C04E3}"/>
              </a:ext>
            </a:extLst>
          </p:cNvPr>
          <p:cNvSpPr txBox="1"/>
          <p:nvPr/>
        </p:nvSpPr>
        <p:spPr>
          <a:xfrm>
            <a:off x="-495856" y="134550"/>
            <a:ext cx="7343223" cy="769313"/>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 </a:t>
            </a:r>
            <a:r>
              <a:rPr lang="en-US" sz="4399" i="1" dirty="0">
                <a:solidFill>
                  <a:schemeClr val="tx2"/>
                </a:solidFill>
                <a:latin typeface="Calibri" panose="020F0502020204030204" pitchFamily="34" charset="0"/>
                <a:cs typeface="Calibri" panose="020F0502020204030204" pitchFamily="34" charset="0"/>
              </a:rPr>
              <a:t>continued…</a:t>
            </a:r>
          </a:p>
        </p:txBody>
      </p:sp>
      <p:sp>
        <p:nvSpPr>
          <p:cNvPr id="10" name="Rounded Rectangular Callout 9">
            <a:extLst>
              <a:ext uri="{FF2B5EF4-FFF2-40B4-BE49-F238E27FC236}">
                <a16:creationId xmlns:a16="http://schemas.microsoft.com/office/drawing/2014/main" id="{9532D2CC-01F6-4843-9E2B-79B63D2F9E9D}"/>
              </a:ext>
            </a:extLst>
          </p:cNvPr>
          <p:cNvSpPr/>
          <p:nvPr/>
        </p:nvSpPr>
        <p:spPr>
          <a:xfrm>
            <a:off x="9454542" y="1445500"/>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Data</a:t>
            </a:r>
          </a:p>
          <a:p>
            <a:pPr algn="ctr"/>
            <a:r>
              <a:rPr lang="en-US" sz="1800" dirty="0"/>
              <a:t>Shape (52843,23)</a:t>
            </a:r>
          </a:p>
        </p:txBody>
      </p:sp>
      <p:sp>
        <p:nvSpPr>
          <p:cNvPr id="11" name="Rounded Rectangular Callout 10">
            <a:extLst>
              <a:ext uri="{FF2B5EF4-FFF2-40B4-BE49-F238E27FC236}">
                <a16:creationId xmlns:a16="http://schemas.microsoft.com/office/drawing/2014/main" id="{5E89FE2F-7680-8446-9930-34946D1FD818}"/>
              </a:ext>
            </a:extLst>
          </p:cNvPr>
          <p:cNvSpPr/>
          <p:nvPr/>
        </p:nvSpPr>
        <p:spPr>
          <a:xfrm>
            <a:off x="2929235" y="5047930"/>
            <a:ext cx="2307265" cy="822516"/>
          </a:xfrm>
          <a:prstGeom prst="wedgeRoundRectCallout">
            <a:avLst>
              <a:gd name="adj1" fmla="val 79796"/>
              <a:gd name="adj2" fmla="val 44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5" name="Rectangle 14">
            <a:extLst>
              <a:ext uri="{FF2B5EF4-FFF2-40B4-BE49-F238E27FC236}">
                <a16:creationId xmlns:a16="http://schemas.microsoft.com/office/drawing/2014/main" id="{612982B0-1BBC-CA45-AA02-337084694157}"/>
              </a:ext>
            </a:extLst>
          </p:cNvPr>
          <p:cNvSpPr/>
          <p:nvPr/>
        </p:nvSpPr>
        <p:spPr>
          <a:xfrm>
            <a:off x="6184932" y="883449"/>
            <a:ext cx="481300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20116-D05F-C74F-A5D4-C0CB58740776}"/>
              </a:ext>
            </a:extLst>
          </p:cNvPr>
          <p:cNvSpPr txBox="1"/>
          <p:nvPr/>
        </p:nvSpPr>
        <p:spPr>
          <a:xfrm>
            <a:off x="504688" y="97152"/>
            <a:ext cx="4260207" cy="769241"/>
          </a:xfrm>
          <a:prstGeom prst="rect">
            <a:avLst/>
          </a:prstGeom>
          <a:noFill/>
        </p:spPr>
        <p:txBody>
          <a:bodyPr wrap="square" rtlCol="0">
            <a:spAutoFit/>
          </a:bodyPr>
          <a:lstStyle/>
          <a:p>
            <a:pPr algn="ctr" defTabSz="914126"/>
            <a:r>
              <a:rPr lang="en-US" sz="4399" b="1" dirty="0">
                <a:solidFill>
                  <a:srgbClr val="1F497D"/>
                </a:solidFill>
                <a:latin typeface="Calibri" panose="020F0502020204030204" pitchFamily="34" charset="0"/>
                <a:cs typeface="Calibri" panose="020F0502020204030204" pitchFamily="34" charset="0"/>
              </a:rPr>
              <a:t>Data Exploration</a:t>
            </a:r>
          </a:p>
        </p:txBody>
      </p:sp>
      <p:pic>
        <p:nvPicPr>
          <p:cNvPr id="3" name="Picture 2">
            <a:extLst>
              <a:ext uri="{FF2B5EF4-FFF2-40B4-BE49-F238E27FC236}">
                <a16:creationId xmlns:a16="http://schemas.microsoft.com/office/drawing/2014/main" id="{19D701D2-FED3-804E-929F-5D508B5D6099}"/>
              </a:ext>
            </a:extLst>
          </p:cNvPr>
          <p:cNvPicPr>
            <a:picLocks noChangeAspect="1"/>
          </p:cNvPicPr>
          <p:nvPr/>
        </p:nvPicPr>
        <p:blipFill>
          <a:blip r:embed="rId3"/>
          <a:stretch>
            <a:fillRect/>
          </a:stretch>
        </p:blipFill>
        <p:spPr>
          <a:xfrm>
            <a:off x="369222" y="866393"/>
            <a:ext cx="7950782" cy="5410550"/>
          </a:xfrm>
          <a:prstGeom prst="rect">
            <a:avLst/>
          </a:prstGeom>
        </p:spPr>
      </p:pic>
      <p:sp>
        <p:nvSpPr>
          <p:cNvPr id="5" name="Rectangle 4">
            <a:extLst>
              <a:ext uri="{FF2B5EF4-FFF2-40B4-BE49-F238E27FC236}">
                <a16:creationId xmlns:a16="http://schemas.microsoft.com/office/drawing/2014/main" id="{D231B749-641B-1147-A5B4-7D9544BD0F12}"/>
              </a:ext>
            </a:extLst>
          </p:cNvPr>
          <p:cNvSpPr/>
          <p:nvPr/>
        </p:nvSpPr>
        <p:spPr>
          <a:xfrm rot="627034">
            <a:off x="3044529" y="5019418"/>
            <a:ext cx="263951" cy="12439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EF6CC7-7299-6B41-B25E-C35877614300}"/>
              </a:ext>
            </a:extLst>
          </p:cNvPr>
          <p:cNvSpPr/>
          <p:nvPr/>
        </p:nvSpPr>
        <p:spPr>
          <a:xfrm rot="594714">
            <a:off x="4812019" y="4904188"/>
            <a:ext cx="1062151" cy="13657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able 18">
            <a:extLst>
              <a:ext uri="{FF2B5EF4-FFF2-40B4-BE49-F238E27FC236}">
                <a16:creationId xmlns:a16="http://schemas.microsoft.com/office/drawing/2014/main" id="{1EE3B53F-62B8-934F-A8CD-53296F3EC985}"/>
              </a:ext>
            </a:extLst>
          </p:cNvPr>
          <p:cNvGraphicFramePr>
            <a:graphicFrameLocks noGrp="1"/>
          </p:cNvGraphicFramePr>
          <p:nvPr>
            <p:extLst>
              <p:ext uri="{D42A27DB-BD31-4B8C-83A1-F6EECF244321}">
                <p14:modId xmlns:p14="http://schemas.microsoft.com/office/powerpoint/2010/main" val="872564546"/>
              </p:ext>
            </p:extLst>
          </p:nvPr>
        </p:nvGraphicFramePr>
        <p:xfrm>
          <a:off x="8615719" y="962926"/>
          <a:ext cx="3064858" cy="4146770"/>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3999065593"/>
                    </a:ext>
                  </a:extLst>
                </a:gridCol>
                <a:gridCol w="1103978">
                  <a:extLst>
                    <a:ext uri="{9D8B030D-6E8A-4147-A177-3AD203B41FA5}">
                      <a16:colId xmlns:a16="http://schemas.microsoft.com/office/drawing/2014/main" val="3578377979"/>
                    </a:ext>
                  </a:extLst>
                </a:gridCol>
              </a:tblGrid>
              <a:tr h="299905">
                <a:tc>
                  <a:txBody>
                    <a:bodyPr/>
                    <a:lstStyle/>
                    <a:p>
                      <a:pPr marL="0" indent="0" algn="ctr">
                        <a:buFont typeface="+mj-lt"/>
                        <a:buNone/>
                      </a:pPr>
                      <a:r>
                        <a:rPr lang="en-US" sz="1400" dirty="0">
                          <a:solidFill>
                            <a:schemeClr val="tx1"/>
                          </a:solidFill>
                        </a:rPr>
                        <a:t>Columns</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tc>
                  <a:txBody>
                    <a:bodyPr/>
                    <a:lstStyle/>
                    <a:p>
                      <a:pPr marL="0" indent="0">
                        <a:buFont typeface="+mj-lt"/>
                        <a:buNone/>
                      </a:pPr>
                      <a:r>
                        <a:rPr lang="en-US" sz="1400" dirty="0">
                          <a:solidFill>
                            <a:schemeClr val="tx1"/>
                          </a:solidFill>
                        </a:rPr>
                        <a:t>%</a:t>
                      </a:r>
                      <a:r>
                        <a:rPr lang="en-US" sz="1000" dirty="0">
                          <a:solidFill>
                            <a:schemeClr val="tx1"/>
                          </a:solidFill>
                        </a:rPr>
                        <a:t> </a:t>
                      </a:r>
                      <a:r>
                        <a:rPr lang="en-US" sz="1400" dirty="0">
                          <a:solidFill>
                            <a:schemeClr val="tx1"/>
                          </a:solidFill>
                        </a:rPr>
                        <a:t>Missing</a:t>
                      </a:r>
                    </a:p>
                  </a:txBody>
                  <a:tcPr marT="500" marB="500"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FEFEF"/>
                    </a:solidFill>
                  </a:tcPr>
                </a:tc>
                <a:extLst>
                  <a:ext uri="{0D108BD9-81ED-4DB2-BD59-A6C34878D82A}">
                    <a16:rowId xmlns:a16="http://schemas.microsoft.com/office/drawing/2014/main" val="162619532"/>
                  </a:ext>
                </a:extLst>
              </a:tr>
              <a:tr h="167255">
                <a:tc>
                  <a:txBody>
                    <a:bodyPr/>
                    <a:lstStyle/>
                    <a:p>
                      <a:r>
                        <a:rPr lang="en-US" sz="1000" dirty="0"/>
                        <a:t>Crash ID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4432633"/>
                  </a:ext>
                </a:extLst>
              </a:tr>
              <a:tr h="167255">
                <a:tc>
                  <a:txBody>
                    <a:bodyPr/>
                    <a:lstStyle/>
                    <a:p>
                      <a:r>
                        <a:rPr lang="en-US" sz="1000" dirty="0"/>
                        <a:t>State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4718654"/>
                  </a:ext>
                </a:extLst>
              </a:tr>
              <a:tr h="167255">
                <a:tc>
                  <a:txBody>
                    <a:bodyPr/>
                    <a:lstStyle/>
                    <a:p>
                      <a:r>
                        <a:rPr lang="en-US" sz="1000" dirty="0"/>
                        <a:t>Month</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2986242"/>
                  </a:ext>
                </a:extLst>
              </a:tr>
              <a:tr h="167255">
                <a:tc>
                  <a:txBody>
                    <a:bodyPr/>
                    <a:lstStyle/>
                    <a:p>
                      <a:r>
                        <a:rPr lang="en-US" sz="1000" dirty="0"/>
                        <a:t>Year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005451"/>
                  </a:ext>
                </a:extLst>
              </a:tr>
              <a:tr h="167255">
                <a:tc>
                  <a:txBody>
                    <a:bodyPr/>
                    <a:lstStyle/>
                    <a:p>
                      <a:r>
                        <a:rPr lang="en-US" sz="1000" dirty="0"/>
                        <a:t>Dayweek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6730"/>
                  </a:ext>
                </a:extLst>
              </a:tr>
              <a:tr h="167255">
                <a:tc>
                  <a:txBody>
                    <a:bodyPr/>
                    <a:lstStyle/>
                    <a:p>
                      <a:r>
                        <a:rPr lang="en-US" sz="1000" dirty="0"/>
                        <a:t>Time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11238"/>
                  </a:ext>
                </a:extLst>
              </a:tr>
              <a:tr h="167255">
                <a:tc>
                  <a:txBody>
                    <a:bodyPr/>
                    <a:lstStyle/>
                    <a:p>
                      <a:r>
                        <a:rPr lang="en-US" sz="1000" dirty="0"/>
                        <a:t>Crash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646448"/>
                  </a:ext>
                </a:extLst>
              </a:tr>
              <a:tr h="167255">
                <a:tc>
                  <a:txBody>
                    <a:bodyPr/>
                    <a:lstStyle/>
                    <a:p>
                      <a:r>
                        <a:rPr lang="en-US" sz="1000" dirty="0"/>
                        <a:t>Bus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8219521"/>
                  </a:ext>
                </a:extLst>
              </a:tr>
              <a:tr h="167255">
                <a:tc>
                  <a:txBody>
                    <a:bodyPr/>
                    <a:lstStyle/>
                    <a:p>
                      <a:r>
                        <a:rPr lang="en-US" sz="1000" dirty="0"/>
                        <a:t>Heavy Rigid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39</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3477903"/>
                  </a:ext>
                </a:extLst>
              </a:tr>
              <a:tr h="167255">
                <a:tc>
                  <a:txBody>
                    <a:bodyPr/>
                    <a:lstStyle/>
                    <a:p>
                      <a:r>
                        <a:rPr lang="en-US" sz="1000" dirty="0"/>
                        <a:t>Articulated Truck Involvement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960361"/>
                  </a:ext>
                </a:extLst>
              </a:tr>
              <a:tr h="167255">
                <a:tc>
                  <a:txBody>
                    <a:bodyPr/>
                    <a:lstStyle/>
                    <a:p>
                      <a:r>
                        <a:rPr lang="en-US" sz="1000" dirty="0"/>
                        <a:t>Speed Limit</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1</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816027"/>
                  </a:ext>
                </a:extLst>
              </a:tr>
              <a:tr h="167255">
                <a:tc>
                  <a:txBody>
                    <a:bodyPr/>
                    <a:lstStyle/>
                    <a:p>
                      <a:r>
                        <a:rPr lang="en-US" sz="1000" dirty="0"/>
                        <a:t>Road User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0988169"/>
                  </a:ext>
                </a:extLst>
              </a:tr>
              <a:tr h="167255">
                <a:tc>
                  <a:txBody>
                    <a:bodyPr/>
                    <a:lstStyle/>
                    <a:p>
                      <a:r>
                        <a:rPr lang="en-US" sz="1000" dirty="0"/>
                        <a:t>Gender</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3797174"/>
                  </a:ext>
                </a:extLst>
              </a:tr>
              <a:tr h="167255">
                <a:tc>
                  <a:txBody>
                    <a:bodyPr/>
                    <a:lstStyle/>
                    <a:p>
                      <a:r>
                        <a:rPr lang="en-US" sz="1000" dirty="0"/>
                        <a:t>Age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721621"/>
                  </a:ext>
                </a:extLst>
              </a:tr>
              <a:tr h="167255">
                <a:tc>
                  <a:txBody>
                    <a:bodyPr/>
                    <a:lstStyle/>
                    <a:p>
                      <a:r>
                        <a:rPr lang="en-US" sz="1000" dirty="0"/>
                        <a:t>National Remoteness Areas</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9282867"/>
                  </a:ext>
                </a:extLst>
              </a:tr>
              <a:tr h="167255">
                <a:tc>
                  <a:txBody>
                    <a:bodyPr/>
                    <a:lstStyle/>
                    <a:p>
                      <a:r>
                        <a:rPr lang="en-US" sz="1000" dirty="0"/>
                        <a:t>SA4 Name 2016</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609796"/>
                  </a:ext>
                </a:extLst>
              </a:tr>
              <a:tr h="167255">
                <a:tc>
                  <a:txBody>
                    <a:bodyPr/>
                    <a:lstStyle/>
                    <a:p>
                      <a:r>
                        <a:rPr lang="en-US" sz="1000" dirty="0"/>
                        <a:t>National LGA Name 2017</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7858431"/>
                  </a:ext>
                </a:extLst>
              </a:tr>
              <a:tr h="167255">
                <a:tc>
                  <a:txBody>
                    <a:bodyPr/>
                    <a:lstStyle/>
                    <a:p>
                      <a:r>
                        <a:rPr lang="en-US" sz="1000" dirty="0"/>
                        <a:t>National Road Type</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87</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682059"/>
                  </a:ext>
                </a:extLst>
              </a:tr>
              <a:tr h="167255">
                <a:tc>
                  <a:txBody>
                    <a:bodyPr/>
                    <a:lstStyle/>
                    <a:p>
                      <a:r>
                        <a:rPr lang="en-US" sz="1000" dirty="0"/>
                        <a:t>Christmas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3534141"/>
                  </a:ext>
                </a:extLst>
              </a:tr>
              <a:tr h="167255">
                <a:tc>
                  <a:txBody>
                    <a:bodyPr/>
                    <a:lstStyle/>
                    <a:p>
                      <a:r>
                        <a:rPr lang="en-US" sz="1000" dirty="0"/>
                        <a:t>Easter Period</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5575348"/>
                  </a:ext>
                </a:extLst>
              </a:tr>
              <a:tr h="167255">
                <a:tc>
                  <a:txBody>
                    <a:bodyPr/>
                    <a:lstStyle/>
                    <a:p>
                      <a:r>
                        <a:rPr lang="en-US" sz="1000" dirty="0"/>
                        <a:t>Age Group</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563627"/>
                  </a:ext>
                </a:extLst>
              </a:tr>
              <a:tr h="167255">
                <a:tc>
                  <a:txBody>
                    <a:bodyPr/>
                    <a:lstStyle/>
                    <a:p>
                      <a:r>
                        <a:rPr lang="en-US" sz="1000" dirty="0"/>
                        <a:t>Day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795219"/>
                  </a:ext>
                </a:extLst>
              </a:tr>
              <a:tr h="167255">
                <a:tc>
                  <a:txBody>
                    <a:bodyPr/>
                    <a:lstStyle/>
                    <a:p>
                      <a:r>
                        <a:rPr lang="en-US" sz="1000" dirty="0"/>
                        <a:t>Time of Week</a:t>
                      </a:r>
                    </a:p>
                  </a:txBody>
                  <a:tcPr marT="500" marB="500">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0</a:t>
                      </a:r>
                    </a:p>
                  </a:txBody>
                  <a:tcPr marT="500" marB="500">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7900204"/>
                  </a:ext>
                </a:extLst>
              </a:tr>
            </a:tbl>
          </a:graphicData>
        </a:graphic>
      </p:graphicFrame>
      <p:sp>
        <p:nvSpPr>
          <p:cNvPr id="12" name="Rectangle 11">
            <a:extLst>
              <a:ext uri="{FF2B5EF4-FFF2-40B4-BE49-F238E27FC236}">
                <a16:creationId xmlns:a16="http://schemas.microsoft.com/office/drawing/2014/main" id="{A2AA3826-7271-2646-9768-19D20C690F70}"/>
              </a:ext>
            </a:extLst>
          </p:cNvPr>
          <p:cNvSpPr/>
          <p:nvPr/>
        </p:nvSpPr>
        <p:spPr>
          <a:xfrm rot="5400000">
            <a:off x="9713825" y="2508693"/>
            <a:ext cx="694267" cy="282274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20F750-1DA2-914E-B012-E39443D09403}"/>
              </a:ext>
            </a:extLst>
          </p:cNvPr>
          <p:cNvSpPr/>
          <p:nvPr/>
        </p:nvSpPr>
        <p:spPr>
          <a:xfrm rot="5400000">
            <a:off x="9940223" y="1270362"/>
            <a:ext cx="241470" cy="282274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83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4CCDCEE-A4CD-7A46-916D-C1F80EDF5074}"/>
              </a:ext>
            </a:extLst>
          </p:cNvPr>
          <p:cNvSpPr/>
          <p:nvPr/>
        </p:nvSpPr>
        <p:spPr>
          <a:xfrm>
            <a:off x="4760408" y="5048961"/>
            <a:ext cx="4942471" cy="1048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4E926F-9527-9940-80F0-75A08A5B4CF0}"/>
              </a:ext>
            </a:extLst>
          </p:cNvPr>
          <p:cNvSpPr/>
          <p:nvPr/>
        </p:nvSpPr>
        <p:spPr>
          <a:xfrm>
            <a:off x="4760408" y="3429000"/>
            <a:ext cx="6778374" cy="1089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4008E4-D452-2D46-9112-3D2BC0F775CB}"/>
              </a:ext>
            </a:extLst>
          </p:cNvPr>
          <p:cNvSpPr/>
          <p:nvPr/>
        </p:nvSpPr>
        <p:spPr>
          <a:xfrm>
            <a:off x="4780357" y="1695190"/>
            <a:ext cx="4942471" cy="126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EB2F-51C3-384E-914A-ED85E31A25AE}"/>
              </a:ext>
            </a:extLst>
          </p:cNvPr>
          <p:cNvSpPr>
            <a:spLocks noGrp="1"/>
          </p:cNvSpPr>
          <p:nvPr>
            <p:ph type="title"/>
          </p:nvPr>
        </p:nvSpPr>
        <p:spPr>
          <a:xfrm>
            <a:off x="609599" y="203093"/>
            <a:ext cx="10972801" cy="715961"/>
          </a:xfrm>
        </p:spPr>
        <p:txBody>
          <a:bodyPr/>
          <a:lstStyle/>
          <a:p>
            <a:r>
              <a:rPr lang="en-US" dirty="0"/>
              <a:t>Cleaning (Crash Dataset)</a:t>
            </a:r>
          </a:p>
        </p:txBody>
      </p:sp>
      <p:grpSp>
        <p:nvGrpSpPr>
          <p:cNvPr id="34" name="Group 33">
            <a:extLst>
              <a:ext uri="{FF2B5EF4-FFF2-40B4-BE49-F238E27FC236}">
                <a16:creationId xmlns:a16="http://schemas.microsoft.com/office/drawing/2014/main" id="{CDB8843E-EBE2-3C4E-B9C2-BF5158ADCB9A}"/>
              </a:ext>
            </a:extLst>
          </p:cNvPr>
          <p:cNvGrpSpPr/>
          <p:nvPr/>
        </p:nvGrpSpPr>
        <p:grpSpPr>
          <a:xfrm>
            <a:off x="1269553" y="910848"/>
            <a:ext cx="2816047" cy="5881934"/>
            <a:chOff x="4451663" y="742950"/>
            <a:chExt cx="2571958" cy="5372100"/>
          </a:xfrm>
        </p:grpSpPr>
        <p:pic>
          <p:nvPicPr>
            <p:cNvPr id="33" name="Picture 32">
              <a:extLst>
                <a:ext uri="{FF2B5EF4-FFF2-40B4-BE49-F238E27FC236}">
                  <a16:creationId xmlns:a16="http://schemas.microsoft.com/office/drawing/2014/main" id="{95E0558A-7A97-C140-BC63-2C21A591377F}"/>
                </a:ext>
              </a:extLst>
            </p:cNvPr>
            <p:cNvPicPr>
              <a:picLocks noChangeAspect="1"/>
            </p:cNvPicPr>
            <p:nvPr/>
          </p:nvPicPr>
          <p:blipFill>
            <a:blip r:embed="rId3"/>
            <a:stretch>
              <a:fillRect/>
            </a:stretch>
          </p:blipFill>
          <p:spPr>
            <a:xfrm>
              <a:off x="4451663" y="742950"/>
              <a:ext cx="965200" cy="5372100"/>
            </a:xfrm>
            <a:prstGeom prst="rect">
              <a:avLst/>
            </a:prstGeom>
          </p:spPr>
        </p:pic>
        <p:pic>
          <p:nvPicPr>
            <p:cNvPr id="32" name="Picture 31">
              <a:extLst>
                <a:ext uri="{FF2B5EF4-FFF2-40B4-BE49-F238E27FC236}">
                  <a16:creationId xmlns:a16="http://schemas.microsoft.com/office/drawing/2014/main" id="{A3175322-E078-DB4C-A45F-6AAAD69D8198}"/>
                </a:ext>
              </a:extLst>
            </p:cNvPr>
            <p:cNvPicPr>
              <a:picLocks noChangeAspect="1"/>
            </p:cNvPicPr>
            <p:nvPr/>
          </p:nvPicPr>
          <p:blipFill>
            <a:blip r:embed="rId4"/>
            <a:stretch>
              <a:fillRect/>
            </a:stretch>
          </p:blipFill>
          <p:spPr>
            <a:xfrm>
              <a:off x="5258321" y="757940"/>
              <a:ext cx="1765300" cy="5334000"/>
            </a:xfrm>
            <a:prstGeom prst="rect">
              <a:avLst/>
            </a:prstGeom>
          </p:spPr>
        </p:pic>
      </p:grpSp>
      <p:pic>
        <p:nvPicPr>
          <p:cNvPr id="38" name="Picture 37">
            <a:extLst>
              <a:ext uri="{FF2B5EF4-FFF2-40B4-BE49-F238E27FC236}">
                <a16:creationId xmlns:a16="http://schemas.microsoft.com/office/drawing/2014/main" id="{128AA76F-A8D5-124F-98FF-73BB6F7CAB5A}"/>
              </a:ext>
            </a:extLst>
          </p:cNvPr>
          <p:cNvPicPr>
            <a:picLocks noChangeAspect="1"/>
          </p:cNvPicPr>
          <p:nvPr/>
        </p:nvPicPr>
        <p:blipFill>
          <a:blip r:embed="rId5"/>
          <a:stretch>
            <a:fillRect/>
          </a:stretch>
        </p:blipFill>
        <p:spPr>
          <a:xfrm>
            <a:off x="4871746" y="3533684"/>
            <a:ext cx="6555698" cy="879741"/>
          </a:xfrm>
          <a:prstGeom prst="rect">
            <a:avLst/>
          </a:prstGeom>
        </p:spPr>
      </p:pic>
      <p:pic>
        <p:nvPicPr>
          <p:cNvPr id="39" name="Picture 38">
            <a:extLst>
              <a:ext uri="{FF2B5EF4-FFF2-40B4-BE49-F238E27FC236}">
                <a16:creationId xmlns:a16="http://schemas.microsoft.com/office/drawing/2014/main" id="{E4AD4330-26F2-C64A-B129-050728A2F64E}"/>
              </a:ext>
            </a:extLst>
          </p:cNvPr>
          <p:cNvPicPr>
            <a:picLocks noChangeAspect="1"/>
          </p:cNvPicPr>
          <p:nvPr/>
        </p:nvPicPr>
        <p:blipFill>
          <a:blip r:embed="rId6"/>
          <a:stretch>
            <a:fillRect/>
          </a:stretch>
        </p:blipFill>
        <p:spPr>
          <a:xfrm>
            <a:off x="4903307" y="1798543"/>
            <a:ext cx="4680565" cy="1063177"/>
          </a:xfrm>
          <a:prstGeom prst="rect">
            <a:avLst/>
          </a:prstGeom>
        </p:spPr>
      </p:pic>
      <p:pic>
        <p:nvPicPr>
          <p:cNvPr id="40" name="Picture 39">
            <a:extLst>
              <a:ext uri="{FF2B5EF4-FFF2-40B4-BE49-F238E27FC236}">
                <a16:creationId xmlns:a16="http://schemas.microsoft.com/office/drawing/2014/main" id="{5DDA4F9C-1BF1-E042-AC2E-0B168DBC238A}"/>
              </a:ext>
            </a:extLst>
          </p:cNvPr>
          <p:cNvPicPr>
            <a:picLocks noChangeAspect="1"/>
          </p:cNvPicPr>
          <p:nvPr/>
        </p:nvPicPr>
        <p:blipFill>
          <a:blip r:embed="rId7"/>
          <a:stretch>
            <a:fillRect/>
          </a:stretch>
        </p:blipFill>
        <p:spPr>
          <a:xfrm>
            <a:off x="4893148" y="5176360"/>
            <a:ext cx="4621275" cy="793319"/>
          </a:xfrm>
          <a:prstGeom prst="rect">
            <a:avLst/>
          </a:prstGeom>
        </p:spPr>
      </p:pic>
      <p:sp>
        <p:nvSpPr>
          <p:cNvPr id="43" name="TextBox 42">
            <a:extLst>
              <a:ext uri="{FF2B5EF4-FFF2-40B4-BE49-F238E27FC236}">
                <a16:creationId xmlns:a16="http://schemas.microsoft.com/office/drawing/2014/main" id="{15C3F5B5-7082-F34D-96C0-768799FDCDF3}"/>
              </a:ext>
            </a:extLst>
          </p:cNvPr>
          <p:cNvSpPr txBox="1"/>
          <p:nvPr/>
        </p:nvSpPr>
        <p:spPr>
          <a:xfrm>
            <a:off x="4670855" y="1316222"/>
            <a:ext cx="1734257" cy="369332"/>
          </a:xfrm>
          <a:prstGeom prst="rect">
            <a:avLst/>
          </a:prstGeom>
          <a:noFill/>
        </p:spPr>
        <p:txBody>
          <a:bodyPr wrap="none" rtlCol="0">
            <a:spAutoFit/>
          </a:bodyPr>
          <a:lstStyle/>
          <a:p>
            <a:r>
              <a:rPr lang="en-US" sz="1800" dirty="0"/>
              <a:t>Formatting Time</a:t>
            </a:r>
          </a:p>
        </p:txBody>
      </p:sp>
      <p:sp>
        <p:nvSpPr>
          <p:cNvPr id="44" name="TextBox 43">
            <a:extLst>
              <a:ext uri="{FF2B5EF4-FFF2-40B4-BE49-F238E27FC236}">
                <a16:creationId xmlns:a16="http://schemas.microsoft.com/office/drawing/2014/main" id="{A507DDF4-2A4D-9A47-89E7-1C9AF90EDFDE}"/>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sp>
        <p:nvSpPr>
          <p:cNvPr id="45" name="TextBox 44">
            <a:extLst>
              <a:ext uri="{FF2B5EF4-FFF2-40B4-BE49-F238E27FC236}">
                <a16:creationId xmlns:a16="http://schemas.microsoft.com/office/drawing/2014/main" id="{2A21E28F-0D9E-9A4E-AF7E-5FD53C8D9952}"/>
              </a:ext>
            </a:extLst>
          </p:cNvPr>
          <p:cNvSpPr txBox="1"/>
          <p:nvPr/>
        </p:nvSpPr>
        <p:spPr>
          <a:xfrm>
            <a:off x="4670855" y="4679627"/>
            <a:ext cx="1636089" cy="369332"/>
          </a:xfrm>
          <a:prstGeom prst="rect">
            <a:avLst/>
          </a:prstGeom>
          <a:noFill/>
        </p:spPr>
        <p:txBody>
          <a:bodyPr wrap="none" rtlCol="0">
            <a:spAutoFit/>
          </a:bodyPr>
          <a:lstStyle/>
          <a:p>
            <a:r>
              <a:rPr lang="en-US" sz="1800" dirty="0"/>
              <a:t>Adding Quarter</a:t>
            </a:r>
          </a:p>
        </p:txBody>
      </p:sp>
    </p:spTree>
    <p:extLst>
      <p:ext uri="{BB962C8B-B14F-4D97-AF65-F5344CB8AC3E}">
        <p14:creationId xmlns:p14="http://schemas.microsoft.com/office/powerpoint/2010/main" val="660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40F2A8-7EE6-F340-95EB-61480EFC7A32}"/>
              </a:ext>
            </a:extLst>
          </p:cNvPr>
          <p:cNvSpPr/>
          <p:nvPr/>
        </p:nvSpPr>
        <p:spPr>
          <a:xfrm>
            <a:off x="6004734" y="714595"/>
            <a:ext cx="5916207" cy="29718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2BB39F4-2473-7B4A-8E44-B53F6FC92B5D}"/>
              </a:ext>
            </a:extLst>
          </p:cNvPr>
          <p:cNvPicPr>
            <a:picLocks noChangeAspect="1"/>
          </p:cNvPicPr>
          <p:nvPr/>
        </p:nvPicPr>
        <p:blipFill>
          <a:blip r:embed="rId2"/>
          <a:stretch>
            <a:fillRect/>
          </a:stretch>
        </p:blipFill>
        <p:spPr>
          <a:xfrm>
            <a:off x="6095999" y="812472"/>
            <a:ext cx="5733676" cy="2768894"/>
          </a:xfrm>
          <a:prstGeom prst="rect">
            <a:avLst/>
          </a:prstGeom>
          <a:scene3d>
            <a:camera prst="orthographicFront"/>
            <a:lightRig rig="threePt" dir="t"/>
          </a:scene3d>
          <a:sp3d prstMaterial="plastic">
            <a:bevelT w="0" h="0"/>
            <a:bevelB w="0" h="0"/>
          </a:sp3d>
        </p:spPr>
      </p:pic>
      <p:sp>
        <p:nvSpPr>
          <p:cNvPr id="5" name="Title 1">
            <a:extLst>
              <a:ext uri="{FF2B5EF4-FFF2-40B4-BE49-F238E27FC236}">
                <a16:creationId xmlns:a16="http://schemas.microsoft.com/office/drawing/2014/main" id="{1FEB6BE7-2092-2C4D-B79C-3FEB23515ACA}"/>
              </a:ext>
            </a:extLst>
          </p:cNvPr>
          <p:cNvSpPr txBox="1">
            <a:spLocks/>
          </p:cNvSpPr>
          <p:nvPr/>
        </p:nvSpPr>
        <p:spPr>
          <a:xfrm>
            <a:off x="179793" y="18750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3700" dirty="0"/>
              <a:t>Cleaning (Population Dataset)</a:t>
            </a:r>
          </a:p>
        </p:txBody>
      </p:sp>
      <p:sp>
        <p:nvSpPr>
          <p:cNvPr id="7" name="Rectangle 6">
            <a:extLst>
              <a:ext uri="{FF2B5EF4-FFF2-40B4-BE49-F238E27FC236}">
                <a16:creationId xmlns:a16="http://schemas.microsoft.com/office/drawing/2014/main" id="{717CD663-6CD1-ED4C-8654-6EDD819B5328}"/>
              </a:ext>
            </a:extLst>
          </p:cNvPr>
          <p:cNvSpPr/>
          <p:nvPr/>
        </p:nvSpPr>
        <p:spPr>
          <a:xfrm>
            <a:off x="5451920" y="2146760"/>
            <a:ext cx="5199927" cy="43228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 name="Picture 2">
            <a:extLst>
              <a:ext uri="{FF2B5EF4-FFF2-40B4-BE49-F238E27FC236}">
                <a16:creationId xmlns:a16="http://schemas.microsoft.com/office/drawing/2014/main" id="{E630CD56-E7CA-7D47-A74E-E033EA280666}"/>
              </a:ext>
            </a:extLst>
          </p:cNvPr>
          <p:cNvPicPr>
            <a:picLocks noChangeAspect="1"/>
          </p:cNvPicPr>
          <p:nvPr/>
        </p:nvPicPr>
        <p:blipFill>
          <a:blip r:embed="rId3"/>
          <a:stretch>
            <a:fillRect/>
          </a:stretch>
        </p:blipFill>
        <p:spPr>
          <a:xfrm>
            <a:off x="5568155" y="2288773"/>
            <a:ext cx="4967455" cy="4038854"/>
          </a:xfrm>
          <a:prstGeom prst="rect">
            <a:avLst/>
          </a:prstGeom>
        </p:spPr>
      </p:pic>
      <p:sp>
        <p:nvSpPr>
          <p:cNvPr id="8" name="Rectangle 7">
            <a:extLst>
              <a:ext uri="{FF2B5EF4-FFF2-40B4-BE49-F238E27FC236}">
                <a16:creationId xmlns:a16="http://schemas.microsoft.com/office/drawing/2014/main" id="{BF3C18D9-D6C5-BA40-889A-CF85BC0E347A}"/>
              </a:ext>
            </a:extLst>
          </p:cNvPr>
          <p:cNvSpPr/>
          <p:nvPr/>
        </p:nvSpPr>
        <p:spPr>
          <a:xfrm>
            <a:off x="1132462" y="1586612"/>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Rename Column Headers</a:t>
            </a:r>
          </a:p>
        </p:txBody>
      </p:sp>
      <p:sp>
        <p:nvSpPr>
          <p:cNvPr id="9" name="Oval 8">
            <a:extLst>
              <a:ext uri="{FF2B5EF4-FFF2-40B4-BE49-F238E27FC236}">
                <a16:creationId xmlns:a16="http://schemas.microsoft.com/office/drawing/2014/main" id="{43149169-ABE9-0C43-9A97-E657EABEEF71}"/>
              </a:ext>
            </a:extLst>
          </p:cNvPr>
          <p:cNvSpPr/>
          <p:nvPr/>
        </p:nvSpPr>
        <p:spPr>
          <a:xfrm>
            <a:off x="473616" y="150059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1</a:t>
            </a:r>
          </a:p>
        </p:txBody>
      </p:sp>
      <p:sp>
        <p:nvSpPr>
          <p:cNvPr id="10" name="Rectangle 9">
            <a:extLst>
              <a:ext uri="{FF2B5EF4-FFF2-40B4-BE49-F238E27FC236}">
                <a16:creationId xmlns:a16="http://schemas.microsoft.com/office/drawing/2014/main" id="{F0F5325D-E8BE-824C-BD8F-19146F4BA80B}"/>
              </a:ext>
            </a:extLst>
          </p:cNvPr>
          <p:cNvSpPr/>
          <p:nvPr/>
        </p:nvSpPr>
        <p:spPr>
          <a:xfrm>
            <a:off x="1132462" y="2357910"/>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Set columns to numeric</a:t>
            </a:r>
          </a:p>
        </p:txBody>
      </p:sp>
      <p:sp>
        <p:nvSpPr>
          <p:cNvPr id="11" name="Oval 10">
            <a:extLst>
              <a:ext uri="{FF2B5EF4-FFF2-40B4-BE49-F238E27FC236}">
                <a16:creationId xmlns:a16="http://schemas.microsoft.com/office/drawing/2014/main" id="{F30F3D2C-4BE5-B845-8780-208E4B85EFC8}"/>
              </a:ext>
            </a:extLst>
          </p:cNvPr>
          <p:cNvSpPr/>
          <p:nvPr/>
        </p:nvSpPr>
        <p:spPr>
          <a:xfrm>
            <a:off x="473616" y="229095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2</a:t>
            </a:r>
          </a:p>
        </p:txBody>
      </p:sp>
      <p:sp>
        <p:nvSpPr>
          <p:cNvPr id="12" name="Rectangle 11">
            <a:extLst>
              <a:ext uri="{FF2B5EF4-FFF2-40B4-BE49-F238E27FC236}">
                <a16:creationId xmlns:a16="http://schemas.microsoft.com/office/drawing/2014/main" id="{FC22771C-E479-A647-9A90-6F0AF7FD7AC6}"/>
              </a:ext>
            </a:extLst>
          </p:cNvPr>
          <p:cNvSpPr/>
          <p:nvPr/>
        </p:nvSpPr>
        <p:spPr>
          <a:xfrm>
            <a:off x="1132462" y="3134679"/>
            <a:ext cx="3887594"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Retrieve Month and Year from Date</a:t>
            </a:r>
          </a:p>
        </p:txBody>
      </p:sp>
      <p:sp>
        <p:nvSpPr>
          <p:cNvPr id="13" name="Oval 12">
            <a:extLst>
              <a:ext uri="{FF2B5EF4-FFF2-40B4-BE49-F238E27FC236}">
                <a16:creationId xmlns:a16="http://schemas.microsoft.com/office/drawing/2014/main" id="{593E7F4B-C01D-334B-B3BA-18154FB407EC}"/>
              </a:ext>
            </a:extLst>
          </p:cNvPr>
          <p:cNvSpPr/>
          <p:nvPr/>
        </p:nvSpPr>
        <p:spPr>
          <a:xfrm>
            <a:off x="473616" y="308131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4</a:t>
            </a:r>
          </a:p>
        </p:txBody>
      </p:sp>
      <p:sp>
        <p:nvSpPr>
          <p:cNvPr id="14" name="Rectangle 13">
            <a:extLst>
              <a:ext uri="{FF2B5EF4-FFF2-40B4-BE49-F238E27FC236}">
                <a16:creationId xmlns:a16="http://schemas.microsoft.com/office/drawing/2014/main" id="{163017A5-80FD-D04E-9C51-128C346DA45D}"/>
              </a:ext>
            </a:extLst>
          </p:cNvPr>
          <p:cNvSpPr/>
          <p:nvPr/>
        </p:nvSpPr>
        <p:spPr>
          <a:xfrm>
            <a:off x="1132462" y="3928081"/>
            <a:ext cx="2922473"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a Quarters Column</a:t>
            </a:r>
          </a:p>
        </p:txBody>
      </p:sp>
      <p:sp>
        <p:nvSpPr>
          <p:cNvPr id="15" name="Oval 14">
            <a:extLst>
              <a:ext uri="{FF2B5EF4-FFF2-40B4-BE49-F238E27FC236}">
                <a16:creationId xmlns:a16="http://schemas.microsoft.com/office/drawing/2014/main" id="{1F897027-AD1E-6441-83CF-94FBE56BD52A}"/>
              </a:ext>
            </a:extLst>
          </p:cNvPr>
          <p:cNvSpPr/>
          <p:nvPr/>
        </p:nvSpPr>
        <p:spPr>
          <a:xfrm>
            <a:off x="473616" y="387167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5</a:t>
            </a:r>
          </a:p>
        </p:txBody>
      </p:sp>
      <p:sp>
        <p:nvSpPr>
          <p:cNvPr id="16" name="Rectangle 15">
            <a:extLst>
              <a:ext uri="{FF2B5EF4-FFF2-40B4-BE49-F238E27FC236}">
                <a16:creationId xmlns:a16="http://schemas.microsoft.com/office/drawing/2014/main" id="{B19296FF-542E-6A45-893F-46B2B2BF04DD}"/>
              </a:ext>
            </a:extLst>
          </p:cNvPr>
          <p:cNvSpPr/>
          <p:nvPr/>
        </p:nvSpPr>
        <p:spPr>
          <a:xfrm>
            <a:off x="1132462" y="4623382"/>
            <a:ext cx="3887594" cy="64607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Create new DataFrame for each state with new columns</a:t>
            </a:r>
          </a:p>
        </p:txBody>
      </p:sp>
      <p:sp>
        <p:nvSpPr>
          <p:cNvPr id="17" name="Oval 16">
            <a:extLst>
              <a:ext uri="{FF2B5EF4-FFF2-40B4-BE49-F238E27FC236}">
                <a16:creationId xmlns:a16="http://schemas.microsoft.com/office/drawing/2014/main" id="{A1AE096B-5443-254D-8DE9-78F8C4E56B30}"/>
              </a:ext>
            </a:extLst>
          </p:cNvPr>
          <p:cNvSpPr/>
          <p:nvPr/>
        </p:nvSpPr>
        <p:spPr>
          <a:xfrm>
            <a:off x="473616" y="4662036"/>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6</a:t>
            </a:r>
          </a:p>
        </p:txBody>
      </p:sp>
      <p:sp>
        <p:nvSpPr>
          <p:cNvPr id="18" name="Rectangle 17">
            <a:extLst>
              <a:ext uri="{FF2B5EF4-FFF2-40B4-BE49-F238E27FC236}">
                <a16:creationId xmlns:a16="http://schemas.microsoft.com/office/drawing/2014/main" id="{9065CC06-8954-E94C-B1D5-B6FF3DA879D1}"/>
              </a:ext>
            </a:extLst>
          </p:cNvPr>
          <p:cNvSpPr/>
          <p:nvPr/>
        </p:nvSpPr>
        <p:spPr>
          <a:xfrm>
            <a:off x="1132462" y="5525548"/>
            <a:ext cx="3384942" cy="369204"/>
          </a:xfrm>
          <a:prstGeom prst="rect">
            <a:avLst/>
          </a:prstGeom>
        </p:spPr>
        <p:txBody>
          <a:bodyPr wrap="square">
            <a:spAutoFit/>
          </a:bodyPr>
          <a:lstStyle/>
          <a:p>
            <a:pPr defTabSz="914126"/>
            <a:r>
              <a:rPr lang="en-US" sz="1799" dirty="0">
                <a:solidFill>
                  <a:prstClr val="black">
                    <a:lumMod val="75000"/>
                    <a:lumOff val="25000"/>
                  </a:prstClr>
                </a:solidFill>
                <a:latin typeface="Calibri" panose="020F0502020204030204" pitchFamily="34" charset="0"/>
                <a:cs typeface="Calibri" panose="020F0502020204030204" pitchFamily="34" charset="0"/>
              </a:rPr>
              <a:t>Combine into one DataFrame</a:t>
            </a:r>
          </a:p>
        </p:txBody>
      </p:sp>
      <p:sp>
        <p:nvSpPr>
          <p:cNvPr id="19" name="Oval 18">
            <a:extLst>
              <a:ext uri="{FF2B5EF4-FFF2-40B4-BE49-F238E27FC236}">
                <a16:creationId xmlns:a16="http://schemas.microsoft.com/office/drawing/2014/main" id="{16C17584-CC76-3E42-8E4D-41355F34B06C}"/>
              </a:ext>
            </a:extLst>
          </p:cNvPr>
          <p:cNvSpPr/>
          <p:nvPr/>
        </p:nvSpPr>
        <p:spPr>
          <a:xfrm>
            <a:off x="473616" y="5452395"/>
            <a:ext cx="548497" cy="548497"/>
          </a:xfrm>
          <a:prstGeom prst="ellipse">
            <a:avLst/>
          </a:prstGeom>
          <a:solidFill>
            <a:schemeClr val="bg1"/>
          </a:solid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999" dirty="0">
                <a:solidFill>
                  <a:schemeClr val="accent1">
                    <a:lumMod val="75000"/>
                  </a:schemeClr>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99949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38F05F-3D56-1F4F-99D6-59EEF67E59A5}"/>
              </a:ext>
            </a:extLst>
          </p:cNvPr>
          <p:cNvSpPr/>
          <p:nvPr/>
        </p:nvSpPr>
        <p:spPr>
          <a:xfrm>
            <a:off x="430192" y="4437217"/>
            <a:ext cx="10978286" cy="131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31DE4E-30F4-B74D-88E7-ADF9BB6E440F}"/>
              </a:ext>
            </a:extLst>
          </p:cNvPr>
          <p:cNvSpPr/>
          <p:nvPr/>
        </p:nvSpPr>
        <p:spPr>
          <a:xfrm>
            <a:off x="430193" y="864599"/>
            <a:ext cx="11027239" cy="3669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CCBBB3E-7ADD-C147-B641-F67E6C36A195}"/>
              </a:ext>
            </a:extLst>
          </p:cNvPr>
          <p:cNvPicPr>
            <a:picLocks noChangeAspect="1"/>
          </p:cNvPicPr>
          <p:nvPr/>
        </p:nvPicPr>
        <p:blipFill>
          <a:blip r:embed="rId2"/>
          <a:stretch>
            <a:fillRect/>
          </a:stretch>
        </p:blipFill>
        <p:spPr>
          <a:xfrm>
            <a:off x="506524" y="902322"/>
            <a:ext cx="6928279" cy="3595378"/>
          </a:xfrm>
          <a:prstGeom prst="rect">
            <a:avLst/>
          </a:prstGeom>
          <a:scene3d>
            <a:camera prst="orthographicFront"/>
            <a:lightRig rig="threePt" dir="t"/>
          </a:scene3d>
          <a:sp3d extrusionH="6350">
            <a:bevelT w="19050" h="57150"/>
          </a:sp3d>
        </p:spPr>
      </p:pic>
      <p:sp>
        <p:nvSpPr>
          <p:cNvPr id="9" name="Rectangle 8">
            <a:extLst>
              <a:ext uri="{FF2B5EF4-FFF2-40B4-BE49-F238E27FC236}">
                <a16:creationId xmlns:a16="http://schemas.microsoft.com/office/drawing/2014/main" id="{D72529EB-35AB-714D-BE33-9CDCBB2BF1FE}"/>
              </a:ext>
            </a:extLst>
          </p:cNvPr>
          <p:cNvSpPr/>
          <p:nvPr/>
        </p:nvSpPr>
        <p:spPr>
          <a:xfrm>
            <a:off x="430191" y="4441319"/>
            <a:ext cx="9527549" cy="656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4ACC9F-FA0A-0941-8D21-A5E895EC0D0E}"/>
              </a:ext>
            </a:extLst>
          </p:cNvPr>
          <p:cNvPicPr>
            <a:picLocks noChangeAspect="1"/>
          </p:cNvPicPr>
          <p:nvPr/>
        </p:nvPicPr>
        <p:blipFill>
          <a:blip r:embed="rId3"/>
          <a:stretch>
            <a:fillRect/>
          </a:stretch>
        </p:blipFill>
        <p:spPr>
          <a:xfrm>
            <a:off x="7418428" y="892592"/>
            <a:ext cx="3644014" cy="3549194"/>
          </a:xfrm>
          <a:prstGeom prst="rect">
            <a:avLst/>
          </a:prstGeom>
          <a:scene3d>
            <a:camera prst="orthographicFront"/>
            <a:lightRig rig="threePt" dir="t"/>
          </a:scene3d>
          <a:sp3d extrusionH="6350"/>
        </p:spPr>
      </p:pic>
      <p:pic>
        <p:nvPicPr>
          <p:cNvPr id="13" name="Picture 12">
            <a:extLst>
              <a:ext uri="{FF2B5EF4-FFF2-40B4-BE49-F238E27FC236}">
                <a16:creationId xmlns:a16="http://schemas.microsoft.com/office/drawing/2014/main" id="{87C97F47-826C-4547-9BFC-DB4CEA0A09F3}"/>
              </a:ext>
            </a:extLst>
          </p:cNvPr>
          <p:cNvPicPr>
            <a:picLocks noChangeAspect="1"/>
          </p:cNvPicPr>
          <p:nvPr/>
        </p:nvPicPr>
        <p:blipFill>
          <a:blip r:embed="rId4"/>
          <a:stretch>
            <a:fillRect/>
          </a:stretch>
        </p:blipFill>
        <p:spPr>
          <a:xfrm>
            <a:off x="8854873" y="911033"/>
            <a:ext cx="2502816" cy="4443406"/>
          </a:xfrm>
          <a:prstGeom prst="rect">
            <a:avLst/>
          </a:prstGeom>
        </p:spPr>
      </p:pic>
      <p:sp>
        <p:nvSpPr>
          <p:cNvPr id="10" name="Rectangle 9">
            <a:extLst>
              <a:ext uri="{FF2B5EF4-FFF2-40B4-BE49-F238E27FC236}">
                <a16:creationId xmlns:a16="http://schemas.microsoft.com/office/drawing/2014/main" id="{8ABD9645-1EF8-9548-B1DB-C4AB966832C9}"/>
              </a:ext>
            </a:extLst>
          </p:cNvPr>
          <p:cNvSpPr/>
          <p:nvPr/>
        </p:nvSpPr>
        <p:spPr>
          <a:xfrm>
            <a:off x="1344168" y="1023370"/>
            <a:ext cx="274320" cy="340012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28F085-614B-A346-AF71-A8DF7EFF4179}"/>
              </a:ext>
            </a:extLst>
          </p:cNvPr>
          <p:cNvSpPr/>
          <p:nvPr/>
        </p:nvSpPr>
        <p:spPr>
          <a:xfrm>
            <a:off x="1964199" y="1023371"/>
            <a:ext cx="274320"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C25808-6291-954C-9349-6620E95BE891}"/>
              </a:ext>
            </a:extLst>
          </p:cNvPr>
          <p:cNvSpPr/>
          <p:nvPr/>
        </p:nvSpPr>
        <p:spPr>
          <a:xfrm>
            <a:off x="8823960" y="3342256"/>
            <a:ext cx="457963" cy="27026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61866DB-58EA-484D-AFA3-EFE09C4FEEB1}"/>
              </a:ext>
            </a:extLst>
          </p:cNvPr>
          <p:cNvSpPr/>
          <p:nvPr/>
        </p:nvSpPr>
        <p:spPr>
          <a:xfrm>
            <a:off x="10901084" y="1037438"/>
            <a:ext cx="385288" cy="339526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D066DC-91ED-394B-9ADD-B6764F048BB0}"/>
              </a:ext>
            </a:extLst>
          </p:cNvPr>
          <p:cNvSpPr/>
          <p:nvPr/>
        </p:nvSpPr>
        <p:spPr>
          <a:xfrm>
            <a:off x="430193" y="883350"/>
            <a:ext cx="11027239" cy="99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3817D13-7EAF-7248-AE2E-7C3E25F46C7A}"/>
              </a:ext>
            </a:extLst>
          </p:cNvPr>
          <p:cNvSpPr/>
          <p:nvPr/>
        </p:nvSpPr>
        <p:spPr>
          <a:xfrm>
            <a:off x="7798098" y="3322517"/>
            <a:ext cx="3564064" cy="292899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4" name="Picture 3">
            <a:extLst>
              <a:ext uri="{FF2B5EF4-FFF2-40B4-BE49-F238E27FC236}">
                <a16:creationId xmlns:a16="http://schemas.microsoft.com/office/drawing/2014/main" id="{3BF95B42-A8EE-0841-9A7E-38C2BC533126}"/>
              </a:ext>
            </a:extLst>
          </p:cNvPr>
          <p:cNvPicPr>
            <a:picLocks noChangeAspect="1"/>
          </p:cNvPicPr>
          <p:nvPr/>
        </p:nvPicPr>
        <p:blipFill>
          <a:blip r:embed="rId5"/>
          <a:stretch>
            <a:fillRect/>
          </a:stretch>
        </p:blipFill>
        <p:spPr>
          <a:xfrm>
            <a:off x="7872301" y="3405488"/>
            <a:ext cx="3404726" cy="2768257"/>
          </a:xfrm>
          <a:prstGeom prst="rect">
            <a:avLst/>
          </a:prstGeom>
        </p:spPr>
      </p:pic>
      <p:sp>
        <p:nvSpPr>
          <p:cNvPr id="16" name="Rectangle 15">
            <a:extLst>
              <a:ext uri="{FF2B5EF4-FFF2-40B4-BE49-F238E27FC236}">
                <a16:creationId xmlns:a16="http://schemas.microsoft.com/office/drawing/2014/main" id="{B4861A0D-7274-1B4C-8D31-72246B90EFBE}"/>
              </a:ext>
            </a:extLst>
          </p:cNvPr>
          <p:cNvSpPr/>
          <p:nvPr/>
        </p:nvSpPr>
        <p:spPr>
          <a:xfrm>
            <a:off x="8203148" y="337423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41DFCB-6142-D744-8FF1-38D14F1874F9}"/>
              </a:ext>
            </a:extLst>
          </p:cNvPr>
          <p:cNvSpPr/>
          <p:nvPr/>
        </p:nvSpPr>
        <p:spPr>
          <a:xfrm>
            <a:off x="8596898" y="3370541"/>
            <a:ext cx="394988" cy="27682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9F0D87-BB6C-194A-A06F-739A7E5E98E6}"/>
              </a:ext>
            </a:extLst>
          </p:cNvPr>
          <p:cNvSpPr/>
          <p:nvPr/>
        </p:nvSpPr>
        <p:spPr>
          <a:xfrm>
            <a:off x="9417445" y="3390051"/>
            <a:ext cx="357762" cy="27487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
            <a:extLst>
              <a:ext uri="{FF2B5EF4-FFF2-40B4-BE49-F238E27FC236}">
                <a16:creationId xmlns:a16="http://schemas.microsoft.com/office/drawing/2014/main" id="{59A265AF-22FA-9B4B-B1CB-BF5B9642D12A}"/>
              </a:ext>
            </a:extLst>
          </p:cNvPr>
          <p:cNvSpPr txBox="1">
            <a:spLocks/>
          </p:cNvSpPr>
          <p:nvPr/>
        </p:nvSpPr>
        <p:spPr>
          <a:xfrm>
            <a:off x="313571" y="138768"/>
            <a:ext cx="10972801"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b="1" dirty="0"/>
              <a:t>Merging Datasets</a:t>
            </a:r>
          </a:p>
        </p:txBody>
      </p:sp>
      <p:sp>
        <p:nvSpPr>
          <p:cNvPr id="20" name="Title 1">
            <a:extLst>
              <a:ext uri="{FF2B5EF4-FFF2-40B4-BE49-F238E27FC236}">
                <a16:creationId xmlns:a16="http://schemas.microsoft.com/office/drawing/2014/main" id="{00DF8D84-3D03-9E45-A897-D208E3792565}"/>
              </a:ext>
            </a:extLst>
          </p:cNvPr>
          <p:cNvSpPr txBox="1">
            <a:spLocks/>
          </p:cNvSpPr>
          <p:nvPr/>
        </p:nvSpPr>
        <p:spPr>
          <a:xfrm>
            <a:off x="1542168" y="5052143"/>
            <a:ext cx="3818362" cy="715961"/>
          </a:xfrm>
          <a:prstGeom prst="rect">
            <a:avLst/>
          </a:prstGeom>
        </p:spPr>
        <p:txBody>
          <a:bodyPr/>
          <a:lst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a:lstStyle>
          <a:p>
            <a:r>
              <a:rPr lang="en-US" sz="2800" dirty="0"/>
              <a:t>State - Year - Quarter</a:t>
            </a:r>
          </a:p>
        </p:txBody>
      </p:sp>
    </p:spTree>
    <p:extLst>
      <p:ext uri="{BB962C8B-B14F-4D97-AF65-F5344CB8AC3E}">
        <p14:creationId xmlns:p14="http://schemas.microsoft.com/office/powerpoint/2010/main" val="410282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C2AAC9-D791-134A-AD26-E133333B08EB}"/>
              </a:ext>
            </a:extLst>
          </p:cNvPr>
          <p:cNvSpPr txBox="1"/>
          <p:nvPr/>
        </p:nvSpPr>
        <p:spPr>
          <a:xfrm>
            <a:off x="592668" y="259390"/>
            <a:ext cx="6096000" cy="646331"/>
          </a:xfrm>
          <a:prstGeom prst="rect">
            <a:avLst/>
          </a:prstGeom>
          <a:noFill/>
        </p:spPr>
        <p:txBody>
          <a:bodyPr wrap="square">
            <a:spAutoFit/>
          </a:bodyPr>
          <a:lstStyle/>
          <a:p>
            <a:r>
              <a:rPr lang="en-US" sz="3600" b="1" spc="-150" dirty="0">
                <a:solidFill>
                  <a:schemeClr val="accent5">
                    <a:lumMod val="75000"/>
                  </a:schemeClr>
                </a:solidFill>
              </a:rPr>
              <a:t>Summary of Data</a:t>
            </a:r>
          </a:p>
        </p:txBody>
      </p:sp>
      <p:graphicFrame>
        <p:nvGraphicFramePr>
          <p:cNvPr id="7" name="Table 7">
            <a:extLst>
              <a:ext uri="{FF2B5EF4-FFF2-40B4-BE49-F238E27FC236}">
                <a16:creationId xmlns:a16="http://schemas.microsoft.com/office/drawing/2014/main" id="{C3B69A80-47D2-B34F-94D9-E39B14F812EA}"/>
              </a:ext>
            </a:extLst>
          </p:cNvPr>
          <p:cNvGraphicFramePr>
            <a:graphicFrameLocks noGrp="1"/>
          </p:cNvGraphicFramePr>
          <p:nvPr>
            <p:extLst>
              <p:ext uri="{D42A27DB-BD31-4B8C-83A1-F6EECF244321}">
                <p14:modId xmlns:p14="http://schemas.microsoft.com/office/powerpoint/2010/main" val="1231961028"/>
              </p:ext>
            </p:extLst>
          </p:nvPr>
        </p:nvGraphicFramePr>
        <p:xfrm>
          <a:off x="795867" y="1811866"/>
          <a:ext cx="3979334" cy="3389152"/>
        </p:xfrm>
        <a:graphic>
          <a:graphicData uri="http://schemas.openxmlformats.org/drawingml/2006/table">
            <a:tbl>
              <a:tblPr firstRow="1" bandRow="1">
                <a:tableStyleId>{5C22544A-7EE6-4342-B048-85BDC9FD1C3A}</a:tableStyleId>
              </a:tblPr>
              <a:tblGrid>
                <a:gridCol w="2396066">
                  <a:extLst>
                    <a:ext uri="{9D8B030D-6E8A-4147-A177-3AD203B41FA5}">
                      <a16:colId xmlns:a16="http://schemas.microsoft.com/office/drawing/2014/main" val="2352280790"/>
                    </a:ext>
                  </a:extLst>
                </a:gridCol>
                <a:gridCol w="1583268">
                  <a:extLst>
                    <a:ext uri="{9D8B030D-6E8A-4147-A177-3AD203B41FA5}">
                      <a16:colId xmlns:a16="http://schemas.microsoft.com/office/drawing/2014/main" val="1773933214"/>
                    </a:ext>
                  </a:extLst>
                </a:gridCol>
              </a:tblGrid>
              <a:tr h="635001">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Number of Accidents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lvl="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47,322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2012127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Total Fatalities</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marL="0" marR="0" indent="0" algn="ctr" defTabSz="121884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52,566</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899161781"/>
                  </a:ext>
                </a:extLst>
              </a:tr>
              <a:tr h="393419">
                <a:tc>
                  <a:txBody>
                    <a:bodyPr/>
                    <a:lstStyle/>
                    <a:p>
                      <a:pPr marL="0" marR="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Female</a:t>
                      </a:r>
                      <a:endParaRPr lang="en-US" sz="1800" dirty="0"/>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kumimoji="0" lang="en-US" sz="1800" b="0" i="0" u="none" strike="noStrike" kern="1200" cap="none" spc="0" normalizeH="0" baseline="0" noProof="0" dirty="0">
                          <a:ln>
                            <a:noFill/>
                          </a:ln>
                          <a:solidFill>
                            <a:schemeClr val="accent6">
                              <a:lumMod val="60000"/>
                              <a:lumOff val="40000"/>
                            </a:schemeClr>
                          </a:solidFill>
                          <a:effectLst/>
                          <a:uLnTx/>
                          <a:uFillTx/>
                          <a:latin typeface="+mn-lt"/>
                          <a:ea typeface="+mn-ea"/>
                          <a:cs typeface="+mn-cs"/>
                        </a:rPr>
                        <a:t>28</a:t>
                      </a:r>
                      <a:endParaRPr lang="en-US" sz="1800" dirty="0">
                        <a:solidFill>
                          <a:schemeClr val="accent6">
                            <a:lumMod val="60000"/>
                            <a:lumOff val="40000"/>
                          </a:schemeClr>
                        </a:solidFill>
                      </a:endParaRP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966405300"/>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 Male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72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97973941"/>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Age</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40</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872149599"/>
                  </a:ext>
                </a:extLst>
              </a:tr>
              <a:tr h="590183">
                <a:tc>
                  <a:txBody>
                    <a:bodyPr/>
                    <a:lstStyle/>
                    <a:p>
                      <a:pPr marL="0" marR="0" lvl="0" indent="0" algn="l" defTabSz="12188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5785"/>
                          </a:solidFill>
                          <a:effectLst/>
                          <a:uLnTx/>
                          <a:uFillTx/>
                          <a:latin typeface="+mn-lt"/>
                          <a:ea typeface="+mn-ea"/>
                          <a:cs typeface="+mn-cs"/>
                        </a:rPr>
                        <a:t>Average Speed Limit</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tc>
                  <a:txBody>
                    <a:bodyPr/>
                    <a:lstStyle/>
                    <a:p>
                      <a:pPr algn="ctr"/>
                      <a:r>
                        <a:rPr lang="en-US" sz="1800" dirty="0">
                          <a:solidFill>
                            <a:schemeClr val="accent6">
                              <a:lumMod val="60000"/>
                              <a:lumOff val="40000"/>
                            </a:schemeClr>
                          </a:solidFill>
                        </a:rPr>
                        <a:t>82</a:t>
                      </a:r>
                    </a:p>
                  </a:txBody>
                  <a:tcPr anchor="ctr">
                    <a:lnL w="6350" cap="flat" cmpd="sng" algn="ctr">
                      <a:solidFill>
                        <a:schemeClr val="accent6">
                          <a:lumMod val="60000"/>
                          <a:lumOff val="40000"/>
                        </a:schemeClr>
                      </a:solidFill>
                      <a:prstDash val="solid"/>
                      <a:round/>
                      <a:headEnd type="none" w="med" len="med"/>
                      <a:tailEnd type="none" w="med" len="med"/>
                    </a:lnL>
                    <a:lnR w="6350" cap="flat" cmpd="sng" algn="ctr">
                      <a:solidFill>
                        <a:schemeClr val="accent6">
                          <a:lumMod val="60000"/>
                          <a:lumOff val="40000"/>
                        </a:schemeClr>
                      </a:solidFill>
                      <a:prstDash val="solid"/>
                      <a:round/>
                      <a:headEnd type="none" w="med" len="med"/>
                      <a:tailEnd type="none" w="med" len="med"/>
                    </a:lnR>
                    <a:lnT w="6350" cap="flat" cmpd="sng" algn="ctr">
                      <a:solidFill>
                        <a:schemeClr val="accent6">
                          <a:lumMod val="60000"/>
                          <a:lumOff val="40000"/>
                        </a:schemeClr>
                      </a:solidFill>
                      <a:prstDash val="solid"/>
                      <a:round/>
                      <a:headEnd type="none" w="med" len="med"/>
                      <a:tailEnd type="none" w="med" len="med"/>
                    </a:lnT>
                    <a:lnB w="6350" cap="flat" cmpd="sng" algn="ctr">
                      <a:solidFill>
                        <a:schemeClr val="accent6">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2086664219"/>
                  </a:ext>
                </a:extLst>
              </a:tr>
            </a:tbl>
          </a:graphicData>
        </a:graphic>
      </p:graphicFrame>
      <p:pic>
        <p:nvPicPr>
          <p:cNvPr id="8" name="Picture 7">
            <a:extLst>
              <a:ext uri="{FF2B5EF4-FFF2-40B4-BE49-F238E27FC236}">
                <a16:creationId xmlns:a16="http://schemas.microsoft.com/office/drawing/2014/main" id="{A958D6EE-8D0B-F54C-8FE5-984EFA63B7F7}"/>
              </a:ext>
            </a:extLst>
          </p:cNvPr>
          <p:cNvPicPr>
            <a:picLocks noChangeAspect="1"/>
          </p:cNvPicPr>
          <p:nvPr/>
        </p:nvPicPr>
        <p:blipFill>
          <a:blip r:embed="rId2"/>
          <a:stretch>
            <a:fillRect/>
          </a:stretch>
        </p:blipFill>
        <p:spPr>
          <a:xfrm>
            <a:off x="5316063" y="1071096"/>
            <a:ext cx="6232471" cy="4881183"/>
          </a:xfrm>
          <a:prstGeom prst="rect">
            <a:avLst/>
          </a:prstGeom>
        </p:spPr>
      </p:pic>
    </p:spTree>
    <p:extLst>
      <p:ext uri="{BB962C8B-B14F-4D97-AF65-F5344CB8AC3E}">
        <p14:creationId xmlns:p14="http://schemas.microsoft.com/office/powerpoint/2010/main" val="79527620"/>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17399</TotalTime>
  <Words>1344</Words>
  <Application>Microsoft Office PowerPoint</Application>
  <PresentationFormat>Widescreen</PresentationFormat>
  <Paragraphs>235</Paragraphs>
  <Slides>31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7_Office Theme</vt:lpstr>
      <vt:lpstr>Analysis of Fatal Crash Data - Australia</vt:lpstr>
      <vt:lpstr>Questions?</vt:lpstr>
      <vt:lpstr>PowerPoint Presentation</vt:lpstr>
      <vt:lpstr>PowerPoint Presentation</vt:lpstr>
      <vt:lpstr>PowerPoint Presentation</vt:lpstr>
      <vt:lpstr>Cleaning (Crash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Kevin Kirkpatrick</cp:lastModifiedBy>
  <cp:revision>190</cp:revision>
  <dcterms:created xsi:type="dcterms:W3CDTF">2013-09-12T13:05:01Z</dcterms:created>
  <dcterms:modified xsi:type="dcterms:W3CDTF">2022-01-04T04:23:59Z</dcterms:modified>
  <cp:category>Presentations, Business Presentations, Free PowerPoint Templates</cp:category>
  <cp:contentStatus>Template</cp:contentStatus>
</cp:coreProperties>
</file>