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7"/>
  </p:notesMasterIdLst>
  <p:handoutMasterIdLst>
    <p:handoutMasterId r:id="rId18"/>
  </p:handoutMasterIdLst>
  <p:sldIdLst>
    <p:sldId id="384" r:id="rId2"/>
    <p:sldId id="395" r:id="rId3"/>
    <p:sldId id="280" r:id="rId4"/>
    <p:sldId id="396" r:id="rId5"/>
    <p:sldId id="397" r:id="rId6"/>
    <p:sldId id="398" r:id="rId7"/>
    <p:sldId id="399" r:id="rId8"/>
    <p:sldId id="404" r:id="rId9"/>
    <p:sldId id="400" r:id="rId10"/>
    <p:sldId id="401" r:id="rId11"/>
    <p:sldId id="402" r:id="rId12"/>
    <p:sldId id="403" r:id="rId13"/>
    <p:sldId id="405" r:id="rId14"/>
    <p:sldId id="406" r:id="rId15"/>
    <p:sldId id="281" r:id="rId16"/>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EEE"/>
    <a:srgbClr val="A000AA"/>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89775" autoAdjust="0"/>
  </p:normalViewPr>
  <p:slideViewPr>
    <p:cSldViewPr snapToGrid="0">
      <p:cViewPr>
        <p:scale>
          <a:sx n="140" d="100"/>
          <a:sy n="140" d="100"/>
        </p:scale>
        <p:origin x="28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1992594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375627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crash dataset was based on incident. The population dataset was based on 3-month periods with extraneous data in the top rows. It was segmented into columns by state and sex. A lot of cleaning had to occur to join the two. </a:t>
            </a:r>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15506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plotted the empty to understand what was missing. We found that certain columns were added over time. Knowing this, we could reduce the timeframe based on the periods for which the data was collected – if we wanted to glean information from those new fields. </a:t>
            </a:r>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8421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Crash dataset was fairly clean and useable. We just needed to remove </a:t>
            </a:r>
            <a:r>
              <a:rPr lang="en-US" dirty="0" err="1"/>
              <a:t>NaN</a:t>
            </a:r>
            <a:r>
              <a:rPr lang="en-US" dirty="0"/>
              <a:t> values and convert time to format that could be compared.  </a:t>
            </a:r>
          </a:p>
          <a:p>
            <a:endParaRPr lang="en-US" dirty="0"/>
          </a:p>
          <a:p>
            <a:r>
              <a:rPr lang="en-US" dirty="0"/>
              <a:t>The quarters were added so the population dataset could be merged based on state/year/quarter because that’s how the population data was collected. </a:t>
            </a: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1211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3614286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204E2B0-FEF2-4C8F-90A4-46C9D72643E3}" type="datetime1">
              <a:rPr lang="en-US" smtClean="0"/>
              <a:t>1/1/22</a:t>
            </a:fld>
            <a:endParaRPr lang="en-US"/>
          </a:p>
        </p:txBody>
      </p:sp>
      <p:sp>
        <p:nvSpPr>
          <p:cNvPr id="4" name="Footer Placeholder 3"/>
          <p:cNvSpPr>
            <a:spLocks noGrp="1"/>
          </p:cNvSpPr>
          <p:nvPr>
            <p:ph type="ftr" sz="quarter" idx="11"/>
          </p:nvPr>
        </p:nvSpPr>
        <p:spPr/>
        <p:txBody>
          <a:bodyPr/>
          <a:lstStyle/>
          <a:p>
            <a:r>
              <a:rPr lang="en-US"/>
              <a:t>SlideModel.com</a:t>
            </a:r>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32"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6">
                <a:solidFill>
                  <a:schemeClr val="tx1">
                    <a:tint val="75000"/>
                  </a:schemeClr>
                </a:solidFill>
              </a:defRPr>
            </a:lvl1pPr>
            <a:lvl2pPr marL="609422" indent="0">
              <a:buNone/>
              <a:defRPr sz="2399">
                <a:solidFill>
                  <a:schemeClr val="tx1">
                    <a:tint val="75000"/>
                  </a:schemeClr>
                </a:solidFill>
              </a:defRPr>
            </a:lvl2pPr>
            <a:lvl3pPr marL="1218845" indent="0">
              <a:buNone/>
              <a:defRPr sz="2133">
                <a:solidFill>
                  <a:schemeClr val="tx1">
                    <a:tint val="75000"/>
                  </a:schemeClr>
                </a:solidFill>
              </a:defRPr>
            </a:lvl3pPr>
            <a:lvl4pPr marL="1828267" indent="0">
              <a:buNone/>
              <a:defRPr sz="1866">
                <a:solidFill>
                  <a:schemeClr val="tx1">
                    <a:tint val="75000"/>
                  </a:schemeClr>
                </a:solidFill>
              </a:defRPr>
            </a:lvl4pPr>
            <a:lvl5pPr marL="2437689" indent="0">
              <a:buNone/>
              <a:defRPr sz="1866">
                <a:solidFill>
                  <a:schemeClr val="tx1">
                    <a:tint val="75000"/>
                  </a:schemeClr>
                </a:solidFill>
              </a:defRPr>
            </a:lvl5pPr>
            <a:lvl6pPr marL="3047111" indent="0">
              <a:buNone/>
              <a:defRPr sz="1866">
                <a:solidFill>
                  <a:schemeClr val="tx1">
                    <a:tint val="75000"/>
                  </a:schemeClr>
                </a:solidFill>
              </a:defRPr>
            </a:lvl6pPr>
            <a:lvl7pPr marL="3656534" indent="0">
              <a:buNone/>
              <a:defRPr sz="1866">
                <a:solidFill>
                  <a:schemeClr val="tx1">
                    <a:tint val="75000"/>
                  </a:schemeClr>
                </a:solidFill>
              </a:defRPr>
            </a:lvl7pPr>
            <a:lvl8pPr marL="4265955" indent="0">
              <a:buNone/>
              <a:defRPr sz="1866">
                <a:solidFill>
                  <a:schemeClr val="tx1">
                    <a:tint val="75000"/>
                  </a:schemeClr>
                </a:solidFill>
              </a:defRPr>
            </a:lvl8pPr>
            <a:lvl9pPr marL="4875378"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solidFill>
                  <a:prstClr val="black">
                    <a:tint val="75000"/>
                  </a:prstClr>
                </a:solidFill>
              </a:rPr>
              <a:pPr/>
              <a:t>1/1/22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1"/>
            <a:ext cx="109728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FD1176A7-B091-469C-82C8-89C693043C40}" type="datetimeFigureOut">
              <a:rPr lang="en-US" smtClean="0">
                <a:solidFill>
                  <a:prstClr val="black">
                    <a:tint val="75000"/>
                  </a:prstClr>
                </a:solidFill>
              </a:rPr>
              <a:pPr defTabSz="1218895"/>
              <a:t>1/1/22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8737602"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Lst>
  <p:txStyles>
    <p:titleStyle>
      <a:lvl1pPr algn="l" defTabSz="1218845" rtl="0" eaLnBrk="1" latinLnBrk="0" hangingPunct="1">
        <a:spcBef>
          <a:spcPct val="0"/>
        </a:spcBef>
        <a:buNone/>
        <a:defRPr sz="3199"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10" name="Picture 9" descr="Map&#10;&#10;Description automatically generated">
            <a:extLst>
              <a:ext uri="{FF2B5EF4-FFF2-40B4-BE49-F238E27FC236}">
                <a16:creationId xmlns:a16="http://schemas.microsoft.com/office/drawing/2014/main" id="{6C49BB3B-7FBD-CC4B-9805-3AF12866F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0" y="1702101"/>
            <a:ext cx="4926732" cy="4335524"/>
          </a:xfrm>
          <a:prstGeom prst="rect">
            <a:avLst/>
          </a:prstGeom>
        </p:spPr>
      </p:pic>
      <p:sp>
        <p:nvSpPr>
          <p:cNvPr id="2" name="Title 1"/>
          <p:cNvSpPr>
            <a:spLocks noGrp="1"/>
          </p:cNvSpPr>
          <p:nvPr>
            <p:ph type="title"/>
          </p:nvPr>
        </p:nvSpPr>
        <p:spPr/>
        <p:txBody>
          <a:bodyPr>
            <a:normAutofit/>
          </a:bodyPr>
          <a:lstStyle/>
          <a:p>
            <a:r>
              <a:rPr lang="en-US" dirty="0">
                <a:solidFill>
                  <a:schemeClr val="tx1"/>
                </a:solidFill>
              </a:rPr>
              <a:t>Analysis of Fatal Crash Data - Australia</a:t>
            </a:r>
          </a:p>
        </p:txBody>
      </p:sp>
      <p:sp>
        <p:nvSpPr>
          <p:cNvPr id="3" name="Donut 2"/>
          <p:cNvSpPr/>
          <p:nvPr/>
        </p:nvSpPr>
        <p:spPr>
          <a:xfrm>
            <a:off x="511635" y="1980695"/>
            <a:ext cx="3908708" cy="3908708"/>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sp>
        <p:nvSpPr>
          <p:cNvPr id="102" name="Donut 101"/>
          <p:cNvSpPr/>
          <p:nvPr/>
        </p:nvSpPr>
        <p:spPr>
          <a:xfrm>
            <a:off x="320020" y="1805601"/>
            <a:ext cx="4275046" cy="4275046"/>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solidFill>
                <a:schemeClr val="tx1"/>
              </a:solidFill>
            </a:endParaRPr>
          </a:p>
        </p:txBody>
      </p:sp>
      <p:grpSp>
        <p:nvGrpSpPr>
          <p:cNvPr id="107" name="Group 106"/>
          <p:cNvGrpSpPr/>
          <p:nvPr/>
        </p:nvGrpSpPr>
        <p:grpSpPr>
          <a:xfrm>
            <a:off x="4460991" y="1295400"/>
            <a:ext cx="4046593" cy="638713"/>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486400" y="1733299"/>
              <a:ext cx="5736374" cy="615063"/>
            </a:xfrm>
            <a:prstGeom prst="rect">
              <a:avLst/>
            </a:prstGeom>
            <a:noFill/>
          </p:spPr>
          <p:txBody>
            <a:bodyPr wrap="square" rtlCol="0" anchor="ctr">
              <a:spAutoFit/>
            </a:bodyPr>
            <a:lstStyle/>
            <a:p>
              <a:r>
                <a:rPr lang="en-US" sz="2399" dirty="0"/>
                <a:t>Interesting Questions</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sp>
        <p:nvSpPr>
          <p:cNvPr id="104" name="Title 1">
            <a:extLst>
              <a:ext uri="{FF2B5EF4-FFF2-40B4-BE49-F238E27FC236}">
                <a16:creationId xmlns:a16="http://schemas.microsoft.com/office/drawing/2014/main" id="{A666A00D-31D1-6443-A5B4-D510CCDAE4A9}"/>
              </a:ext>
            </a:extLst>
          </p:cNvPr>
          <p:cNvSpPr txBox="1">
            <a:spLocks/>
          </p:cNvSpPr>
          <p:nvPr/>
        </p:nvSpPr>
        <p:spPr>
          <a:xfrm>
            <a:off x="609599" y="738824"/>
            <a:ext cx="10972801" cy="715961"/>
          </a:xfrm>
          <a:prstGeom prst="rect">
            <a:avLst/>
          </a:prstGeom>
        </p:spPr>
        <p:txBody>
          <a:bodyPr vert="horz" lIns="91436" tIns="45718" rIns="91436" bIns="45718" rtlCol="0" anchor="ctr">
            <a:normAutofit/>
          </a:bodyPr>
          <a:lstStyle>
            <a:lvl1pPr algn="l" defTabSz="1218845" rtl="0" eaLnBrk="1" latinLnBrk="0" hangingPunct="1">
              <a:spcBef>
                <a:spcPct val="0"/>
              </a:spcBef>
              <a:buNone/>
              <a:defRPr sz="3732" kern="1200">
                <a:solidFill>
                  <a:schemeClr val="tx1">
                    <a:lumMod val="65000"/>
                    <a:lumOff val="35000"/>
                  </a:schemeClr>
                </a:solidFill>
                <a:latin typeface="+mj-lt"/>
                <a:ea typeface="+mj-ea"/>
                <a:cs typeface="+mj-cs"/>
              </a:defRPr>
            </a:lvl1pPr>
          </a:lstStyle>
          <a:p>
            <a:r>
              <a:rPr lang="en-US" sz="2000" dirty="0">
                <a:solidFill>
                  <a:schemeClr val="tx1"/>
                </a:solidFill>
              </a:rPr>
              <a:t>1989-2020</a:t>
            </a:r>
          </a:p>
        </p:txBody>
      </p:sp>
      <p:grpSp>
        <p:nvGrpSpPr>
          <p:cNvPr id="111" name="Group 110">
            <a:extLst>
              <a:ext uri="{FF2B5EF4-FFF2-40B4-BE49-F238E27FC236}">
                <a16:creationId xmlns:a16="http://schemas.microsoft.com/office/drawing/2014/main" id="{461B4177-47E4-B841-94B3-6246D47225C2}"/>
              </a:ext>
            </a:extLst>
          </p:cNvPr>
          <p:cNvGrpSpPr/>
          <p:nvPr/>
        </p:nvGrpSpPr>
        <p:grpSpPr>
          <a:xfrm>
            <a:off x="5099704" y="2191839"/>
            <a:ext cx="4685293" cy="638713"/>
            <a:chOff x="4113734" y="1462930"/>
            <a:chExt cx="8231106" cy="1122088"/>
          </a:xfrm>
        </p:grpSpPr>
        <p:sp>
          <p:nvSpPr>
            <p:cNvPr id="115" name="Rectangle 114">
              <a:extLst>
                <a:ext uri="{FF2B5EF4-FFF2-40B4-BE49-F238E27FC236}">
                  <a16:creationId xmlns:a16="http://schemas.microsoft.com/office/drawing/2014/main" id="{DF9B9FEE-170F-6848-B97F-B7D2CC083FBF}"/>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6" name="TextBox 115">
              <a:extLst>
                <a:ext uri="{FF2B5EF4-FFF2-40B4-BE49-F238E27FC236}">
                  <a16:creationId xmlns:a16="http://schemas.microsoft.com/office/drawing/2014/main" id="{2F5A8C47-F193-3748-8AA6-F947AE29740D}"/>
                </a:ext>
              </a:extLst>
            </p:cNvPr>
            <p:cNvSpPr txBox="1"/>
            <p:nvPr/>
          </p:nvSpPr>
          <p:spPr>
            <a:xfrm>
              <a:off x="5486400" y="1635417"/>
              <a:ext cx="6858440" cy="810826"/>
            </a:xfrm>
            <a:prstGeom prst="rect">
              <a:avLst/>
            </a:prstGeom>
            <a:noFill/>
          </p:spPr>
          <p:txBody>
            <a:bodyPr wrap="square" rtlCol="0" anchor="ctr">
              <a:spAutoFit/>
            </a:bodyPr>
            <a:lstStyle/>
            <a:p>
              <a:r>
                <a:rPr lang="en-US" sz="2399" dirty="0"/>
                <a:t>Information about the data</a:t>
              </a:r>
            </a:p>
          </p:txBody>
        </p:sp>
        <p:sp>
          <p:nvSpPr>
            <p:cNvPr id="117" name="Oval 116">
              <a:extLst>
                <a:ext uri="{FF2B5EF4-FFF2-40B4-BE49-F238E27FC236}">
                  <a16:creationId xmlns:a16="http://schemas.microsoft.com/office/drawing/2014/main" id="{86B02974-6C9B-6446-8F52-D44FA4E413E3}"/>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2</a:t>
              </a:r>
            </a:p>
          </p:txBody>
        </p:sp>
      </p:grpSp>
      <p:grpSp>
        <p:nvGrpSpPr>
          <p:cNvPr id="118" name="Group 117">
            <a:extLst>
              <a:ext uri="{FF2B5EF4-FFF2-40B4-BE49-F238E27FC236}">
                <a16:creationId xmlns:a16="http://schemas.microsoft.com/office/drawing/2014/main" id="{6D45144B-F536-E944-8D9D-688B990D4DB8}"/>
              </a:ext>
            </a:extLst>
          </p:cNvPr>
          <p:cNvGrpSpPr/>
          <p:nvPr/>
        </p:nvGrpSpPr>
        <p:grpSpPr>
          <a:xfrm>
            <a:off x="5638800" y="3108918"/>
            <a:ext cx="5920196" cy="638713"/>
            <a:chOff x="4113734" y="1462930"/>
            <a:chExt cx="10400579" cy="1122088"/>
          </a:xfrm>
        </p:grpSpPr>
        <p:sp>
          <p:nvSpPr>
            <p:cNvPr id="119" name="Rectangle 118">
              <a:extLst>
                <a:ext uri="{FF2B5EF4-FFF2-40B4-BE49-F238E27FC236}">
                  <a16:creationId xmlns:a16="http://schemas.microsoft.com/office/drawing/2014/main" id="{48AB57AE-DE6A-9840-939B-32E63B081B40}"/>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0" name="TextBox 119">
              <a:extLst>
                <a:ext uri="{FF2B5EF4-FFF2-40B4-BE49-F238E27FC236}">
                  <a16:creationId xmlns:a16="http://schemas.microsoft.com/office/drawing/2014/main" id="{857C33A9-0B90-F04A-A8C1-5FA9997F8639}"/>
                </a:ext>
              </a:extLst>
            </p:cNvPr>
            <p:cNvSpPr txBox="1"/>
            <p:nvPr/>
          </p:nvSpPr>
          <p:spPr>
            <a:xfrm>
              <a:off x="5486400" y="1635417"/>
              <a:ext cx="9027913" cy="810826"/>
            </a:xfrm>
            <a:prstGeom prst="rect">
              <a:avLst/>
            </a:prstGeom>
            <a:noFill/>
          </p:spPr>
          <p:txBody>
            <a:bodyPr wrap="square" rtlCol="0" anchor="ctr">
              <a:spAutoFit/>
            </a:bodyPr>
            <a:lstStyle/>
            <a:p>
              <a:r>
                <a:rPr lang="en-US" sz="2399" dirty="0"/>
                <a:t>Data Exploration and Clean Up Process</a:t>
              </a:r>
            </a:p>
          </p:txBody>
        </p:sp>
        <p:sp>
          <p:nvSpPr>
            <p:cNvPr id="121" name="Oval 120">
              <a:extLst>
                <a:ext uri="{FF2B5EF4-FFF2-40B4-BE49-F238E27FC236}">
                  <a16:creationId xmlns:a16="http://schemas.microsoft.com/office/drawing/2014/main" id="{8812C024-E273-8549-BE9F-89B6BF8DE096}"/>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3</a:t>
              </a:r>
            </a:p>
          </p:txBody>
        </p:sp>
      </p:grpSp>
      <p:grpSp>
        <p:nvGrpSpPr>
          <p:cNvPr id="122" name="Group 121">
            <a:extLst>
              <a:ext uri="{FF2B5EF4-FFF2-40B4-BE49-F238E27FC236}">
                <a16:creationId xmlns:a16="http://schemas.microsoft.com/office/drawing/2014/main" id="{93606379-C0BF-AE41-A260-BBEFB7E625EF}"/>
              </a:ext>
            </a:extLst>
          </p:cNvPr>
          <p:cNvGrpSpPr/>
          <p:nvPr/>
        </p:nvGrpSpPr>
        <p:grpSpPr>
          <a:xfrm>
            <a:off x="5680548" y="4054508"/>
            <a:ext cx="4046593" cy="638713"/>
            <a:chOff x="4113734" y="1462930"/>
            <a:chExt cx="7109040" cy="1122088"/>
          </a:xfrm>
        </p:grpSpPr>
        <p:sp>
          <p:nvSpPr>
            <p:cNvPr id="123" name="Rectangle 122">
              <a:extLst>
                <a:ext uri="{FF2B5EF4-FFF2-40B4-BE49-F238E27FC236}">
                  <a16:creationId xmlns:a16="http://schemas.microsoft.com/office/drawing/2014/main" id="{39537D18-8D1E-7546-AAEB-9EA6CA4B036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4" name="TextBox 123">
              <a:extLst>
                <a:ext uri="{FF2B5EF4-FFF2-40B4-BE49-F238E27FC236}">
                  <a16:creationId xmlns:a16="http://schemas.microsoft.com/office/drawing/2014/main" id="{B1024B70-D38D-8F45-B930-5B1778BFF014}"/>
                </a:ext>
              </a:extLst>
            </p:cNvPr>
            <p:cNvSpPr txBox="1"/>
            <p:nvPr/>
          </p:nvSpPr>
          <p:spPr>
            <a:xfrm>
              <a:off x="5486400" y="1635417"/>
              <a:ext cx="5736374" cy="810826"/>
            </a:xfrm>
            <a:prstGeom prst="rect">
              <a:avLst/>
            </a:prstGeom>
            <a:noFill/>
          </p:spPr>
          <p:txBody>
            <a:bodyPr wrap="square" rtlCol="0" anchor="ctr">
              <a:spAutoFit/>
            </a:bodyPr>
            <a:lstStyle/>
            <a:p>
              <a:r>
                <a:rPr lang="en-US" sz="2399" dirty="0"/>
                <a:t>The Analysis Process</a:t>
              </a:r>
            </a:p>
          </p:txBody>
        </p:sp>
        <p:sp>
          <p:nvSpPr>
            <p:cNvPr id="125" name="Oval 124">
              <a:extLst>
                <a:ext uri="{FF2B5EF4-FFF2-40B4-BE49-F238E27FC236}">
                  <a16:creationId xmlns:a16="http://schemas.microsoft.com/office/drawing/2014/main" id="{2D1DA938-5696-DE43-9DEE-193A46E48471}"/>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4</a:t>
              </a:r>
            </a:p>
          </p:txBody>
        </p:sp>
      </p:grpSp>
      <p:grpSp>
        <p:nvGrpSpPr>
          <p:cNvPr id="126" name="Group 125">
            <a:extLst>
              <a:ext uri="{FF2B5EF4-FFF2-40B4-BE49-F238E27FC236}">
                <a16:creationId xmlns:a16="http://schemas.microsoft.com/office/drawing/2014/main" id="{AEC48973-7320-8B49-A63F-33C722C14483}"/>
              </a:ext>
            </a:extLst>
          </p:cNvPr>
          <p:cNvGrpSpPr/>
          <p:nvPr/>
        </p:nvGrpSpPr>
        <p:grpSpPr>
          <a:xfrm>
            <a:off x="5102673" y="4918948"/>
            <a:ext cx="4046593" cy="638713"/>
            <a:chOff x="4113734" y="1462930"/>
            <a:chExt cx="7109040" cy="1122088"/>
          </a:xfrm>
        </p:grpSpPr>
        <p:sp>
          <p:nvSpPr>
            <p:cNvPr id="127" name="Rectangle 126">
              <a:extLst>
                <a:ext uri="{FF2B5EF4-FFF2-40B4-BE49-F238E27FC236}">
                  <a16:creationId xmlns:a16="http://schemas.microsoft.com/office/drawing/2014/main" id="{2791095B-3267-7B47-921B-97D252B81FD6}"/>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8" name="TextBox 127">
              <a:extLst>
                <a:ext uri="{FF2B5EF4-FFF2-40B4-BE49-F238E27FC236}">
                  <a16:creationId xmlns:a16="http://schemas.microsoft.com/office/drawing/2014/main" id="{F99D48D2-E603-4140-A0BB-52CD8C6D3D7C}"/>
                </a:ext>
              </a:extLst>
            </p:cNvPr>
            <p:cNvSpPr txBox="1"/>
            <p:nvPr/>
          </p:nvSpPr>
          <p:spPr>
            <a:xfrm>
              <a:off x="5486400" y="1635417"/>
              <a:ext cx="5736374" cy="810826"/>
            </a:xfrm>
            <a:prstGeom prst="rect">
              <a:avLst/>
            </a:prstGeom>
            <a:noFill/>
          </p:spPr>
          <p:txBody>
            <a:bodyPr wrap="square" rtlCol="0" anchor="ctr">
              <a:spAutoFit/>
            </a:bodyPr>
            <a:lstStyle/>
            <a:p>
              <a:r>
                <a:rPr lang="en-US" sz="2399" dirty="0"/>
                <a:t>Conclusions</a:t>
              </a:r>
            </a:p>
          </p:txBody>
        </p:sp>
        <p:sp>
          <p:nvSpPr>
            <p:cNvPr id="129" name="Oval 128">
              <a:extLst>
                <a:ext uri="{FF2B5EF4-FFF2-40B4-BE49-F238E27FC236}">
                  <a16:creationId xmlns:a16="http://schemas.microsoft.com/office/drawing/2014/main" id="{DCBE00B9-9B0E-D34C-A0DF-F0A158BA5478}"/>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5</a:t>
              </a:r>
            </a:p>
          </p:txBody>
        </p:sp>
      </p:grpSp>
      <p:grpSp>
        <p:nvGrpSpPr>
          <p:cNvPr id="130" name="Group 129">
            <a:extLst>
              <a:ext uri="{FF2B5EF4-FFF2-40B4-BE49-F238E27FC236}">
                <a16:creationId xmlns:a16="http://schemas.microsoft.com/office/drawing/2014/main" id="{C4780CD8-AA12-6A41-9DAB-3D469DE7B231}"/>
              </a:ext>
            </a:extLst>
          </p:cNvPr>
          <p:cNvGrpSpPr/>
          <p:nvPr/>
        </p:nvGrpSpPr>
        <p:grpSpPr>
          <a:xfrm>
            <a:off x="4460991" y="5730090"/>
            <a:ext cx="4046593" cy="638714"/>
            <a:chOff x="4113734" y="1462930"/>
            <a:chExt cx="7109040" cy="1122088"/>
          </a:xfrm>
        </p:grpSpPr>
        <p:sp>
          <p:nvSpPr>
            <p:cNvPr id="131" name="Rectangle 130">
              <a:extLst>
                <a:ext uri="{FF2B5EF4-FFF2-40B4-BE49-F238E27FC236}">
                  <a16:creationId xmlns:a16="http://schemas.microsoft.com/office/drawing/2014/main" id="{1549181B-7F3B-DA4E-8DA4-C8CE9E4362CE}"/>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2" name="TextBox 131">
              <a:extLst>
                <a:ext uri="{FF2B5EF4-FFF2-40B4-BE49-F238E27FC236}">
                  <a16:creationId xmlns:a16="http://schemas.microsoft.com/office/drawing/2014/main" id="{15959284-1662-0843-BAE9-B98D828FF0D6}"/>
                </a:ext>
              </a:extLst>
            </p:cNvPr>
            <p:cNvSpPr txBox="1"/>
            <p:nvPr/>
          </p:nvSpPr>
          <p:spPr>
            <a:xfrm>
              <a:off x="5486400" y="1635419"/>
              <a:ext cx="5736374" cy="810825"/>
            </a:xfrm>
            <a:prstGeom prst="rect">
              <a:avLst/>
            </a:prstGeom>
            <a:noFill/>
          </p:spPr>
          <p:txBody>
            <a:bodyPr wrap="square" rtlCol="0" anchor="ctr">
              <a:spAutoFit/>
            </a:bodyPr>
            <a:lstStyle/>
            <a:p>
              <a:r>
                <a:rPr lang="en-US" sz="2399" dirty="0"/>
                <a:t>Implications</a:t>
              </a:r>
            </a:p>
          </p:txBody>
        </p:sp>
        <p:sp>
          <p:nvSpPr>
            <p:cNvPr id="133" name="Oval 132">
              <a:extLst>
                <a:ext uri="{FF2B5EF4-FFF2-40B4-BE49-F238E27FC236}">
                  <a16:creationId xmlns:a16="http://schemas.microsoft.com/office/drawing/2014/main" id="{55CCBA79-F445-F447-A7E4-4491DBBDB1FE}"/>
                </a:ext>
              </a:extLst>
            </p:cNvPr>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6</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96CEB-3E75-F34E-97A6-45F272D31800}"/>
              </a:ext>
            </a:extLst>
          </p:cNvPr>
          <p:cNvSpPr txBox="1"/>
          <p:nvPr/>
        </p:nvSpPr>
        <p:spPr>
          <a:xfrm>
            <a:off x="2596896" y="1417320"/>
            <a:ext cx="2907271" cy="461665"/>
          </a:xfrm>
          <a:prstGeom prst="rect">
            <a:avLst/>
          </a:prstGeom>
          <a:noFill/>
        </p:spPr>
        <p:txBody>
          <a:bodyPr wrap="none" rtlCol="0">
            <a:spAutoFit/>
          </a:bodyPr>
          <a:lstStyle/>
          <a:p>
            <a:r>
              <a:rPr lang="en-US" dirty="0"/>
              <a:t>Time Summary (Kelly)</a:t>
            </a:r>
          </a:p>
        </p:txBody>
      </p:sp>
      <p:sp>
        <p:nvSpPr>
          <p:cNvPr id="3" name="TextBox 2">
            <a:extLst>
              <a:ext uri="{FF2B5EF4-FFF2-40B4-BE49-F238E27FC236}">
                <a16:creationId xmlns:a16="http://schemas.microsoft.com/office/drawing/2014/main" id="{371D92FA-2BEB-864A-AA9B-E472C255B604}"/>
              </a:ext>
            </a:extLst>
          </p:cNvPr>
          <p:cNvSpPr txBox="1"/>
          <p:nvPr/>
        </p:nvSpPr>
        <p:spPr>
          <a:xfrm>
            <a:off x="1609344" y="822960"/>
            <a:ext cx="2206245" cy="461665"/>
          </a:xfrm>
          <a:prstGeom prst="rect">
            <a:avLst/>
          </a:prstGeom>
          <a:noFill/>
        </p:spPr>
        <p:txBody>
          <a:bodyPr wrap="none" rtlCol="0">
            <a:spAutoFit/>
          </a:bodyPr>
          <a:lstStyle/>
          <a:p>
            <a:r>
              <a:rPr lang="en-US" dirty="0"/>
              <a:t>Analysis Process</a:t>
            </a:r>
          </a:p>
        </p:txBody>
      </p:sp>
    </p:spTree>
    <p:extLst>
      <p:ext uri="{BB962C8B-B14F-4D97-AF65-F5344CB8AC3E}">
        <p14:creationId xmlns:p14="http://schemas.microsoft.com/office/powerpoint/2010/main" val="192214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EA411-81CC-B042-ADF4-BBD41C3824F2}"/>
              </a:ext>
            </a:extLst>
          </p:cNvPr>
          <p:cNvSpPr txBox="1"/>
          <p:nvPr/>
        </p:nvSpPr>
        <p:spPr>
          <a:xfrm>
            <a:off x="2487168" y="1225296"/>
            <a:ext cx="4023217" cy="461665"/>
          </a:xfrm>
          <a:prstGeom prst="rect">
            <a:avLst/>
          </a:prstGeom>
          <a:noFill/>
        </p:spPr>
        <p:txBody>
          <a:bodyPr wrap="none" rtlCol="0">
            <a:spAutoFit/>
          </a:bodyPr>
          <a:lstStyle/>
          <a:p>
            <a:r>
              <a:rPr lang="en-US" dirty="0"/>
              <a:t>Demographic summary (Kevin)</a:t>
            </a:r>
          </a:p>
        </p:txBody>
      </p:sp>
      <p:sp>
        <p:nvSpPr>
          <p:cNvPr id="3" name="TextBox 2">
            <a:extLst>
              <a:ext uri="{FF2B5EF4-FFF2-40B4-BE49-F238E27FC236}">
                <a16:creationId xmlns:a16="http://schemas.microsoft.com/office/drawing/2014/main" id="{09F3E067-347C-D34E-BB4C-4A1D743D656F}"/>
              </a:ext>
            </a:extLst>
          </p:cNvPr>
          <p:cNvSpPr txBox="1"/>
          <p:nvPr/>
        </p:nvSpPr>
        <p:spPr>
          <a:xfrm>
            <a:off x="1609344" y="822960"/>
            <a:ext cx="2206245" cy="461665"/>
          </a:xfrm>
          <a:prstGeom prst="rect">
            <a:avLst/>
          </a:prstGeom>
          <a:noFill/>
        </p:spPr>
        <p:txBody>
          <a:bodyPr wrap="none" rtlCol="0">
            <a:spAutoFit/>
          </a:bodyPr>
          <a:lstStyle/>
          <a:p>
            <a:r>
              <a:rPr lang="en-US" dirty="0"/>
              <a:t>Analysis Process</a:t>
            </a:r>
          </a:p>
        </p:txBody>
      </p:sp>
    </p:spTree>
    <p:extLst>
      <p:ext uri="{BB962C8B-B14F-4D97-AF65-F5344CB8AC3E}">
        <p14:creationId xmlns:p14="http://schemas.microsoft.com/office/powerpoint/2010/main" val="3396731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D3C54-836D-E041-93CA-E6BE2D0E400D}"/>
              </a:ext>
            </a:extLst>
          </p:cNvPr>
          <p:cNvSpPr txBox="1"/>
          <p:nvPr/>
        </p:nvSpPr>
        <p:spPr>
          <a:xfrm>
            <a:off x="2679192" y="1810512"/>
            <a:ext cx="3879908" cy="461665"/>
          </a:xfrm>
          <a:prstGeom prst="rect">
            <a:avLst/>
          </a:prstGeom>
          <a:noFill/>
        </p:spPr>
        <p:txBody>
          <a:bodyPr wrap="none" rtlCol="0">
            <a:spAutoFit/>
          </a:bodyPr>
          <a:lstStyle/>
          <a:p>
            <a:r>
              <a:rPr lang="en-US" dirty="0"/>
              <a:t>Geographic Summary (Hatim)</a:t>
            </a:r>
          </a:p>
        </p:txBody>
      </p:sp>
      <p:sp>
        <p:nvSpPr>
          <p:cNvPr id="3" name="TextBox 2">
            <a:extLst>
              <a:ext uri="{FF2B5EF4-FFF2-40B4-BE49-F238E27FC236}">
                <a16:creationId xmlns:a16="http://schemas.microsoft.com/office/drawing/2014/main" id="{B8D9E307-EADF-CD44-9A44-A308F8ACB220}"/>
              </a:ext>
            </a:extLst>
          </p:cNvPr>
          <p:cNvSpPr txBox="1"/>
          <p:nvPr/>
        </p:nvSpPr>
        <p:spPr>
          <a:xfrm>
            <a:off x="1609344" y="822960"/>
            <a:ext cx="2206245" cy="461665"/>
          </a:xfrm>
          <a:prstGeom prst="rect">
            <a:avLst/>
          </a:prstGeom>
          <a:noFill/>
        </p:spPr>
        <p:txBody>
          <a:bodyPr wrap="none" rtlCol="0">
            <a:spAutoFit/>
          </a:bodyPr>
          <a:lstStyle/>
          <a:p>
            <a:r>
              <a:rPr lang="en-US" dirty="0"/>
              <a:t>Analysis Process</a:t>
            </a:r>
          </a:p>
        </p:txBody>
      </p:sp>
    </p:spTree>
    <p:extLst>
      <p:ext uri="{BB962C8B-B14F-4D97-AF65-F5344CB8AC3E}">
        <p14:creationId xmlns:p14="http://schemas.microsoft.com/office/powerpoint/2010/main" val="118912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95E20-564A-4745-88DE-3611823A3BE6}"/>
              </a:ext>
            </a:extLst>
          </p:cNvPr>
          <p:cNvSpPr txBox="1"/>
          <p:nvPr/>
        </p:nvSpPr>
        <p:spPr>
          <a:xfrm>
            <a:off x="1472184" y="1344168"/>
            <a:ext cx="8132226" cy="830997"/>
          </a:xfrm>
          <a:prstGeom prst="rect">
            <a:avLst/>
          </a:prstGeom>
          <a:noFill/>
        </p:spPr>
        <p:txBody>
          <a:bodyPr wrap="none" rtlCol="0">
            <a:spAutoFit/>
          </a:bodyPr>
          <a:lstStyle/>
          <a:p>
            <a:r>
              <a:rPr lang="en-US" dirty="0"/>
              <a:t>Conclusions:  What aspects seemed to make a difference: time, </a:t>
            </a:r>
          </a:p>
          <a:p>
            <a:r>
              <a:rPr lang="en-US" dirty="0"/>
              <a:t>geography, demographic, </a:t>
            </a:r>
            <a:r>
              <a:rPr lang="en-US" dirty="0" err="1"/>
              <a:t>etc</a:t>
            </a:r>
            <a:r>
              <a:rPr lang="en-US" dirty="0"/>
              <a:t> (Kelly, Hatim, Kevin)</a:t>
            </a:r>
          </a:p>
        </p:txBody>
      </p:sp>
    </p:spTree>
    <p:extLst>
      <p:ext uri="{BB962C8B-B14F-4D97-AF65-F5344CB8AC3E}">
        <p14:creationId xmlns:p14="http://schemas.microsoft.com/office/powerpoint/2010/main" val="308709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60C81-9C4B-6A4F-844E-82379C3C860D}"/>
              </a:ext>
            </a:extLst>
          </p:cNvPr>
          <p:cNvSpPr txBox="1"/>
          <p:nvPr/>
        </p:nvSpPr>
        <p:spPr>
          <a:xfrm>
            <a:off x="2798064" y="2688336"/>
            <a:ext cx="7627281" cy="461665"/>
          </a:xfrm>
          <a:prstGeom prst="rect">
            <a:avLst/>
          </a:prstGeom>
          <a:noFill/>
        </p:spPr>
        <p:txBody>
          <a:bodyPr wrap="none" rtlCol="0">
            <a:spAutoFit/>
          </a:bodyPr>
          <a:lstStyle/>
          <a:p>
            <a:r>
              <a:rPr lang="en-US" dirty="0"/>
              <a:t>Implications (Not sure what this means… Kelly, Hatim, Kevin</a:t>
            </a:r>
          </a:p>
        </p:txBody>
      </p:sp>
    </p:spTree>
    <p:extLst>
      <p:ext uri="{BB962C8B-B14F-4D97-AF65-F5344CB8AC3E}">
        <p14:creationId xmlns:p14="http://schemas.microsoft.com/office/powerpoint/2010/main" val="255242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Diamond 7"/>
          <p:cNvSpPr/>
          <p:nvPr/>
        </p:nvSpPr>
        <p:spPr>
          <a:xfrm>
            <a:off x="4710248" y="4691409"/>
            <a:ext cx="2771507" cy="1828324"/>
          </a:xfrm>
          <a:prstGeom prst="diamond">
            <a:avLst/>
          </a:prstGeom>
          <a:solidFill>
            <a:schemeClr val="accent6"/>
          </a:solidFill>
          <a:ln>
            <a:noFill/>
          </a:ln>
          <a:effectLst>
            <a:outerShdw blurRad="228600" dist="38100" dir="5400000" sx="109000" sy="109000" algn="t" rotWithShape="0">
              <a:prstClr val="black">
                <a:alpha val="40000"/>
              </a:prstClr>
            </a:outerShdw>
          </a:effectLst>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6" name="Diamond 5"/>
          <p:cNvSpPr/>
          <p:nvPr/>
        </p:nvSpPr>
        <p:spPr>
          <a:xfrm>
            <a:off x="4710248" y="4009416"/>
            <a:ext cx="2771507" cy="1828324"/>
          </a:xfrm>
          <a:prstGeom prst="diamond">
            <a:avLst/>
          </a:prstGeom>
          <a:solidFill>
            <a:schemeClr val="accent4"/>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7" name="Diamond 6"/>
          <p:cNvSpPr/>
          <p:nvPr/>
        </p:nvSpPr>
        <p:spPr>
          <a:xfrm>
            <a:off x="4710248" y="3327422"/>
            <a:ext cx="2771507" cy="1828324"/>
          </a:xfrm>
          <a:prstGeom prst="diamond">
            <a:avLst/>
          </a:prstGeom>
          <a:solidFill>
            <a:schemeClr val="accent3"/>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5" name="Diamond 4"/>
          <p:cNvSpPr/>
          <p:nvPr/>
        </p:nvSpPr>
        <p:spPr>
          <a:xfrm>
            <a:off x="4710248" y="2645429"/>
            <a:ext cx="2771507" cy="1828324"/>
          </a:xfrm>
          <a:prstGeom prst="diamond">
            <a:avLst/>
          </a:prstGeom>
          <a:solidFill>
            <a:schemeClr val="accent2"/>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4" name="Diamond 3"/>
          <p:cNvSpPr/>
          <p:nvPr/>
        </p:nvSpPr>
        <p:spPr>
          <a:xfrm>
            <a:off x="4710248" y="1992456"/>
            <a:ext cx="2771507" cy="1828324"/>
          </a:xfrm>
          <a:prstGeom prst="diamond">
            <a:avLst/>
          </a:prstGeom>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grpSp>
        <p:nvGrpSpPr>
          <p:cNvPr id="23" name="Group 4"/>
          <p:cNvGrpSpPr>
            <a:grpSpLocks noChangeAspect="1"/>
          </p:cNvGrpSpPr>
          <p:nvPr/>
        </p:nvGrpSpPr>
        <p:grpSpPr bwMode="auto">
          <a:xfrm>
            <a:off x="3612324" y="2709140"/>
            <a:ext cx="309481" cy="307895"/>
            <a:chOff x="6445" y="399"/>
            <a:chExt cx="195" cy="194"/>
          </a:xfrm>
          <a:solidFill>
            <a:schemeClr val="bg1"/>
          </a:solidFill>
        </p:grpSpPr>
        <p:sp>
          <p:nvSpPr>
            <p:cNvPr id="26" name="Freeform 6"/>
            <p:cNvSpPr>
              <a:spLocks noEditPoints="1"/>
            </p:cNvSpPr>
            <p:nvPr/>
          </p:nvSpPr>
          <p:spPr bwMode="auto">
            <a:xfrm>
              <a:off x="6445" y="399"/>
              <a:ext cx="195" cy="194"/>
            </a:xfrm>
            <a:custGeom>
              <a:avLst/>
              <a:gdLst>
                <a:gd name="T0" fmla="*/ 1374 w 3311"/>
                <a:gd name="T1" fmla="*/ 284 h 3301"/>
                <a:gd name="T2" fmla="*/ 1030 w 3311"/>
                <a:gd name="T3" fmla="*/ 404 h 3301"/>
                <a:gd name="T4" fmla="*/ 733 w 3311"/>
                <a:gd name="T5" fmla="*/ 604 h 3301"/>
                <a:gd name="T6" fmla="*/ 497 w 3311"/>
                <a:gd name="T7" fmla="*/ 872 h 3301"/>
                <a:gd name="T8" fmla="*/ 335 w 3311"/>
                <a:gd name="T9" fmla="*/ 1193 h 3301"/>
                <a:gd name="T10" fmla="*/ 260 w 3311"/>
                <a:gd name="T11" fmla="*/ 1555 h 3301"/>
                <a:gd name="T12" fmla="*/ 285 w 3311"/>
                <a:gd name="T13" fmla="*/ 1931 h 3301"/>
                <a:gd name="T14" fmla="*/ 405 w 3311"/>
                <a:gd name="T15" fmla="*/ 2274 h 3301"/>
                <a:gd name="T16" fmla="*/ 606 w 3311"/>
                <a:gd name="T17" fmla="*/ 2571 h 3301"/>
                <a:gd name="T18" fmla="*/ 875 w 3311"/>
                <a:gd name="T19" fmla="*/ 2806 h 3301"/>
                <a:gd name="T20" fmla="*/ 1197 w 3311"/>
                <a:gd name="T21" fmla="*/ 2967 h 3301"/>
                <a:gd name="T22" fmla="*/ 1560 w 3311"/>
                <a:gd name="T23" fmla="*/ 3042 h 3301"/>
                <a:gd name="T24" fmla="*/ 1937 w 3311"/>
                <a:gd name="T25" fmla="*/ 3017 h 3301"/>
                <a:gd name="T26" fmla="*/ 2281 w 3311"/>
                <a:gd name="T27" fmla="*/ 2897 h 3301"/>
                <a:gd name="T28" fmla="*/ 2578 w 3311"/>
                <a:gd name="T29" fmla="*/ 2697 h 3301"/>
                <a:gd name="T30" fmla="*/ 2814 w 3311"/>
                <a:gd name="T31" fmla="*/ 2429 h 3301"/>
                <a:gd name="T32" fmla="*/ 2976 w 3311"/>
                <a:gd name="T33" fmla="*/ 2108 h 3301"/>
                <a:gd name="T34" fmla="*/ 3051 w 3311"/>
                <a:gd name="T35" fmla="*/ 1746 h 3301"/>
                <a:gd name="T36" fmla="*/ 3026 w 3311"/>
                <a:gd name="T37" fmla="*/ 1370 h 3301"/>
                <a:gd name="T38" fmla="*/ 2906 w 3311"/>
                <a:gd name="T39" fmla="*/ 1027 h 3301"/>
                <a:gd name="T40" fmla="*/ 2705 w 3311"/>
                <a:gd name="T41" fmla="*/ 730 h 3301"/>
                <a:gd name="T42" fmla="*/ 2436 w 3311"/>
                <a:gd name="T43" fmla="*/ 495 h 3301"/>
                <a:gd name="T44" fmla="*/ 2114 w 3311"/>
                <a:gd name="T45" fmla="*/ 334 h 3301"/>
                <a:gd name="T46" fmla="*/ 1751 w 3311"/>
                <a:gd name="T47" fmla="*/ 259 h 3301"/>
                <a:gd name="T48" fmla="*/ 1855 w 3311"/>
                <a:gd name="T49" fmla="*/ 12 h 3301"/>
                <a:gd name="T50" fmla="*/ 2233 w 3311"/>
                <a:gd name="T51" fmla="*/ 103 h 3301"/>
                <a:gd name="T52" fmla="*/ 2570 w 3311"/>
                <a:gd name="T53" fmla="*/ 275 h 3301"/>
                <a:gd name="T54" fmla="*/ 2859 w 3311"/>
                <a:gd name="T55" fmla="*/ 517 h 3301"/>
                <a:gd name="T56" fmla="*/ 3084 w 3311"/>
                <a:gd name="T57" fmla="*/ 818 h 3301"/>
                <a:gd name="T58" fmla="*/ 3238 w 3311"/>
                <a:gd name="T59" fmla="*/ 1166 h 3301"/>
                <a:gd name="T60" fmla="*/ 3308 w 3311"/>
                <a:gd name="T61" fmla="*/ 1550 h 3301"/>
                <a:gd name="T62" fmla="*/ 3285 w 3311"/>
                <a:gd name="T63" fmla="*/ 1947 h 3301"/>
                <a:gd name="T64" fmla="*/ 3171 w 3311"/>
                <a:gd name="T65" fmla="*/ 2314 h 3301"/>
                <a:gd name="T66" fmla="*/ 2979 w 3311"/>
                <a:gd name="T67" fmla="*/ 2640 h 3301"/>
                <a:gd name="T68" fmla="*/ 2722 w 3311"/>
                <a:gd name="T69" fmla="*/ 2912 h 3301"/>
                <a:gd name="T70" fmla="*/ 2407 w 3311"/>
                <a:gd name="T71" fmla="*/ 3121 h 3301"/>
                <a:gd name="T72" fmla="*/ 2048 w 3311"/>
                <a:gd name="T73" fmla="*/ 3254 h 3301"/>
                <a:gd name="T74" fmla="*/ 1655 w 3311"/>
                <a:gd name="T75" fmla="*/ 3301 h 3301"/>
                <a:gd name="T76" fmla="*/ 1263 w 3311"/>
                <a:gd name="T77" fmla="*/ 3254 h 3301"/>
                <a:gd name="T78" fmla="*/ 904 w 3311"/>
                <a:gd name="T79" fmla="*/ 3121 h 3301"/>
                <a:gd name="T80" fmla="*/ 589 w 3311"/>
                <a:gd name="T81" fmla="*/ 2912 h 3301"/>
                <a:gd name="T82" fmla="*/ 332 w 3311"/>
                <a:gd name="T83" fmla="*/ 2640 h 3301"/>
                <a:gd name="T84" fmla="*/ 140 w 3311"/>
                <a:gd name="T85" fmla="*/ 2314 h 3301"/>
                <a:gd name="T86" fmla="*/ 27 w 3311"/>
                <a:gd name="T87" fmla="*/ 1947 h 3301"/>
                <a:gd name="T88" fmla="*/ 3 w 3311"/>
                <a:gd name="T89" fmla="*/ 1550 h 3301"/>
                <a:gd name="T90" fmla="*/ 73 w 3311"/>
                <a:gd name="T91" fmla="*/ 1166 h 3301"/>
                <a:gd name="T92" fmla="*/ 227 w 3311"/>
                <a:gd name="T93" fmla="*/ 818 h 3301"/>
                <a:gd name="T94" fmla="*/ 452 w 3311"/>
                <a:gd name="T95" fmla="*/ 517 h 3301"/>
                <a:gd name="T96" fmla="*/ 741 w 3311"/>
                <a:gd name="T97" fmla="*/ 275 h 3301"/>
                <a:gd name="T98" fmla="*/ 1078 w 3311"/>
                <a:gd name="T99" fmla="*/ 103 h 3301"/>
                <a:gd name="T100" fmla="*/ 1456 w 3311"/>
                <a:gd name="T101" fmla="*/ 12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1" h="3301">
                  <a:moveTo>
                    <a:pt x="1655" y="256"/>
                  </a:moveTo>
                  <a:lnTo>
                    <a:pt x="1560" y="259"/>
                  </a:lnTo>
                  <a:lnTo>
                    <a:pt x="1466" y="269"/>
                  </a:lnTo>
                  <a:lnTo>
                    <a:pt x="1374" y="284"/>
                  </a:lnTo>
                  <a:lnTo>
                    <a:pt x="1285" y="306"/>
                  </a:lnTo>
                  <a:lnTo>
                    <a:pt x="1197" y="334"/>
                  </a:lnTo>
                  <a:lnTo>
                    <a:pt x="1111" y="366"/>
                  </a:lnTo>
                  <a:lnTo>
                    <a:pt x="1030" y="404"/>
                  </a:lnTo>
                  <a:lnTo>
                    <a:pt x="950" y="447"/>
                  </a:lnTo>
                  <a:lnTo>
                    <a:pt x="875" y="495"/>
                  </a:lnTo>
                  <a:lnTo>
                    <a:pt x="801" y="547"/>
                  </a:lnTo>
                  <a:lnTo>
                    <a:pt x="733" y="604"/>
                  </a:lnTo>
                  <a:lnTo>
                    <a:pt x="667" y="665"/>
                  </a:lnTo>
                  <a:lnTo>
                    <a:pt x="606" y="730"/>
                  </a:lnTo>
                  <a:lnTo>
                    <a:pt x="549" y="799"/>
                  </a:lnTo>
                  <a:lnTo>
                    <a:pt x="497" y="872"/>
                  </a:lnTo>
                  <a:lnTo>
                    <a:pt x="448" y="947"/>
                  </a:lnTo>
                  <a:lnTo>
                    <a:pt x="405" y="1027"/>
                  </a:lnTo>
                  <a:lnTo>
                    <a:pt x="367" y="1108"/>
                  </a:lnTo>
                  <a:lnTo>
                    <a:pt x="335" y="1193"/>
                  </a:lnTo>
                  <a:lnTo>
                    <a:pt x="307" y="1281"/>
                  </a:lnTo>
                  <a:lnTo>
                    <a:pt x="285" y="1370"/>
                  </a:lnTo>
                  <a:lnTo>
                    <a:pt x="270" y="1462"/>
                  </a:lnTo>
                  <a:lnTo>
                    <a:pt x="260" y="1555"/>
                  </a:lnTo>
                  <a:lnTo>
                    <a:pt x="257" y="1650"/>
                  </a:lnTo>
                  <a:lnTo>
                    <a:pt x="260" y="1746"/>
                  </a:lnTo>
                  <a:lnTo>
                    <a:pt x="270" y="1839"/>
                  </a:lnTo>
                  <a:lnTo>
                    <a:pt x="285" y="1931"/>
                  </a:lnTo>
                  <a:lnTo>
                    <a:pt x="307" y="2021"/>
                  </a:lnTo>
                  <a:lnTo>
                    <a:pt x="335" y="2108"/>
                  </a:lnTo>
                  <a:lnTo>
                    <a:pt x="367" y="2193"/>
                  </a:lnTo>
                  <a:lnTo>
                    <a:pt x="405" y="2274"/>
                  </a:lnTo>
                  <a:lnTo>
                    <a:pt x="448" y="2354"/>
                  </a:lnTo>
                  <a:lnTo>
                    <a:pt x="497" y="2429"/>
                  </a:lnTo>
                  <a:lnTo>
                    <a:pt x="549" y="2502"/>
                  </a:lnTo>
                  <a:lnTo>
                    <a:pt x="606" y="2571"/>
                  </a:lnTo>
                  <a:lnTo>
                    <a:pt x="667" y="2636"/>
                  </a:lnTo>
                  <a:lnTo>
                    <a:pt x="733" y="2697"/>
                  </a:lnTo>
                  <a:lnTo>
                    <a:pt x="801" y="2753"/>
                  </a:lnTo>
                  <a:lnTo>
                    <a:pt x="875" y="2806"/>
                  </a:lnTo>
                  <a:lnTo>
                    <a:pt x="950" y="2854"/>
                  </a:lnTo>
                  <a:lnTo>
                    <a:pt x="1030" y="2897"/>
                  </a:lnTo>
                  <a:lnTo>
                    <a:pt x="1111" y="2935"/>
                  </a:lnTo>
                  <a:lnTo>
                    <a:pt x="1197" y="2967"/>
                  </a:lnTo>
                  <a:lnTo>
                    <a:pt x="1285" y="2995"/>
                  </a:lnTo>
                  <a:lnTo>
                    <a:pt x="1374" y="3017"/>
                  </a:lnTo>
                  <a:lnTo>
                    <a:pt x="1466" y="3032"/>
                  </a:lnTo>
                  <a:lnTo>
                    <a:pt x="1560" y="3042"/>
                  </a:lnTo>
                  <a:lnTo>
                    <a:pt x="1655" y="3045"/>
                  </a:lnTo>
                  <a:lnTo>
                    <a:pt x="1751" y="3042"/>
                  </a:lnTo>
                  <a:lnTo>
                    <a:pt x="1845" y="3032"/>
                  </a:lnTo>
                  <a:lnTo>
                    <a:pt x="1937" y="3017"/>
                  </a:lnTo>
                  <a:lnTo>
                    <a:pt x="2027" y="2995"/>
                  </a:lnTo>
                  <a:lnTo>
                    <a:pt x="2114" y="2967"/>
                  </a:lnTo>
                  <a:lnTo>
                    <a:pt x="2200" y="2935"/>
                  </a:lnTo>
                  <a:lnTo>
                    <a:pt x="2281" y="2897"/>
                  </a:lnTo>
                  <a:lnTo>
                    <a:pt x="2361" y="2854"/>
                  </a:lnTo>
                  <a:lnTo>
                    <a:pt x="2436" y="2806"/>
                  </a:lnTo>
                  <a:lnTo>
                    <a:pt x="2510" y="2753"/>
                  </a:lnTo>
                  <a:lnTo>
                    <a:pt x="2578" y="2697"/>
                  </a:lnTo>
                  <a:lnTo>
                    <a:pt x="2644" y="2636"/>
                  </a:lnTo>
                  <a:lnTo>
                    <a:pt x="2705" y="2571"/>
                  </a:lnTo>
                  <a:lnTo>
                    <a:pt x="2762" y="2502"/>
                  </a:lnTo>
                  <a:lnTo>
                    <a:pt x="2814" y="2429"/>
                  </a:lnTo>
                  <a:lnTo>
                    <a:pt x="2863" y="2354"/>
                  </a:lnTo>
                  <a:lnTo>
                    <a:pt x="2906" y="2274"/>
                  </a:lnTo>
                  <a:lnTo>
                    <a:pt x="2944" y="2193"/>
                  </a:lnTo>
                  <a:lnTo>
                    <a:pt x="2976" y="2108"/>
                  </a:lnTo>
                  <a:lnTo>
                    <a:pt x="3004" y="2021"/>
                  </a:lnTo>
                  <a:lnTo>
                    <a:pt x="3026" y="1931"/>
                  </a:lnTo>
                  <a:lnTo>
                    <a:pt x="3041" y="1839"/>
                  </a:lnTo>
                  <a:lnTo>
                    <a:pt x="3051" y="1746"/>
                  </a:lnTo>
                  <a:lnTo>
                    <a:pt x="3054" y="1650"/>
                  </a:lnTo>
                  <a:lnTo>
                    <a:pt x="3051" y="1555"/>
                  </a:lnTo>
                  <a:lnTo>
                    <a:pt x="3041" y="1462"/>
                  </a:lnTo>
                  <a:lnTo>
                    <a:pt x="3026" y="1370"/>
                  </a:lnTo>
                  <a:lnTo>
                    <a:pt x="3004" y="1281"/>
                  </a:lnTo>
                  <a:lnTo>
                    <a:pt x="2976" y="1193"/>
                  </a:lnTo>
                  <a:lnTo>
                    <a:pt x="2944" y="1108"/>
                  </a:lnTo>
                  <a:lnTo>
                    <a:pt x="2906" y="1027"/>
                  </a:lnTo>
                  <a:lnTo>
                    <a:pt x="2863" y="947"/>
                  </a:lnTo>
                  <a:lnTo>
                    <a:pt x="2814" y="872"/>
                  </a:lnTo>
                  <a:lnTo>
                    <a:pt x="2762" y="799"/>
                  </a:lnTo>
                  <a:lnTo>
                    <a:pt x="2705" y="730"/>
                  </a:lnTo>
                  <a:lnTo>
                    <a:pt x="2644" y="665"/>
                  </a:lnTo>
                  <a:lnTo>
                    <a:pt x="2578" y="604"/>
                  </a:lnTo>
                  <a:lnTo>
                    <a:pt x="2510" y="547"/>
                  </a:lnTo>
                  <a:lnTo>
                    <a:pt x="2436" y="495"/>
                  </a:lnTo>
                  <a:lnTo>
                    <a:pt x="2361" y="447"/>
                  </a:lnTo>
                  <a:lnTo>
                    <a:pt x="2281" y="404"/>
                  </a:lnTo>
                  <a:lnTo>
                    <a:pt x="2200" y="366"/>
                  </a:lnTo>
                  <a:lnTo>
                    <a:pt x="2114" y="334"/>
                  </a:lnTo>
                  <a:lnTo>
                    <a:pt x="2027" y="306"/>
                  </a:lnTo>
                  <a:lnTo>
                    <a:pt x="1937" y="284"/>
                  </a:lnTo>
                  <a:lnTo>
                    <a:pt x="1845" y="269"/>
                  </a:lnTo>
                  <a:lnTo>
                    <a:pt x="1751" y="259"/>
                  </a:lnTo>
                  <a:lnTo>
                    <a:pt x="1655" y="256"/>
                  </a:lnTo>
                  <a:close/>
                  <a:moveTo>
                    <a:pt x="1655" y="0"/>
                  </a:moveTo>
                  <a:lnTo>
                    <a:pt x="1756" y="3"/>
                  </a:lnTo>
                  <a:lnTo>
                    <a:pt x="1855" y="12"/>
                  </a:lnTo>
                  <a:lnTo>
                    <a:pt x="1953" y="27"/>
                  </a:lnTo>
                  <a:lnTo>
                    <a:pt x="2048" y="47"/>
                  </a:lnTo>
                  <a:lnTo>
                    <a:pt x="2141" y="72"/>
                  </a:lnTo>
                  <a:lnTo>
                    <a:pt x="2233" y="103"/>
                  </a:lnTo>
                  <a:lnTo>
                    <a:pt x="2322" y="140"/>
                  </a:lnTo>
                  <a:lnTo>
                    <a:pt x="2407" y="180"/>
                  </a:lnTo>
                  <a:lnTo>
                    <a:pt x="2491" y="226"/>
                  </a:lnTo>
                  <a:lnTo>
                    <a:pt x="2570" y="275"/>
                  </a:lnTo>
                  <a:lnTo>
                    <a:pt x="2648" y="331"/>
                  </a:lnTo>
                  <a:lnTo>
                    <a:pt x="2722" y="389"/>
                  </a:lnTo>
                  <a:lnTo>
                    <a:pt x="2792" y="451"/>
                  </a:lnTo>
                  <a:lnTo>
                    <a:pt x="2859" y="517"/>
                  </a:lnTo>
                  <a:lnTo>
                    <a:pt x="2921" y="588"/>
                  </a:lnTo>
                  <a:lnTo>
                    <a:pt x="2979" y="661"/>
                  </a:lnTo>
                  <a:lnTo>
                    <a:pt x="3035" y="738"/>
                  </a:lnTo>
                  <a:lnTo>
                    <a:pt x="3084" y="818"/>
                  </a:lnTo>
                  <a:lnTo>
                    <a:pt x="3131" y="901"/>
                  </a:lnTo>
                  <a:lnTo>
                    <a:pt x="3171" y="986"/>
                  </a:lnTo>
                  <a:lnTo>
                    <a:pt x="3207" y="1075"/>
                  </a:lnTo>
                  <a:lnTo>
                    <a:pt x="3238" y="1166"/>
                  </a:lnTo>
                  <a:lnTo>
                    <a:pt x="3264" y="1259"/>
                  </a:lnTo>
                  <a:lnTo>
                    <a:pt x="3285" y="1354"/>
                  </a:lnTo>
                  <a:lnTo>
                    <a:pt x="3299" y="1452"/>
                  </a:lnTo>
                  <a:lnTo>
                    <a:pt x="3308" y="1550"/>
                  </a:lnTo>
                  <a:lnTo>
                    <a:pt x="3311" y="1650"/>
                  </a:lnTo>
                  <a:lnTo>
                    <a:pt x="3308" y="1751"/>
                  </a:lnTo>
                  <a:lnTo>
                    <a:pt x="3299" y="1849"/>
                  </a:lnTo>
                  <a:lnTo>
                    <a:pt x="3285" y="1947"/>
                  </a:lnTo>
                  <a:lnTo>
                    <a:pt x="3264" y="2042"/>
                  </a:lnTo>
                  <a:lnTo>
                    <a:pt x="3238" y="2135"/>
                  </a:lnTo>
                  <a:lnTo>
                    <a:pt x="3207" y="2226"/>
                  </a:lnTo>
                  <a:lnTo>
                    <a:pt x="3171" y="2314"/>
                  </a:lnTo>
                  <a:lnTo>
                    <a:pt x="3131" y="2400"/>
                  </a:lnTo>
                  <a:lnTo>
                    <a:pt x="3084" y="2483"/>
                  </a:lnTo>
                  <a:lnTo>
                    <a:pt x="3035" y="2563"/>
                  </a:lnTo>
                  <a:lnTo>
                    <a:pt x="2979" y="2640"/>
                  </a:lnTo>
                  <a:lnTo>
                    <a:pt x="2921" y="2713"/>
                  </a:lnTo>
                  <a:lnTo>
                    <a:pt x="2859" y="2784"/>
                  </a:lnTo>
                  <a:lnTo>
                    <a:pt x="2792" y="2850"/>
                  </a:lnTo>
                  <a:lnTo>
                    <a:pt x="2722" y="2912"/>
                  </a:lnTo>
                  <a:lnTo>
                    <a:pt x="2648" y="2970"/>
                  </a:lnTo>
                  <a:lnTo>
                    <a:pt x="2570" y="3026"/>
                  </a:lnTo>
                  <a:lnTo>
                    <a:pt x="2491" y="3075"/>
                  </a:lnTo>
                  <a:lnTo>
                    <a:pt x="2407" y="3121"/>
                  </a:lnTo>
                  <a:lnTo>
                    <a:pt x="2322" y="3161"/>
                  </a:lnTo>
                  <a:lnTo>
                    <a:pt x="2233" y="3197"/>
                  </a:lnTo>
                  <a:lnTo>
                    <a:pt x="2141" y="3229"/>
                  </a:lnTo>
                  <a:lnTo>
                    <a:pt x="2048" y="3254"/>
                  </a:lnTo>
                  <a:lnTo>
                    <a:pt x="1953" y="3275"/>
                  </a:lnTo>
                  <a:lnTo>
                    <a:pt x="1855" y="3289"/>
                  </a:lnTo>
                  <a:lnTo>
                    <a:pt x="1756" y="3298"/>
                  </a:lnTo>
                  <a:lnTo>
                    <a:pt x="1655" y="3301"/>
                  </a:lnTo>
                  <a:lnTo>
                    <a:pt x="1555" y="3298"/>
                  </a:lnTo>
                  <a:lnTo>
                    <a:pt x="1456" y="3289"/>
                  </a:lnTo>
                  <a:lnTo>
                    <a:pt x="1358" y="3275"/>
                  </a:lnTo>
                  <a:lnTo>
                    <a:pt x="1263" y="3254"/>
                  </a:lnTo>
                  <a:lnTo>
                    <a:pt x="1170" y="3229"/>
                  </a:lnTo>
                  <a:lnTo>
                    <a:pt x="1078" y="3197"/>
                  </a:lnTo>
                  <a:lnTo>
                    <a:pt x="989" y="3161"/>
                  </a:lnTo>
                  <a:lnTo>
                    <a:pt x="904" y="3121"/>
                  </a:lnTo>
                  <a:lnTo>
                    <a:pt x="820" y="3075"/>
                  </a:lnTo>
                  <a:lnTo>
                    <a:pt x="741" y="3026"/>
                  </a:lnTo>
                  <a:lnTo>
                    <a:pt x="663" y="2970"/>
                  </a:lnTo>
                  <a:lnTo>
                    <a:pt x="589" y="2912"/>
                  </a:lnTo>
                  <a:lnTo>
                    <a:pt x="519" y="2850"/>
                  </a:lnTo>
                  <a:lnTo>
                    <a:pt x="452" y="2784"/>
                  </a:lnTo>
                  <a:lnTo>
                    <a:pt x="390" y="2713"/>
                  </a:lnTo>
                  <a:lnTo>
                    <a:pt x="332" y="2640"/>
                  </a:lnTo>
                  <a:lnTo>
                    <a:pt x="276" y="2563"/>
                  </a:lnTo>
                  <a:lnTo>
                    <a:pt x="227" y="2483"/>
                  </a:lnTo>
                  <a:lnTo>
                    <a:pt x="180" y="2400"/>
                  </a:lnTo>
                  <a:lnTo>
                    <a:pt x="140" y="2314"/>
                  </a:lnTo>
                  <a:lnTo>
                    <a:pt x="104" y="2226"/>
                  </a:lnTo>
                  <a:lnTo>
                    <a:pt x="73" y="2135"/>
                  </a:lnTo>
                  <a:lnTo>
                    <a:pt x="47" y="2042"/>
                  </a:lnTo>
                  <a:lnTo>
                    <a:pt x="27" y="1947"/>
                  </a:lnTo>
                  <a:lnTo>
                    <a:pt x="12" y="1849"/>
                  </a:lnTo>
                  <a:lnTo>
                    <a:pt x="3" y="1751"/>
                  </a:lnTo>
                  <a:lnTo>
                    <a:pt x="0" y="1650"/>
                  </a:lnTo>
                  <a:lnTo>
                    <a:pt x="3" y="1550"/>
                  </a:lnTo>
                  <a:lnTo>
                    <a:pt x="12" y="1452"/>
                  </a:lnTo>
                  <a:lnTo>
                    <a:pt x="27" y="1354"/>
                  </a:lnTo>
                  <a:lnTo>
                    <a:pt x="47" y="1259"/>
                  </a:lnTo>
                  <a:lnTo>
                    <a:pt x="73" y="1166"/>
                  </a:lnTo>
                  <a:lnTo>
                    <a:pt x="104" y="1075"/>
                  </a:lnTo>
                  <a:lnTo>
                    <a:pt x="140" y="986"/>
                  </a:lnTo>
                  <a:lnTo>
                    <a:pt x="180" y="901"/>
                  </a:lnTo>
                  <a:lnTo>
                    <a:pt x="227" y="818"/>
                  </a:lnTo>
                  <a:lnTo>
                    <a:pt x="276" y="738"/>
                  </a:lnTo>
                  <a:lnTo>
                    <a:pt x="332" y="661"/>
                  </a:lnTo>
                  <a:lnTo>
                    <a:pt x="390" y="588"/>
                  </a:lnTo>
                  <a:lnTo>
                    <a:pt x="452" y="517"/>
                  </a:lnTo>
                  <a:lnTo>
                    <a:pt x="519" y="451"/>
                  </a:lnTo>
                  <a:lnTo>
                    <a:pt x="589" y="389"/>
                  </a:lnTo>
                  <a:lnTo>
                    <a:pt x="663" y="331"/>
                  </a:lnTo>
                  <a:lnTo>
                    <a:pt x="741" y="275"/>
                  </a:lnTo>
                  <a:lnTo>
                    <a:pt x="820" y="226"/>
                  </a:lnTo>
                  <a:lnTo>
                    <a:pt x="904" y="180"/>
                  </a:lnTo>
                  <a:lnTo>
                    <a:pt x="989" y="140"/>
                  </a:lnTo>
                  <a:lnTo>
                    <a:pt x="1078" y="103"/>
                  </a:lnTo>
                  <a:lnTo>
                    <a:pt x="1170" y="72"/>
                  </a:lnTo>
                  <a:lnTo>
                    <a:pt x="1263" y="47"/>
                  </a:lnTo>
                  <a:lnTo>
                    <a:pt x="1358" y="27"/>
                  </a:lnTo>
                  <a:lnTo>
                    <a:pt x="1456" y="12"/>
                  </a:lnTo>
                  <a:lnTo>
                    <a:pt x="1555" y="3"/>
                  </a:lnTo>
                  <a:lnTo>
                    <a:pt x="165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7" name="Freeform 7"/>
            <p:cNvSpPr>
              <a:spLocks/>
            </p:cNvSpPr>
            <p:nvPr/>
          </p:nvSpPr>
          <p:spPr bwMode="auto">
            <a:xfrm>
              <a:off x="6483" y="437"/>
              <a:ext cx="119" cy="119"/>
            </a:xfrm>
            <a:custGeom>
              <a:avLst/>
              <a:gdLst>
                <a:gd name="T0" fmla="*/ 1169 w 2025"/>
                <a:gd name="T1" fmla="*/ 12 h 2019"/>
                <a:gd name="T2" fmla="*/ 1389 w 2025"/>
                <a:gd name="T3" fmla="*/ 72 h 2019"/>
                <a:gd name="T4" fmla="*/ 1586 w 2025"/>
                <a:gd name="T5" fmla="*/ 178 h 2019"/>
                <a:gd name="T6" fmla="*/ 1754 w 2025"/>
                <a:gd name="T7" fmla="*/ 322 h 2019"/>
                <a:gd name="T8" fmla="*/ 1887 w 2025"/>
                <a:gd name="T9" fmla="*/ 500 h 2019"/>
                <a:gd name="T10" fmla="*/ 1978 w 2025"/>
                <a:gd name="T11" fmla="*/ 705 h 2019"/>
                <a:gd name="T12" fmla="*/ 2022 w 2025"/>
                <a:gd name="T13" fmla="*/ 931 h 2019"/>
                <a:gd name="T14" fmla="*/ 2014 w 2025"/>
                <a:gd name="T15" fmla="*/ 1156 h 2019"/>
                <a:gd name="T16" fmla="*/ 1962 w 2025"/>
                <a:gd name="T17" fmla="*/ 1362 h 2019"/>
                <a:gd name="T18" fmla="*/ 1868 w 2025"/>
                <a:gd name="T19" fmla="*/ 1550 h 2019"/>
                <a:gd name="T20" fmla="*/ 1840 w 2025"/>
                <a:gd name="T21" fmla="*/ 1452 h 2019"/>
                <a:gd name="T22" fmla="*/ 1881 w 2025"/>
                <a:gd name="T23" fmla="*/ 1394 h 2019"/>
                <a:gd name="T24" fmla="*/ 1890 w 2025"/>
                <a:gd name="T25" fmla="*/ 1321 h 2019"/>
                <a:gd name="T26" fmla="*/ 1863 w 2025"/>
                <a:gd name="T27" fmla="*/ 1254 h 2019"/>
                <a:gd name="T28" fmla="*/ 1805 w 2025"/>
                <a:gd name="T29" fmla="*/ 1207 h 2019"/>
                <a:gd name="T30" fmla="*/ 1765 w 2025"/>
                <a:gd name="T31" fmla="*/ 1068 h 2019"/>
                <a:gd name="T32" fmla="*/ 1756 w 2025"/>
                <a:gd name="T33" fmla="*/ 874 h 2019"/>
                <a:gd name="T34" fmla="*/ 1695 w 2025"/>
                <a:gd name="T35" fmla="*/ 687 h 2019"/>
                <a:gd name="T36" fmla="*/ 1590 w 2025"/>
                <a:gd name="T37" fmla="*/ 524 h 2019"/>
                <a:gd name="T38" fmla="*/ 1448 w 2025"/>
                <a:gd name="T39" fmla="*/ 395 h 2019"/>
                <a:gd name="T40" fmla="*/ 1275 w 2025"/>
                <a:gd name="T41" fmla="*/ 303 h 2019"/>
                <a:gd name="T42" fmla="*/ 1081 w 2025"/>
                <a:gd name="T43" fmla="*/ 259 h 2019"/>
                <a:gd name="T44" fmla="*/ 876 w 2025"/>
                <a:gd name="T45" fmla="*/ 268 h 2019"/>
                <a:gd name="T46" fmla="*/ 689 w 2025"/>
                <a:gd name="T47" fmla="*/ 329 h 2019"/>
                <a:gd name="T48" fmla="*/ 526 w 2025"/>
                <a:gd name="T49" fmla="*/ 434 h 2019"/>
                <a:gd name="T50" fmla="*/ 396 w 2025"/>
                <a:gd name="T51" fmla="*/ 576 h 2019"/>
                <a:gd name="T52" fmla="*/ 304 w 2025"/>
                <a:gd name="T53" fmla="*/ 747 h 2019"/>
                <a:gd name="T54" fmla="*/ 260 w 2025"/>
                <a:gd name="T55" fmla="*/ 941 h 2019"/>
                <a:gd name="T56" fmla="*/ 269 w 2025"/>
                <a:gd name="T57" fmla="*/ 1145 h 2019"/>
                <a:gd name="T58" fmla="*/ 330 w 2025"/>
                <a:gd name="T59" fmla="*/ 1332 h 2019"/>
                <a:gd name="T60" fmla="*/ 435 w 2025"/>
                <a:gd name="T61" fmla="*/ 1495 h 2019"/>
                <a:gd name="T62" fmla="*/ 577 w 2025"/>
                <a:gd name="T63" fmla="*/ 1624 h 2019"/>
                <a:gd name="T64" fmla="*/ 750 w 2025"/>
                <a:gd name="T65" fmla="*/ 1716 h 2019"/>
                <a:gd name="T66" fmla="*/ 944 w 2025"/>
                <a:gd name="T67" fmla="*/ 1760 h 2019"/>
                <a:gd name="T68" fmla="*/ 1115 w 2025"/>
                <a:gd name="T69" fmla="*/ 1756 h 2019"/>
                <a:gd name="T70" fmla="*/ 1199 w 2025"/>
                <a:gd name="T71" fmla="*/ 1824 h 2019"/>
                <a:gd name="T72" fmla="*/ 1251 w 2025"/>
                <a:gd name="T73" fmla="*/ 1874 h 2019"/>
                <a:gd name="T74" fmla="*/ 1323 w 2025"/>
                <a:gd name="T75" fmla="*/ 1892 h 2019"/>
                <a:gd name="T76" fmla="*/ 1402 w 2025"/>
                <a:gd name="T77" fmla="*/ 1869 h 2019"/>
                <a:gd name="T78" fmla="*/ 1449 w 2025"/>
                <a:gd name="T79" fmla="*/ 1821 h 2019"/>
                <a:gd name="T80" fmla="*/ 1463 w 2025"/>
                <a:gd name="T81" fmla="*/ 1914 h 2019"/>
                <a:gd name="T82" fmla="*/ 1247 w 2025"/>
                <a:gd name="T83" fmla="*/ 1992 h 2019"/>
                <a:gd name="T84" fmla="*/ 1012 w 2025"/>
                <a:gd name="T85" fmla="*/ 2019 h 2019"/>
                <a:gd name="T86" fmla="*/ 781 w 2025"/>
                <a:gd name="T87" fmla="*/ 1992 h 2019"/>
                <a:gd name="T88" fmla="*/ 567 w 2025"/>
                <a:gd name="T89" fmla="*/ 1917 h 2019"/>
                <a:gd name="T90" fmla="*/ 380 w 2025"/>
                <a:gd name="T91" fmla="*/ 1797 h 2019"/>
                <a:gd name="T92" fmla="*/ 223 w 2025"/>
                <a:gd name="T93" fmla="*/ 1640 h 2019"/>
                <a:gd name="T94" fmla="*/ 103 w 2025"/>
                <a:gd name="T95" fmla="*/ 1453 h 2019"/>
                <a:gd name="T96" fmla="*/ 27 w 2025"/>
                <a:gd name="T97" fmla="*/ 1241 h 2019"/>
                <a:gd name="T98" fmla="*/ 0 w 2025"/>
                <a:gd name="T99" fmla="*/ 1009 h 2019"/>
                <a:gd name="T100" fmla="*/ 27 w 2025"/>
                <a:gd name="T101" fmla="*/ 778 h 2019"/>
                <a:gd name="T102" fmla="*/ 103 w 2025"/>
                <a:gd name="T103" fmla="*/ 565 h 2019"/>
                <a:gd name="T104" fmla="*/ 223 w 2025"/>
                <a:gd name="T105" fmla="*/ 379 h 2019"/>
                <a:gd name="T106" fmla="*/ 380 w 2025"/>
                <a:gd name="T107" fmla="*/ 222 h 2019"/>
                <a:gd name="T108" fmla="*/ 567 w 2025"/>
                <a:gd name="T109" fmla="*/ 102 h 2019"/>
                <a:gd name="T110" fmla="*/ 781 w 2025"/>
                <a:gd name="T111" fmla="*/ 27 h 2019"/>
                <a:gd name="T112" fmla="*/ 1012 w 2025"/>
                <a:gd name="T113" fmla="*/ 0 h 2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5" h="2019">
                  <a:moveTo>
                    <a:pt x="1012" y="0"/>
                  </a:moveTo>
                  <a:lnTo>
                    <a:pt x="1091" y="3"/>
                  </a:lnTo>
                  <a:lnTo>
                    <a:pt x="1169" y="12"/>
                  </a:lnTo>
                  <a:lnTo>
                    <a:pt x="1244" y="27"/>
                  </a:lnTo>
                  <a:lnTo>
                    <a:pt x="1318" y="47"/>
                  </a:lnTo>
                  <a:lnTo>
                    <a:pt x="1389" y="72"/>
                  </a:lnTo>
                  <a:lnTo>
                    <a:pt x="1458" y="102"/>
                  </a:lnTo>
                  <a:lnTo>
                    <a:pt x="1523" y="138"/>
                  </a:lnTo>
                  <a:lnTo>
                    <a:pt x="1586" y="178"/>
                  </a:lnTo>
                  <a:lnTo>
                    <a:pt x="1645" y="222"/>
                  </a:lnTo>
                  <a:lnTo>
                    <a:pt x="1702" y="270"/>
                  </a:lnTo>
                  <a:lnTo>
                    <a:pt x="1754" y="322"/>
                  </a:lnTo>
                  <a:lnTo>
                    <a:pt x="1802" y="379"/>
                  </a:lnTo>
                  <a:lnTo>
                    <a:pt x="1847" y="438"/>
                  </a:lnTo>
                  <a:lnTo>
                    <a:pt x="1887" y="500"/>
                  </a:lnTo>
                  <a:lnTo>
                    <a:pt x="1922" y="565"/>
                  </a:lnTo>
                  <a:lnTo>
                    <a:pt x="1953" y="634"/>
                  </a:lnTo>
                  <a:lnTo>
                    <a:pt x="1978" y="705"/>
                  </a:lnTo>
                  <a:lnTo>
                    <a:pt x="1998" y="778"/>
                  </a:lnTo>
                  <a:lnTo>
                    <a:pt x="2013" y="854"/>
                  </a:lnTo>
                  <a:lnTo>
                    <a:pt x="2022" y="931"/>
                  </a:lnTo>
                  <a:lnTo>
                    <a:pt x="2025" y="1009"/>
                  </a:lnTo>
                  <a:lnTo>
                    <a:pt x="2022" y="1083"/>
                  </a:lnTo>
                  <a:lnTo>
                    <a:pt x="2014" y="1156"/>
                  </a:lnTo>
                  <a:lnTo>
                    <a:pt x="2002" y="1226"/>
                  </a:lnTo>
                  <a:lnTo>
                    <a:pt x="1984" y="1296"/>
                  </a:lnTo>
                  <a:lnTo>
                    <a:pt x="1962" y="1362"/>
                  </a:lnTo>
                  <a:lnTo>
                    <a:pt x="1934" y="1427"/>
                  </a:lnTo>
                  <a:lnTo>
                    <a:pt x="1903" y="1490"/>
                  </a:lnTo>
                  <a:lnTo>
                    <a:pt x="1868" y="1550"/>
                  </a:lnTo>
                  <a:lnTo>
                    <a:pt x="1797" y="1478"/>
                  </a:lnTo>
                  <a:lnTo>
                    <a:pt x="1821" y="1467"/>
                  </a:lnTo>
                  <a:lnTo>
                    <a:pt x="1840" y="1452"/>
                  </a:lnTo>
                  <a:lnTo>
                    <a:pt x="1857" y="1435"/>
                  </a:lnTo>
                  <a:lnTo>
                    <a:pt x="1871" y="1415"/>
                  </a:lnTo>
                  <a:lnTo>
                    <a:pt x="1881" y="1394"/>
                  </a:lnTo>
                  <a:lnTo>
                    <a:pt x="1888" y="1370"/>
                  </a:lnTo>
                  <a:lnTo>
                    <a:pt x="1891" y="1346"/>
                  </a:lnTo>
                  <a:lnTo>
                    <a:pt x="1890" y="1321"/>
                  </a:lnTo>
                  <a:lnTo>
                    <a:pt x="1884" y="1297"/>
                  </a:lnTo>
                  <a:lnTo>
                    <a:pt x="1875" y="1275"/>
                  </a:lnTo>
                  <a:lnTo>
                    <a:pt x="1863" y="1254"/>
                  </a:lnTo>
                  <a:lnTo>
                    <a:pt x="1847" y="1236"/>
                  </a:lnTo>
                  <a:lnTo>
                    <a:pt x="1828" y="1220"/>
                  </a:lnTo>
                  <a:lnTo>
                    <a:pt x="1805" y="1207"/>
                  </a:lnTo>
                  <a:lnTo>
                    <a:pt x="1748" y="1182"/>
                  </a:lnTo>
                  <a:lnTo>
                    <a:pt x="1759" y="1126"/>
                  </a:lnTo>
                  <a:lnTo>
                    <a:pt x="1765" y="1068"/>
                  </a:lnTo>
                  <a:lnTo>
                    <a:pt x="1768" y="1009"/>
                  </a:lnTo>
                  <a:lnTo>
                    <a:pt x="1765" y="941"/>
                  </a:lnTo>
                  <a:lnTo>
                    <a:pt x="1756" y="874"/>
                  </a:lnTo>
                  <a:lnTo>
                    <a:pt x="1741" y="810"/>
                  </a:lnTo>
                  <a:lnTo>
                    <a:pt x="1721" y="747"/>
                  </a:lnTo>
                  <a:lnTo>
                    <a:pt x="1695" y="687"/>
                  </a:lnTo>
                  <a:lnTo>
                    <a:pt x="1664" y="630"/>
                  </a:lnTo>
                  <a:lnTo>
                    <a:pt x="1629" y="576"/>
                  </a:lnTo>
                  <a:lnTo>
                    <a:pt x="1590" y="524"/>
                  </a:lnTo>
                  <a:lnTo>
                    <a:pt x="1547" y="477"/>
                  </a:lnTo>
                  <a:lnTo>
                    <a:pt x="1499" y="434"/>
                  </a:lnTo>
                  <a:lnTo>
                    <a:pt x="1448" y="395"/>
                  </a:lnTo>
                  <a:lnTo>
                    <a:pt x="1393" y="360"/>
                  </a:lnTo>
                  <a:lnTo>
                    <a:pt x="1336" y="329"/>
                  </a:lnTo>
                  <a:lnTo>
                    <a:pt x="1275" y="303"/>
                  </a:lnTo>
                  <a:lnTo>
                    <a:pt x="1213" y="283"/>
                  </a:lnTo>
                  <a:lnTo>
                    <a:pt x="1149" y="268"/>
                  </a:lnTo>
                  <a:lnTo>
                    <a:pt x="1081" y="259"/>
                  </a:lnTo>
                  <a:lnTo>
                    <a:pt x="1012" y="256"/>
                  </a:lnTo>
                  <a:lnTo>
                    <a:pt x="944" y="259"/>
                  </a:lnTo>
                  <a:lnTo>
                    <a:pt x="876" y="268"/>
                  </a:lnTo>
                  <a:lnTo>
                    <a:pt x="812" y="283"/>
                  </a:lnTo>
                  <a:lnTo>
                    <a:pt x="750" y="303"/>
                  </a:lnTo>
                  <a:lnTo>
                    <a:pt x="689" y="329"/>
                  </a:lnTo>
                  <a:lnTo>
                    <a:pt x="632" y="360"/>
                  </a:lnTo>
                  <a:lnTo>
                    <a:pt x="577" y="395"/>
                  </a:lnTo>
                  <a:lnTo>
                    <a:pt x="526" y="434"/>
                  </a:lnTo>
                  <a:lnTo>
                    <a:pt x="478" y="477"/>
                  </a:lnTo>
                  <a:lnTo>
                    <a:pt x="435" y="524"/>
                  </a:lnTo>
                  <a:lnTo>
                    <a:pt x="396" y="576"/>
                  </a:lnTo>
                  <a:lnTo>
                    <a:pt x="361" y="630"/>
                  </a:lnTo>
                  <a:lnTo>
                    <a:pt x="330" y="687"/>
                  </a:lnTo>
                  <a:lnTo>
                    <a:pt x="304" y="747"/>
                  </a:lnTo>
                  <a:lnTo>
                    <a:pt x="284" y="810"/>
                  </a:lnTo>
                  <a:lnTo>
                    <a:pt x="269" y="874"/>
                  </a:lnTo>
                  <a:lnTo>
                    <a:pt x="260" y="941"/>
                  </a:lnTo>
                  <a:lnTo>
                    <a:pt x="257" y="1009"/>
                  </a:lnTo>
                  <a:lnTo>
                    <a:pt x="260" y="1078"/>
                  </a:lnTo>
                  <a:lnTo>
                    <a:pt x="269" y="1145"/>
                  </a:lnTo>
                  <a:lnTo>
                    <a:pt x="284" y="1209"/>
                  </a:lnTo>
                  <a:lnTo>
                    <a:pt x="304" y="1272"/>
                  </a:lnTo>
                  <a:lnTo>
                    <a:pt x="330" y="1332"/>
                  </a:lnTo>
                  <a:lnTo>
                    <a:pt x="361" y="1389"/>
                  </a:lnTo>
                  <a:lnTo>
                    <a:pt x="396" y="1443"/>
                  </a:lnTo>
                  <a:lnTo>
                    <a:pt x="435" y="1495"/>
                  </a:lnTo>
                  <a:lnTo>
                    <a:pt x="478" y="1542"/>
                  </a:lnTo>
                  <a:lnTo>
                    <a:pt x="526" y="1585"/>
                  </a:lnTo>
                  <a:lnTo>
                    <a:pt x="577" y="1624"/>
                  </a:lnTo>
                  <a:lnTo>
                    <a:pt x="632" y="1659"/>
                  </a:lnTo>
                  <a:lnTo>
                    <a:pt x="689" y="1690"/>
                  </a:lnTo>
                  <a:lnTo>
                    <a:pt x="750" y="1716"/>
                  </a:lnTo>
                  <a:lnTo>
                    <a:pt x="812" y="1736"/>
                  </a:lnTo>
                  <a:lnTo>
                    <a:pt x="876" y="1751"/>
                  </a:lnTo>
                  <a:lnTo>
                    <a:pt x="944" y="1760"/>
                  </a:lnTo>
                  <a:lnTo>
                    <a:pt x="1012" y="1763"/>
                  </a:lnTo>
                  <a:lnTo>
                    <a:pt x="1064" y="1761"/>
                  </a:lnTo>
                  <a:lnTo>
                    <a:pt x="1115" y="1756"/>
                  </a:lnTo>
                  <a:lnTo>
                    <a:pt x="1165" y="1747"/>
                  </a:lnTo>
                  <a:lnTo>
                    <a:pt x="1188" y="1802"/>
                  </a:lnTo>
                  <a:lnTo>
                    <a:pt x="1199" y="1824"/>
                  </a:lnTo>
                  <a:lnTo>
                    <a:pt x="1214" y="1844"/>
                  </a:lnTo>
                  <a:lnTo>
                    <a:pt x="1231" y="1861"/>
                  </a:lnTo>
                  <a:lnTo>
                    <a:pt x="1251" y="1874"/>
                  </a:lnTo>
                  <a:lnTo>
                    <a:pt x="1273" y="1884"/>
                  </a:lnTo>
                  <a:lnTo>
                    <a:pt x="1298" y="1890"/>
                  </a:lnTo>
                  <a:lnTo>
                    <a:pt x="1323" y="1892"/>
                  </a:lnTo>
                  <a:lnTo>
                    <a:pt x="1351" y="1890"/>
                  </a:lnTo>
                  <a:lnTo>
                    <a:pt x="1378" y="1882"/>
                  </a:lnTo>
                  <a:lnTo>
                    <a:pt x="1402" y="1869"/>
                  </a:lnTo>
                  <a:lnTo>
                    <a:pt x="1425" y="1852"/>
                  </a:lnTo>
                  <a:lnTo>
                    <a:pt x="1438" y="1837"/>
                  </a:lnTo>
                  <a:lnTo>
                    <a:pt x="1449" y="1821"/>
                  </a:lnTo>
                  <a:lnTo>
                    <a:pt x="1458" y="1804"/>
                  </a:lnTo>
                  <a:lnTo>
                    <a:pt x="1528" y="1877"/>
                  </a:lnTo>
                  <a:lnTo>
                    <a:pt x="1463" y="1914"/>
                  </a:lnTo>
                  <a:lnTo>
                    <a:pt x="1393" y="1945"/>
                  </a:lnTo>
                  <a:lnTo>
                    <a:pt x="1322" y="1971"/>
                  </a:lnTo>
                  <a:lnTo>
                    <a:pt x="1247" y="1992"/>
                  </a:lnTo>
                  <a:lnTo>
                    <a:pt x="1171" y="2007"/>
                  </a:lnTo>
                  <a:lnTo>
                    <a:pt x="1092" y="2016"/>
                  </a:lnTo>
                  <a:lnTo>
                    <a:pt x="1012" y="2019"/>
                  </a:lnTo>
                  <a:lnTo>
                    <a:pt x="934" y="2016"/>
                  </a:lnTo>
                  <a:lnTo>
                    <a:pt x="856" y="2007"/>
                  </a:lnTo>
                  <a:lnTo>
                    <a:pt x="781" y="1992"/>
                  </a:lnTo>
                  <a:lnTo>
                    <a:pt x="707" y="1972"/>
                  </a:lnTo>
                  <a:lnTo>
                    <a:pt x="636" y="1947"/>
                  </a:lnTo>
                  <a:lnTo>
                    <a:pt x="567" y="1917"/>
                  </a:lnTo>
                  <a:lnTo>
                    <a:pt x="502" y="1881"/>
                  </a:lnTo>
                  <a:lnTo>
                    <a:pt x="439" y="1841"/>
                  </a:lnTo>
                  <a:lnTo>
                    <a:pt x="380" y="1797"/>
                  </a:lnTo>
                  <a:lnTo>
                    <a:pt x="323" y="1749"/>
                  </a:lnTo>
                  <a:lnTo>
                    <a:pt x="271" y="1697"/>
                  </a:lnTo>
                  <a:lnTo>
                    <a:pt x="223" y="1640"/>
                  </a:lnTo>
                  <a:lnTo>
                    <a:pt x="178" y="1581"/>
                  </a:lnTo>
                  <a:lnTo>
                    <a:pt x="138" y="1519"/>
                  </a:lnTo>
                  <a:lnTo>
                    <a:pt x="103" y="1453"/>
                  </a:lnTo>
                  <a:lnTo>
                    <a:pt x="72" y="1385"/>
                  </a:lnTo>
                  <a:lnTo>
                    <a:pt x="47" y="1314"/>
                  </a:lnTo>
                  <a:lnTo>
                    <a:pt x="27" y="1241"/>
                  </a:lnTo>
                  <a:lnTo>
                    <a:pt x="12" y="1165"/>
                  </a:lnTo>
                  <a:lnTo>
                    <a:pt x="3" y="1088"/>
                  </a:lnTo>
                  <a:lnTo>
                    <a:pt x="0" y="1009"/>
                  </a:lnTo>
                  <a:lnTo>
                    <a:pt x="3" y="931"/>
                  </a:lnTo>
                  <a:lnTo>
                    <a:pt x="12" y="854"/>
                  </a:lnTo>
                  <a:lnTo>
                    <a:pt x="27" y="778"/>
                  </a:lnTo>
                  <a:lnTo>
                    <a:pt x="47" y="705"/>
                  </a:lnTo>
                  <a:lnTo>
                    <a:pt x="72" y="634"/>
                  </a:lnTo>
                  <a:lnTo>
                    <a:pt x="103" y="565"/>
                  </a:lnTo>
                  <a:lnTo>
                    <a:pt x="138" y="500"/>
                  </a:lnTo>
                  <a:lnTo>
                    <a:pt x="178" y="438"/>
                  </a:lnTo>
                  <a:lnTo>
                    <a:pt x="223" y="379"/>
                  </a:lnTo>
                  <a:lnTo>
                    <a:pt x="271" y="322"/>
                  </a:lnTo>
                  <a:lnTo>
                    <a:pt x="323" y="270"/>
                  </a:lnTo>
                  <a:lnTo>
                    <a:pt x="380" y="222"/>
                  </a:lnTo>
                  <a:lnTo>
                    <a:pt x="439" y="178"/>
                  </a:lnTo>
                  <a:lnTo>
                    <a:pt x="502" y="138"/>
                  </a:lnTo>
                  <a:lnTo>
                    <a:pt x="567" y="102"/>
                  </a:lnTo>
                  <a:lnTo>
                    <a:pt x="636" y="72"/>
                  </a:lnTo>
                  <a:lnTo>
                    <a:pt x="707" y="47"/>
                  </a:lnTo>
                  <a:lnTo>
                    <a:pt x="781" y="27"/>
                  </a:lnTo>
                  <a:lnTo>
                    <a:pt x="856" y="12"/>
                  </a:lnTo>
                  <a:lnTo>
                    <a:pt x="934" y="3"/>
                  </a:lnTo>
                  <a:lnTo>
                    <a:pt x="101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8" name="Freeform 8"/>
            <p:cNvSpPr>
              <a:spLocks/>
            </p:cNvSpPr>
            <p:nvPr/>
          </p:nvSpPr>
          <p:spPr bwMode="auto">
            <a:xfrm>
              <a:off x="6524" y="478"/>
              <a:ext cx="36" cy="36"/>
            </a:xfrm>
            <a:custGeom>
              <a:avLst/>
              <a:gdLst>
                <a:gd name="T0" fmla="*/ 305 w 610"/>
                <a:gd name="T1" fmla="*/ 0 h 608"/>
                <a:gd name="T2" fmla="*/ 349 w 610"/>
                <a:gd name="T3" fmla="*/ 3 h 608"/>
                <a:gd name="T4" fmla="*/ 390 w 610"/>
                <a:gd name="T5" fmla="*/ 12 h 608"/>
                <a:gd name="T6" fmla="*/ 428 w 610"/>
                <a:gd name="T7" fmla="*/ 26 h 608"/>
                <a:gd name="T8" fmla="*/ 465 w 610"/>
                <a:gd name="T9" fmla="*/ 45 h 608"/>
                <a:gd name="T10" fmla="*/ 498 w 610"/>
                <a:gd name="T11" fmla="*/ 68 h 608"/>
                <a:gd name="T12" fmla="*/ 528 w 610"/>
                <a:gd name="T13" fmla="*/ 96 h 608"/>
                <a:gd name="T14" fmla="*/ 553 w 610"/>
                <a:gd name="T15" fmla="*/ 128 h 608"/>
                <a:gd name="T16" fmla="*/ 576 w 610"/>
                <a:gd name="T17" fmla="*/ 162 h 608"/>
                <a:gd name="T18" fmla="*/ 592 w 610"/>
                <a:gd name="T19" fmla="*/ 199 h 608"/>
                <a:gd name="T20" fmla="*/ 604 w 610"/>
                <a:gd name="T21" fmla="*/ 239 h 608"/>
                <a:gd name="T22" fmla="*/ 610 w 610"/>
                <a:gd name="T23" fmla="*/ 281 h 608"/>
                <a:gd name="T24" fmla="*/ 373 w 610"/>
                <a:gd name="T25" fmla="*/ 174 h 608"/>
                <a:gd name="T26" fmla="*/ 353 w 610"/>
                <a:gd name="T27" fmla="*/ 167 h 608"/>
                <a:gd name="T28" fmla="*/ 333 w 610"/>
                <a:gd name="T29" fmla="*/ 162 h 608"/>
                <a:gd name="T30" fmla="*/ 313 w 610"/>
                <a:gd name="T31" fmla="*/ 161 h 608"/>
                <a:gd name="T32" fmla="*/ 284 w 610"/>
                <a:gd name="T33" fmla="*/ 164 h 608"/>
                <a:gd name="T34" fmla="*/ 257 w 610"/>
                <a:gd name="T35" fmla="*/ 171 h 608"/>
                <a:gd name="T36" fmla="*/ 232 w 610"/>
                <a:gd name="T37" fmla="*/ 184 h 608"/>
                <a:gd name="T38" fmla="*/ 210 w 610"/>
                <a:gd name="T39" fmla="*/ 202 h 608"/>
                <a:gd name="T40" fmla="*/ 194 w 610"/>
                <a:gd name="T41" fmla="*/ 221 h 608"/>
                <a:gd name="T42" fmla="*/ 181 w 610"/>
                <a:gd name="T43" fmla="*/ 242 h 608"/>
                <a:gd name="T44" fmla="*/ 171 w 610"/>
                <a:gd name="T45" fmla="*/ 265 h 608"/>
                <a:gd name="T46" fmla="*/ 166 w 610"/>
                <a:gd name="T47" fmla="*/ 289 h 608"/>
                <a:gd name="T48" fmla="*/ 165 w 610"/>
                <a:gd name="T49" fmla="*/ 314 h 608"/>
                <a:gd name="T50" fmla="*/ 168 w 610"/>
                <a:gd name="T51" fmla="*/ 339 h 608"/>
                <a:gd name="T52" fmla="*/ 177 w 610"/>
                <a:gd name="T53" fmla="*/ 363 h 608"/>
                <a:gd name="T54" fmla="*/ 277 w 610"/>
                <a:gd name="T55" fmla="*/ 608 h 608"/>
                <a:gd name="T56" fmla="*/ 236 w 610"/>
                <a:gd name="T57" fmla="*/ 601 h 608"/>
                <a:gd name="T58" fmla="*/ 197 w 610"/>
                <a:gd name="T59" fmla="*/ 589 h 608"/>
                <a:gd name="T60" fmla="*/ 159 w 610"/>
                <a:gd name="T61" fmla="*/ 572 h 608"/>
                <a:gd name="T62" fmla="*/ 125 w 610"/>
                <a:gd name="T63" fmla="*/ 551 h 608"/>
                <a:gd name="T64" fmla="*/ 95 w 610"/>
                <a:gd name="T65" fmla="*/ 524 h 608"/>
                <a:gd name="T66" fmla="*/ 68 w 610"/>
                <a:gd name="T67" fmla="*/ 495 h 608"/>
                <a:gd name="T68" fmla="*/ 45 w 610"/>
                <a:gd name="T69" fmla="*/ 462 h 608"/>
                <a:gd name="T70" fmla="*/ 25 w 610"/>
                <a:gd name="T71" fmla="*/ 426 h 608"/>
                <a:gd name="T72" fmla="*/ 11 w 610"/>
                <a:gd name="T73" fmla="*/ 388 h 608"/>
                <a:gd name="T74" fmla="*/ 3 w 610"/>
                <a:gd name="T75" fmla="*/ 347 h 608"/>
                <a:gd name="T76" fmla="*/ 0 w 610"/>
                <a:gd name="T77" fmla="*/ 304 h 608"/>
                <a:gd name="T78" fmla="*/ 3 w 610"/>
                <a:gd name="T79" fmla="*/ 263 h 608"/>
                <a:gd name="T80" fmla="*/ 11 w 610"/>
                <a:gd name="T81" fmla="*/ 223 h 608"/>
                <a:gd name="T82" fmla="*/ 24 w 610"/>
                <a:gd name="T83" fmla="*/ 186 h 608"/>
                <a:gd name="T84" fmla="*/ 41 w 610"/>
                <a:gd name="T85" fmla="*/ 151 h 608"/>
                <a:gd name="T86" fmla="*/ 64 w 610"/>
                <a:gd name="T87" fmla="*/ 119 h 608"/>
                <a:gd name="T88" fmla="*/ 90 w 610"/>
                <a:gd name="T89" fmla="*/ 90 h 608"/>
                <a:gd name="T90" fmla="*/ 119 w 610"/>
                <a:gd name="T91" fmla="*/ 63 h 608"/>
                <a:gd name="T92" fmla="*/ 151 w 610"/>
                <a:gd name="T93" fmla="*/ 41 h 608"/>
                <a:gd name="T94" fmla="*/ 187 w 610"/>
                <a:gd name="T95" fmla="*/ 24 h 608"/>
                <a:gd name="T96" fmla="*/ 224 w 610"/>
                <a:gd name="T97" fmla="*/ 11 h 608"/>
                <a:gd name="T98" fmla="*/ 264 w 610"/>
                <a:gd name="T99" fmla="*/ 3 h 608"/>
                <a:gd name="T100" fmla="*/ 305 w 610"/>
                <a:gd name="T101"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0" h="608">
                  <a:moveTo>
                    <a:pt x="305" y="0"/>
                  </a:moveTo>
                  <a:lnTo>
                    <a:pt x="349" y="3"/>
                  </a:lnTo>
                  <a:lnTo>
                    <a:pt x="390" y="12"/>
                  </a:lnTo>
                  <a:lnTo>
                    <a:pt x="428" y="26"/>
                  </a:lnTo>
                  <a:lnTo>
                    <a:pt x="465" y="45"/>
                  </a:lnTo>
                  <a:lnTo>
                    <a:pt x="498" y="68"/>
                  </a:lnTo>
                  <a:lnTo>
                    <a:pt x="528" y="96"/>
                  </a:lnTo>
                  <a:lnTo>
                    <a:pt x="553" y="128"/>
                  </a:lnTo>
                  <a:lnTo>
                    <a:pt x="576" y="162"/>
                  </a:lnTo>
                  <a:lnTo>
                    <a:pt x="592" y="199"/>
                  </a:lnTo>
                  <a:lnTo>
                    <a:pt x="604" y="239"/>
                  </a:lnTo>
                  <a:lnTo>
                    <a:pt x="610" y="281"/>
                  </a:lnTo>
                  <a:lnTo>
                    <a:pt x="373" y="174"/>
                  </a:lnTo>
                  <a:lnTo>
                    <a:pt x="353" y="167"/>
                  </a:lnTo>
                  <a:lnTo>
                    <a:pt x="333" y="162"/>
                  </a:lnTo>
                  <a:lnTo>
                    <a:pt x="313" y="161"/>
                  </a:lnTo>
                  <a:lnTo>
                    <a:pt x="284" y="164"/>
                  </a:lnTo>
                  <a:lnTo>
                    <a:pt x="257" y="171"/>
                  </a:lnTo>
                  <a:lnTo>
                    <a:pt x="232" y="184"/>
                  </a:lnTo>
                  <a:lnTo>
                    <a:pt x="210" y="202"/>
                  </a:lnTo>
                  <a:lnTo>
                    <a:pt x="194" y="221"/>
                  </a:lnTo>
                  <a:lnTo>
                    <a:pt x="181" y="242"/>
                  </a:lnTo>
                  <a:lnTo>
                    <a:pt x="171" y="265"/>
                  </a:lnTo>
                  <a:lnTo>
                    <a:pt x="166" y="289"/>
                  </a:lnTo>
                  <a:lnTo>
                    <a:pt x="165" y="314"/>
                  </a:lnTo>
                  <a:lnTo>
                    <a:pt x="168" y="339"/>
                  </a:lnTo>
                  <a:lnTo>
                    <a:pt x="177" y="363"/>
                  </a:lnTo>
                  <a:lnTo>
                    <a:pt x="277" y="608"/>
                  </a:lnTo>
                  <a:lnTo>
                    <a:pt x="236" y="601"/>
                  </a:lnTo>
                  <a:lnTo>
                    <a:pt x="197" y="589"/>
                  </a:lnTo>
                  <a:lnTo>
                    <a:pt x="159" y="572"/>
                  </a:lnTo>
                  <a:lnTo>
                    <a:pt x="125" y="551"/>
                  </a:lnTo>
                  <a:lnTo>
                    <a:pt x="95" y="524"/>
                  </a:lnTo>
                  <a:lnTo>
                    <a:pt x="68" y="495"/>
                  </a:lnTo>
                  <a:lnTo>
                    <a:pt x="45" y="462"/>
                  </a:lnTo>
                  <a:lnTo>
                    <a:pt x="25" y="426"/>
                  </a:lnTo>
                  <a:lnTo>
                    <a:pt x="11" y="388"/>
                  </a:lnTo>
                  <a:lnTo>
                    <a:pt x="3" y="347"/>
                  </a:lnTo>
                  <a:lnTo>
                    <a:pt x="0" y="304"/>
                  </a:lnTo>
                  <a:lnTo>
                    <a:pt x="3" y="263"/>
                  </a:lnTo>
                  <a:lnTo>
                    <a:pt x="11" y="223"/>
                  </a:lnTo>
                  <a:lnTo>
                    <a:pt x="24" y="186"/>
                  </a:lnTo>
                  <a:lnTo>
                    <a:pt x="41" y="151"/>
                  </a:lnTo>
                  <a:lnTo>
                    <a:pt x="64" y="119"/>
                  </a:lnTo>
                  <a:lnTo>
                    <a:pt x="90" y="90"/>
                  </a:lnTo>
                  <a:lnTo>
                    <a:pt x="119" y="63"/>
                  </a:lnTo>
                  <a:lnTo>
                    <a:pt x="151" y="41"/>
                  </a:lnTo>
                  <a:lnTo>
                    <a:pt x="187" y="24"/>
                  </a:lnTo>
                  <a:lnTo>
                    <a:pt x="224" y="11"/>
                  </a:lnTo>
                  <a:lnTo>
                    <a:pt x="264" y="3"/>
                  </a:lnTo>
                  <a:lnTo>
                    <a:pt x="30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9" name="Freeform 9"/>
            <p:cNvSpPr>
              <a:spLocks/>
            </p:cNvSpPr>
            <p:nvPr/>
          </p:nvSpPr>
          <p:spPr bwMode="auto">
            <a:xfrm>
              <a:off x="6542" y="495"/>
              <a:ext cx="50" cy="52"/>
            </a:xfrm>
            <a:custGeom>
              <a:avLst/>
              <a:gdLst>
                <a:gd name="T0" fmla="*/ 28 w 860"/>
                <a:gd name="T1" fmla="*/ 0 h 881"/>
                <a:gd name="T2" fmla="*/ 38 w 860"/>
                <a:gd name="T3" fmla="*/ 2 h 881"/>
                <a:gd name="T4" fmla="*/ 763 w 860"/>
                <a:gd name="T5" fmla="*/ 331 h 881"/>
                <a:gd name="T6" fmla="*/ 771 w 860"/>
                <a:gd name="T7" fmla="*/ 337 h 881"/>
                <a:gd name="T8" fmla="*/ 777 w 860"/>
                <a:gd name="T9" fmla="*/ 346 h 881"/>
                <a:gd name="T10" fmla="*/ 778 w 860"/>
                <a:gd name="T11" fmla="*/ 356 h 881"/>
                <a:gd name="T12" fmla="*/ 776 w 860"/>
                <a:gd name="T13" fmla="*/ 366 h 881"/>
                <a:gd name="T14" fmla="*/ 770 w 860"/>
                <a:gd name="T15" fmla="*/ 374 h 881"/>
                <a:gd name="T16" fmla="*/ 761 w 860"/>
                <a:gd name="T17" fmla="*/ 379 h 881"/>
                <a:gd name="T18" fmla="*/ 592 w 860"/>
                <a:gd name="T19" fmla="*/ 443 h 881"/>
                <a:gd name="T20" fmla="*/ 853 w 860"/>
                <a:gd name="T21" fmla="*/ 714 h 881"/>
                <a:gd name="T22" fmla="*/ 858 w 860"/>
                <a:gd name="T23" fmla="*/ 722 h 881"/>
                <a:gd name="T24" fmla="*/ 860 w 860"/>
                <a:gd name="T25" fmla="*/ 732 h 881"/>
                <a:gd name="T26" fmla="*/ 858 w 860"/>
                <a:gd name="T27" fmla="*/ 742 h 881"/>
                <a:gd name="T28" fmla="*/ 852 w 860"/>
                <a:gd name="T29" fmla="*/ 750 h 881"/>
                <a:gd name="T30" fmla="*/ 724 w 860"/>
                <a:gd name="T31" fmla="*/ 874 h 881"/>
                <a:gd name="T32" fmla="*/ 715 w 860"/>
                <a:gd name="T33" fmla="*/ 879 h 881"/>
                <a:gd name="T34" fmla="*/ 705 w 860"/>
                <a:gd name="T35" fmla="*/ 881 h 881"/>
                <a:gd name="T36" fmla="*/ 695 w 860"/>
                <a:gd name="T37" fmla="*/ 879 h 881"/>
                <a:gd name="T38" fmla="*/ 687 w 860"/>
                <a:gd name="T39" fmla="*/ 873 h 881"/>
                <a:gd name="T40" fmla="*/ 426 w 860"/>
                <a:gd name="T41" fmla="*/ 604 h 881"/>
                <a:gd name="T42" fmla="*/ 355 w 860"/>
                <a:gd name="T43" fmla="*/ 771 h 881"/>
                <a:gd name="T44" fmla="*/ 352 w 860"/>
                <a:gd name="T45" fmla="*/ 775 h 881"/>
                <a:gd name="T46" fmla="*/ 349 w 860"/>
                <a:gd name="T47" fmla="*/ 779 h 881"/>
                <a:gd name="T48" fmla="*/ 341 w 860"/>
                <a:gd name="T49" fmla="*/ 785 h 881"/>
                <a:gd name="T50" fmla="*/ 331 w 860"/>
                <a:gd name="T51" fmla="*/ 787 h 881"/>
                <a:gd name="T52" fmla="*/ 321 w 860"/>
                <a:gd name="T53" fmla="*/ 785 h 881"/>
                <a:gd name="T54" fmla="*/ 312 w 860"/>
                <a:gd name="T55" fmla="*/ 779 h 881"/>
                <a:gd name="T56" fmla="*/ 307 w 860"/>
                <a:gd name="T57" fmla="*/ 771 h 881"/>
                <a:gd name="T58" fmla="*/ 2 w 860"/>
                <a:gd name="T59" fmla="*/ 37 h 881"/>
                <a:gd name="T60" fmla="*/ 0 w 860"/>
                <a:gd name="T61" fmla="*/ 25 h 881"/>
                <a:gd name="T62" fmla="*/ 2 w 860"/>
                <a:gd name="T63" fmla="*/ 15 h 881"/>
                <a:gd name="T64" fmla="*/ 8 w 860"/>
                <a:gd name="T65" fmla="*/ 7 h 881"/>
                <a:gd name="T66" fmla="*/ 18 w 860"/>
                <a:gd name="T67" fmla="*/ 1 h 881"/>
                <a:gd name="T68" fmla="*/ 28 w 860"/>
                <a:gd name="T69"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881">
                  <a:moveTo>
                    <a:pt x="28" y="0"/>
                  </a:moveTo>
                  <a:lnTo>
                    <a:pt x="38" y="2"/>
                  </a:lnTo>
                  <a:lnTo>
                    <a:pt x="763" y="331"/>
                  </a:lnTo>
                  <a:lnTo>
                    <a:pt x="771" y="337"/>
                  </a:lnTo>
                  <a:lnTo>
                    <a:pt x="777" y="346"/>
                  </a:lnTo>
                  <a:lnTo>
                    <a:pt x="778" y="356"/>
                  </a:lnTo>
                  <a:lnTo>
                    <a:pt x="776" y="366"/>
                  </a:lnTo>
                  <a:lnTo>
                    <a:pt x="770" y="374"/>
                  </a:lnTo>
                  <a:lnTo>
                    <a:pt x="761" y="379"/>
                  </a:lnTo>
                  <a:lnTo>
                    <a:pt x="592" y="443"/>
                  </a:lnTo>
                  <a:lnTo>
                    <a:pt x="853" y="714"/>
                  </a:lnTo>
                  <a:lnTo>
                    <a:pt x="858" y="722"/>
                  </a:lnTo>
                  <a:lnTo>
                    <a:pt x="860" y="732"/>
                  </a:lnTo>
                  <a:lnTo>
                    <a:pt x="858" y="742"/>
                  </a:lnTo>
                  <a:lnTo>
                    <a:pt x="852" y="750"/>
                  </a:lnTo>
                  <a:lnTo>
                    <a:pt x="724" y="874"/>
                  </a:lnTo>
                  <a:lnTo>
                    <a:pt x="715" y="879"/>
                  </a:lnTo>
                  <a:lnTo>
                    <a:pt x="705" y="881"/>
                  </a:lnTo>
                  <a:lnTo>
                    <a:pt x="695" y="879"/>
                  </a:lnTo>
                  <a:lnTo>
                    <a:pt x="687" y="873"/>
                  </a:lnTo>
                  <a:lnTo>
                    <a:pt x="426" y="604"/>
                  </a:lnTo>
                  <a:lnTo>
                    <a:pt x="355" y="771"/>
                  </a:lnTo>
                  <a:lnTo>
                    <a:pt x="352" y="775"/>
                  </a:lnTo>
                  <a:lnTo>
                    <a:pt x="349" y="779"/>
                  </a:lnTo>
                  <a:lnTo>
                    <a:pt x="341" y="785"/>
                  </a:lnTo>
                  <a:lnTo>
                    <a:pt x="331" y="787"/>
                  </a:lnTo>
                  <a:lnTo>
                    <a:pt x="321" y="785"/>
                  </a:lnTo>
                  <a:lnTo>
                    <a:pt x="312" y="779"/>
                  </a:lnTo>
                  <a:lnTo>
                    <a:pt x="307" y="771"/>
                  </a:lnTo>
                  <a:lnTo>
                    <a:pt x="2" y="37"/>
                  </a:lnTo>
                  <a:lnTo>
                    <a:pt x="0" y="25"/>
                  </a:lnTo>
                  <a:lnTo>
                    <a:pt x="2" y="15"/>
                  </a:lnTo>
                  <a:lnTo>
                    <a:pt x="8" y="7"/>
                  </a:lnTo>
                  <a:lnTo>
                    <a:pt x="18" y="1"/>
                  </a:lnTo>
                  <a:lnTo>
                    <a:pt x="2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31" name="Group 12"/>
          <p:cNvGrpSpPr>
            <a:grpSpLocks noChangeAspect="1"/>
          </p:cNvGrpSpPr>
          <p:nvPr/>
        </p:nvGrpSpPr>
        <p:grpSpPr bwMode="auto">
          <a:xfrm>
            <a:off x="3591651" y="4060543"/>
            <a:ext cx="350825" cy="333061"/>
            <a:chOff x="603" y="293"/>
            <a:chExt cx="316" cy="300"/>
          </a:xfrm>
          <a:solidFill>
            <a:schemeClr val="bg1"/>
          </a:solidFill>
        </p:grpSpPr>
        <p:sp>
          <p:nvSpPr>
            <p:cNvPr id="34" name="Freeform 14"/>
            <p:cNvSpPr>
              <a:spLocks/>
            </p:cNvSpPr>
            <p:nvPr/>
          </p:nvSpPr>
          <p:spPr bwMode="auto">
            <a:xfrm>
              <a:off x="603" y="293"/>
              <a:ext cx="242" cy="241"/>
            </a:xfrm>
            <a:custGeom>
              <a:avLst/>
              <a:gdLst>
                <a:gd name="T0" fmla="*/ 1426 w 2663"/>
                <a:gd name="T1" fmla="*/ 3 h 2650"/>
                <a:gd name="T2" fmla="*/ 1700 w 2663"/>
                <a:gd name="T3" fmla="*/ 52 h 2650"/>
                <a:gd name="T4" fmla="*/ 1951 w 2663"/>
                <a:gd name="T5" fmla="*/ 152 h 2650"/>
                <a:gd name="T6" fmla="*/ 2174 w 2663"/>
                <a:gd name="T7" fmla="*/ 300 h 2650"/>
                <a:gd name="T8" fmla="*/ 2363 w 2663"/>
                <a:gd name="T9" fmla="*/ 487 h 2650"/>
                <a:gd name="T10" fmla="*/ 2510 w 2663"/>
                <a:gd name="T11" fmla="*/ 709 h 2650"/>
                <a:gd name="T12" fmla="*/ 2611 w 2663"/>
                <a:gd name="T13" fmla="*/ 959 h 2650"/>
                <a:gd name="T14" fmla="*/ 2660 w 2663"/>
                <a:gd name="T15" fmla="*/ 1230 h 2650"/>
                <a:gd name="T16" fmla="*/ 2651 w 2663"/>
                <a:gd name="T17" fmla="*/ 1503 h 2650"/>
                <a:gd name="T18" fmla="*/ 2591 w 2663"/>
                <a:gd name="T19" fmla="*/ 1755 h 2650"/>
                <a:gd name="T20" fmla="*/ 2485 w 2663"/>
                <a:gd name="T21" fmla="*/ 1987 h 2650"/>
                <a:gd name="T22" fmla="*/ 2338 w 2663"/>
                <a:gd name="T23" fmla="*/ 2192 h 2650"/>
                <a:gd name="T24" fmla="*/ 2208 w 2663"/>
                <a:gd name="T25" fmla="*/ 2057 h 2650"/>
                <a:gd name="T26" fmla="*/ 2252 w 2663"/>
                <a:gd name="T27" fmla="*/ 1894 h 2650"/>
                <a:gd name="T28" fmla="*/ 2350 w 2663"/>
                <a:gd name="T29" fmla="*/ 1696 h 2650"/>
                <a:gd name="T30" fmla="*/ 2405 w 2663"/>
                <a:gd name="T31" fmla="*/ 1479 h 2650"/>
                <a:gd name="T32" fmla="*/ 2412 w 2663"/>
                <a:gd name="T33" fmla="*/ 1241 h 2650"/>
                <a:gd name="T34" fmla="*/ 2366 w 2663"/>
                <a:gd name="T35" fmla="*/ 1000 h 2650"/>
                <a:gd name="T36" fmla="*/ 2268 w 2663"/>
                <a:gd name="T37" fmla="*/ 781 h 2650"/>
                <a:gd name="T38" fmla="*/ 2126 w 2663"/>
                <a:gd name="T39" fmla="*/ 591 h 2650"/>
                <a:gd name="T40" fmla="*/ 1946 w 2663"/>
                <a:gd name="T41" fmla="*/ 436 h 2650"/>
                <a:gd name="T42" fmla="*/ 1735 w 2663"/>
                <a:gd name="T43" fmla="*/ 324 h 2650"/>
                <a:gd name="T44" fmla="*/ 1499 w 2663"/>
                <a:gd name="T45" fmla="*/ 259 h 2650"/>
                <a:gd name="T46" fmla="*/ 1247 w 2663"/>
                <a:gd name="T47" fmla="*/ 250 h 2650"/>
                <a:gd name="T48" fmla="*/ 1005 w 2663"/>
                <a:gd name="T49" fmla="*/ 297 h 2650"/>
                <a:gd name="T50" fmla="*/ 785 w 2663"/>
                <a:gd name="T51" fmla="*/ 394 h 2650"/>
                <a:gd name="T52" fmla="*/ 594 w 2663"/>
                <a:gd name="T53" fmla="*/ 536 h 2650"/>
                <a:gd name="T54" fmla="*/ 438 w 2663"/>
                <a:gd name="T55" fmla="*/ 714 h 2650"/>
                <a:gd name="T56" fmla="*/ 325 w 2663"/>
                <a:gd name="T57" fmla="*/ 924 h 2650"/>
                <a:gd name="T58" fmla="*/ 260 w 2663"/>
                <a:gd name="T59" fmla="*/ 1158 h 2650"/>
                <a:gd name="T60" fmla="*/ 251 w 2663"/>
                <a:gd name="T61" fmla="*/ 1409 h 2650"/>
                <a:gd name="T62" fmla="*/ 298 w 2663"/>
                <a:gd name="T63" fmla="*/ 1650 h 2650"/>
                <a:gd name="T64" fmla="*/ 396 w 2663"/>
                <a:gd name="T65" fmla="*/ 1868 h 2650"/>
                <a:gd name="T66" fmla="*/ 538 w 2663"/>
                <a:gd name="T67" fmla="*/ 2059 h 2650"/>
                <a:gd name="T68" fmla="*/ 717 w 2663"/>
                <a:gd name="T69" fmla="*/ 2213 h 2650"/>
                <a:gd name="T70" fmla="*/ 929 w 2663"/>
                <a:gd name="T71" fmla="*/ 2326 h 2650"/>
                <a:gd name="T72" fmla="*/ 1164 w 2663"/>
                <a:gd name="T73" fmla="*/ 2390 h 2650"/>
                <a:gd name="T74" fmla="*/ 1410 w 2663"/>
                <a:gd name="T75" fmla="*/ 2400 h 2650"/>
                <a:gd name="T76" fmla="*/ 1638 w 2663"/>
                <a:gd name="T77" fmla="*/ 2360 h 2650"/>
                <a:gd name="T78" fmla="*/ 1817 w 2663"/>
                <a:gd name="T79" fmla="*/ 2352 h 2650"/>
                <a:gd name="T80" fmla="*/ 1943 w 2663"/>
                <a:gd name="T81" fmla="*/ 2501 h 2650"/>
                <a:gd name="T82" fmla="*/ 1695 w 2663"/>
                <a:gd name="T83" fmla="*/ 2599 h 2650"/>
                <a:gd name="T84" fmla="*/ 1425 w 2663"/>
                <a:gd name="T85" fmla="*/ 2646 h 2650"/>
                <a:gd name="T86" fmla="*/ 1144 w 2663"/>
                <a:gd name="T87" fmla="*/ 2636 h 2650"/>
                <a:gd name="T88" fmla="*/ 877 w 2663"/>
                <a:gd name="T89" fmla="*/ 2570 h 2650"/>
                <a:gd name="T90" fmla="*/ 634 w 2663"/>
                <a:gd name="T91" fmla="*/ 2453 h 2650"/>
                <a:gd name="T92" fmla="*/ 422 w 2663"/>
                <a:gd name="T93" fmla="*/ 2291 h 2650"/>
                <a:gd name="T94" fmla="*/ 246 w 2663"/>
                <a:gd name="T95" fmla="*/ 2092 h 2650"/>
                <a:gd name="T96" fmla="*/ 114 w 2663"/>
                <a:gd name="T97" fmla="*/ 1861 h 2650"/>
                <a:gd name="T98" fmla="*/ 29 w 2663"/>
                <a:gd name="T99" fmla="*/ 1603 h 2650"/>
                <a:gd name="T100" fmla="*/ 0 w 2663"/>
                <a:gd name="T101" fmla="*/ 1325 h 2650"/>
                <a:gd name="T102" fmla="*/ 29 w 2663"/>
                <a:gd name="T103" fmla="*/ 1047 h 2650"/>
                <a:gd name="T104" fmla="*/ 114 w 2663"/>
                <a:gd name="T105" fmla="*/ 789 h 2650"/>
                <a:gd name="T106" fmla="*/ 246 w 2663"/>
                <a:gd name="T107" fmla="*/ 558 h 2650"/>
                <a:gd name="T108" fmla="*/ 422 w 2663"/>
                <a:gd name="T109" fmla="*/ 358 h 2650"/>
                <a:gd name="T110" fmla="*/ 634 w 2663"/>
                <a:gd name="T111" fmla="*/ 197 h 2650"/>
                <a:gd name="T112" fmla="*/ 877 w 2663"/>
                <a:gd name="T113" fmla="*/ 80 h 2650"/>
                <a:gd name="T114" fmla="*/ 1144 w 2663"/>
                <a:gd name="T115" fmla="*/ 1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3" h="2650">
                  <a:moveTo>
                    <a:pt x="1331" y="0"/>
                  </a:moveTo>
                  <a:lnTo>
                    <a:pt x="1331" y="0"/>
                  </a:lnTo>
                  <a:lnTo>
                    <a:pt x="1426" y="3"/>
                  </a:lnTo>
                  <a:lnTo>
                    <a:pt x="1520" y="14"/>
                  </a:lnTo>
                  <a:lnTo>
                    <a:pt x="1611" y="30"/>
                  </a:lnTo>
                  <a:lnTo>
                    <a:pt x="1700" y="52"/>
                  </a:lnTo>
                  <a:lnTo>
                    <a:pt x="1786" y="80"/>
                  </a:lnTo>
                  <a:lnTo>
                    <a:pt x="1870" y="113"/>
                  </a:lnTo>
                  <a:lnTo>
                    <a:pt x="1951" y="152"/>
                  </a:lnTo>
                  <a:lnTo>
                    <a:pt x="2029" y="197"/>
                  </a:lnTo>
                  <a:lnTo>
                    <a:pt x="2104" y="245"/>
                  </a:lnTo>
                  <a:lnTo>
                    <a:pt x="2174" y="300"/>
                  </a:lnTo>
                  <a:lnTo>
                    <a:pt x="2240" y="358"/>
                  </a:lnTo>
                  <a:lnTo>
                    <a:pt x="2304" y="420"/>
                  </a:lnTo>
                  <a:lnTo>
                    <a:pt x="2363" y="487"/>
                  </a:lnTo>
                  <a:lnTo>
                    <a:pt x="2416" y="558"/>
                  </a:lnTo>
                  <a:lnTo>
                    <a:pt x="2466" y="632"/>
                  </a:lnTo>
                  <a:lnTo>
                    <a:pt x="2510" y="709"/>
                  </a:lnTo>
                  <a:lnTo>
                    <a:pt x="2549" y="789"/>
                  </a:lnTo>
                  <a:lnTo>
                    <a:pt x="2584" y="873"/>
                  </a:lnTo>
                  <a:lnTo>
                    <a:pt x="2611" y="959"/>
                  </a:lnTo>
                  <a:lnTo>
                    <a:pt x="2633" y="1047"/>
                  </a:lnTo>
                  <a:lnTo>
                    <a:pt x="2650" y="1138"/>
                  </a:lnTo>
                  <a:lnTo>
                    <a:pt x="2660" y="1230"/>
                  </a:lnTo>
                  <a:lnTo>
                    <a:pt x="2663" y="1325"/>
                  </a:lnTo>
                  <a:lnTo>
                    <a:pt x="2661" y="1415"/>
                  </a:lnTo>
                  <a:lnTo>
                    <a:pt x="2651" y="1503"/>
                  </a:lnTo>
                  <a:lnTo>
                    <a:pt x="2636" y="1589"/>
                  </a:lnTo>
                  <a:lnTo>
                    <a:pt x="2616" y="1673"/>
                  </a:lnTo>
                  <a:lnTo>
                    <a:pt x="2591" y="1755"/>
                  </a:lnTo>
                  <a:lnTo>
                    <a:pt x="2561" y="1835"/>
                  </a:lnTo>
                  <a:lnTo>
                    <a:pt x="2525" y="1912"/>
                  </a:lnTo>
                  <a:lnTo>
                    <a:pt x="2485" y="1987"/>
                  </a:lnTo>
                  <a:lnTo>
                    <a:pt x="2441" y="2058"/>
                  </a:lnTo>
                  <a:lnTo>
                    <a:pt x="2391" y="2126"/>
                  </a:lnTo>
                  <a:lnTo>
                    <a:pt x="2338" y="2192"/>
                  </a:lnTo>
                  <a:lnTo>
                    <a:pt x="2295" y="2149"/>
                  </a:lnTo>
                  <a:lnTo>
                    <a:pt x="2252" y="2103"/>
                  </a:lnTo>
                  <a:lnTo>
                    <a:pt x="2208" y="2057"/>
                  </a:lnTo>
                  <a:lnTo>
                    <a:pt x="2167" y="2012"/>
                  </a:lnTo>
                  <a:lnTo>
                    <a:pt x="2211" y="1954"/>
                  </a:lnTo>
                  <a:lnTo>
                    <a:pt x="2252" y="1894"/>
                  </a:lnTo>
                  <a:lnTo>
                    <a:pt x="2289" y="1831"/>
                  </a:lnTo>
                  <a:lnTo>
                    <a:pt x="2322" y="1765"/>
                  </a:lnTo>
                  <a:lnTo>
                    <a:pt x="2350" y="1696"/>
                  </a:lnTo>
                  <a:lnTo>
                    <a:pt x="2373" y="1626"/>
                  </a:lnTo>
                  <a:lnTo>
                    <a:pt x="2391" y="1553"/>
                  </a:lnTo>
                  <a:lnTo>
                    <a:pt x="2405" y="1479"/>
                  </a:lnTo>
                  <a:lnTo>
                    <a:pt x="2413" y="1402"/>
                  </a:lnTo>
                  <a:lnTo>
                    <a:pt x="2415" y="1325"/>
                  </a:lnTo>
                  <a:lnTo>
                    <a:pt x="2412" y="1241"/>
                  </a:lnTo>
                  <a:lnTo>
                    <a:pt x="2403" y="1158"/>
                  </a:lnTo>
                  <a:lnTo>
                    <a:pt x="2387" y="1078"/>
                  </a:lnTo>
                  <a:lnTo>
                    <a:pt x="2366" y="1000"/>
                  </a:lnTo>
                  <a:lnTo>
                    <a:pt x="2338" y="924"/>
                  </a:lnTo>
                  <a:lnTo>
                    <a:pt x="2306" y="851"/>
                  </a:lnTo>
                  <a:lnTo>
                    <a:pt x="2268" y="781"/>
                  </a:lnTo>
                  <a:lnTo>
                    <a:pt x="2225" y="714"/>
                  </a:lnTo>
                  <a:lnTo>
                    <a:pt x="2177" y="651"/>
                  </a:lnTo>
                  <a:lnTo>
                    <a:pt x="2126" y="591"/>
                  </a:lnTo>
                  <a:lnTo>
                    <a:pt x="2070" y="536"/>
                  </a:lnTo>
                  <a:lnTo>
                    <a:pt x="2010" y="483"/>
                  </a:lnTo>
                  <a:lnTo>
                    <a:pt x="1946" y="436"/>
                  </a:lnTo>
                  <a:lnTo>
                    <a:pt x="1878" y="394"/>
                  </a:lnTo>
                  <a:lnTo>
                    <a:pt x="1808" y="357"/>
                  </a:lnTo>
                  <a:lnTo>
                    <a:pt x="1735" y="324"/>
                  </a:lnTo>
                  <a:lnTo>
                    <a:pt x="1659" y="297"/>
                  </a:lnTo>
                  <a:lnTo>
                    <a:pt x="1580" y="275"/>
                  </a:lnTo>
                  <a:lnTo>
                    <a:pt x="1499" y="259"/>
                  </a:lnTo>
                  <a:lnTo>
                    <a:pt x="1417" y="250"/>
                  </a:lnTo>
                  <a:lnTo>
                    <a:pt x="1331" y="247"/>
                  </a:lnTo>
                  <a:lnTo>
                    <a:pt x="1247" y="250"/>
                  </a:lnTo>
                  <a:lnTo>
                    <a:pt x="1164" y="259"/>
                  </a:lnTo>
                  <a:lnTo>
                    <a:pt x="1084" y="275"/>
                  </a:lnTo>
                  <a:lnTo>
                    <a:pt x="1005" y="297"/>
                  </a:lnTo>
                  <a:lnTo>
                    <a:pt x="929" y="324"/>
                  </a:lnTo>
                  <a:lnTo>
                    <a:pt x="855" y="357"/>
                  </a:lnTo>
                  <a:lnTo>
                    <a:pt x="785" y="394"/>
                  </a:lnTo>
                  <a:lnTo>
                    <a:pt x="717" y="436"/>
                  </a:lnTo>
                  <a:lnTo>
                    <a:pt x="654" y="483"/>
                  </a:lnTo>
                  <a:lnTo>
                    <a:pt x="594" y="536"/>
                  </a:lnTo>
                  <a:lnTo>
                    <a:pt x="538" y="591"/>
                  </a:lnTo>
                  <a:lnTo>
                    <a:pt x="486" y="651"/>
                  </a:lnTo>
                  <a:lnTo>
                    <a:pt x="438" y="714"/>
                  </a:lnTo>
                  <a:lnTo>
                    <a:pt x="396" y="781"/>
                  </a:lnTo>
                  <a:lnTo>
                    <a:pt x="358" y="851"/>
                  </a:lnTo>
                  <a:lnTo>
                    <a:pt x="325" y="924"/>
                  </a:lnTo>
                  <a:lnTo>
                    <a:pt x="298" y="1000"/>
                  </a:lnTo>
                  <a:lnTo>
                    <a:pt x="276" y="1078"/>
                  </a:lnTo>
                  <a:lnTo>
                    <a:pt x="260" y="1158"/>
                  </a:lnTo>
                  <a:lnTo>
                    <a:pt x="251" y="1241"/>
                  </a:lnTo>
                  <a:lnTo>
                    <a:pt x="248" y="1325"/>
                  </a:lnTo>
                  <a:lnTo>
                    <a:pt x="251" y="1409"/>
                  </a:lnTo>
                  <a:lnTo>
                    <a:pt x="260" y="1491"/>
                  </a:lnTo>
                  <a:lnTo>
                    <a:pt x="276" y="1572"/>
                  </a:lnTo>
                  <a:lnTo>
                    <a:pt x="298" y="1650"/>
                  </a:lnTo>
                  <a:lnTo>
                    <a:pt x="325" y="1726"/>
                  </a:lnTo>
                  <a:lnTo>
                    <a:pt x="358" y="1799"/>
                  </a:lnTo>
                  <a:lnTo>
                    <a:pt x="396" y="1868"/>
                  </a:lnTo>
                  <a:lnTo>
                    <a:pt x="438" y="1935"/>
                  </a:lnTo>
                  <a:lnTo>
                    <a:pt x="486" y="1999"/>
                  </a:lnTo>
                  <a:lnTo>
                    <a:pt x="538" y="2059"/>
                  </a:lnTo>
                  <a:lnTo>
                    <a:pt x="594" y="2114"/>
                  </a:lnTo>
                  <a:lnTo>
                    <a:pt x="654" y="2166"/>
                  </a:lnTo>
                  <a:lnTo>
                    <a:pt x="717" y="2213"/>
                  </a:lnTo>
                  <a:lnTo>
                    <a:pt x="785" y="2256"/>
                  </a:lnTo>
                  <a:lnTo>
                    <a:pt x="855" y="2294"/>
                  </a:lnTo>
                  <a:lnTo>
                    <a:pt x="929" y="2326"/>
                  </a:lnTo>
                  <a:lnTo>
                    <a:pt x="1005" y="2353"/>
                  </a:lnTo>
                  <a:lnTo>
                    <a:pt x="1084" y="2374"/>
                  </a:lnTo>
                  <a:lnTo>
                    <a:pt x="1164" y="2390"/>
                  </a:lnTo>
                  <a:lnTo>
                    <a:pt x="1247" y="2400"/>
                  </a:lnTo>
                  <a:lnTo>
                    <a:pt x="1331" y="2404"/>
                  </a:lnTo>
                  <a:lnTo>
                    <a:pt x="1410" y="2400"/>
                  </a:lnTo>
                  <a:lnTo>
                    <a:pt x="1488" y="2392"/>
                  </a:lnTo>
                  <a:lnTo>
                    <a:pt x="1563" y="2378"/>
                  </a:lnTo>
                  <a:lnTo>
                    <a:pt x="1638" y="2360"/>
                  </a:lnTo>
                  <a:lnTo>
                    <a:pt x="1710" y="2335"/>
                  </a:lnTo>
                  <a:lnTo>
                    <a:pt x="1778" y="2307"/>
                  </a:lnTo>
                  <a:lnTo>
                    <a:pt x="1817" y="2352"/>
                  </a:lnTo>
                  <a:lnTo>
                    <a:pt x="1858" y="2400"/>
                  </a:lnTo>
                  <a:lnTo>
                    <a:pt x="1900" y="2451"/>
                  </a:lnTo>
                  <a:lnTo>
                    <a:pt x="1943" y="2501"/>
                  </a:lnTo>
                  <a:lnTo>
                    <a:pt x="1863" y="2539"/>
                  </a:lnTo>
                  <a:lnTo>
                    <a:pt x="1780" y="2572"/>
                  </a:lnTo>
                  <a:lnTo>
                    <a:pt x="1695" y="2599"/>
                  </a:lnTo>
                  <a:lnTo>
                    <a:pt x="1607" y="2620"/>
                  </a:lnTo>
                  <a:lnTo>
                    <a:pt x="1517" y="2636"/>
                  </a:lnTo>
                  <a:lnTo>
                    <a:pt x="1425" y="2646"/>
                  </a:lnTo>
                  <a:lnTo>
                    <a:pt x="1331" y="2650"/>
                  </a:lnTo>
                  <a:lnTo>
                    <a:pt x="1237" y="2646"/>
                  </a:lnTo>
                  <a:lnTo>
                    <a:pt x="1144" y="2636"/>
                  </a:lnTo>
                  <a:lnTo>
                    <a:pt x="1052" y="2620"/>
                  </a:lnTo>
                  <a:lnTo>
                    <a:pt x="964" y="2597"/>
                  </a:lnTo>
                  <a:lnTo>
                    <a:pt x="877" y="2570"/>
                  </a:lnTo>
                  <a:lnTo>
                    <a:pt x="793" y="2537"/>
                  </a:lnTo>
                  <a:lnTo>
                    <a:pt x="712" y="2497"/>
                  </a:lnTo>
                  <a:lnTo>
                    <a:pt x="634" y="2453"/>
                  </a:lnTo>
                  <a:lnTo>
                    <a:pt x="560" y="2404"/>
                  </a:lnTo>
                  <a:lnTo>
                    <a:pt x="490" y="2350"/>
                  </a:lnTo>
                  <a:lnTo>
                    <a:pt x="422" y="2291"/>
                  </a:lnTo>
                  <a:lnTo>
                    <a:pt x="359" y="2230"/>
                  </a:lnTo>
                  <a:lnTo>
                    <a:pt x="301" y="2163"/>
                  </a:lnTo>
                  <a:lnTo>
                    <a:pt x="246" y="2092"/>
                  </a:lnTo>
                  <a:lnTo>
                    <a:pt x="197" y="2018"/>
                  </a:lnTo>
                  <a:lnTo>
                    <a:pt x="153" y="1941"/>
                  </a:lnTo>
                  <a:lnTo>
                    <a:pt x="114" y="1861"/>
                  </a:lnTo>
                  <a:lnTo>
                    <a:pt x="80" y="1777"/>
                  </a:lnTo>
                  <a:lnTo>
                    <a:pt x="52" y="1691"/>
                  </a:lnTo>
                  <a:lnTo>
                    <a:pt x="29" y="1603"/>
                  </a:lnTo>
                  <a:lnTo>
                    <a:pt x="14" y="1512"/>
                  </a:lnTo>
                  <a:lnTo>
                    <a:pt x="3" y="1420"/>
                  </a:lnTo>
                  <a:lnTo>
                    <a:pt x="0" y="1325"/>
                  </a:lnTo>
                  <a:lnTo>
                    <a:pt x="3" y="1230"/>
                  </a:lnTo>
                  <a:lnTo>
                    <a:pt x="14" y="1138"/>
                  </a:lnTo>
                  <a:lnTo>
                    <a:pt x="29" y="1047"/>
                  </a:lnTo>
                  <a:lnTo>
                    <a:pt x="52" y="959"/>
                  </a:lnTo>
                  <a:lnTo>
                    <a:pt x="80" y="873"/>
                  </a:lnTo>
                  <a:lnTo>
                    <a:pt x="114" y="789"/>
                  </a:lnTo>
                  <a:lnTo>
                    <a:pt x="153" y="709"/>
                  </a:lnTo>
                  <a:lnTo>
                    <a:pt x="197" y="632"/>
                  </a:lnTo>
                  <a:lnTo>
                    <a:pt x="246" y="558"/>
                  </a:lnTo>
                  <a:lnTo>
                    <a:pt x="301" y="487"/>
                  </a:lnTo>
                  <a:lnTo>
                    <a:pt x="359" y="420"/>
                  </a:lnTo>
                  <a:lnTo>
                    <a:pt x="422" y="358"/>
                  </a:lnTo>
                  <a:lnTo>
                    <a:pt x="490" y="300"/>
                  </a:lnTo>
                  <a:lnTo>
                    <a:pt x="560" y="245"/>
                  </a:lnTo>
                  <a:lnTo>
                    <a:pt x="634" y="197"/>
                  </a:lnTo>
                  <a:lnTo>
                    <a:pt x="712" y="152"/>
                  </a:lnTo>
                  <a:lnTo>
                    <a:pt x="793" y="113"/>
                  </a:lnTo>
                  <a:lnTo>
                    <a:pt x="877" y="80"/>
                  </a:lnTo>
                  <a:lnTo>
                    <a:pt x="964" y="52"/>
                  </a:lnTo>
                  <a:lnTo>
                    <a:pt x="1052" y="30"/>
                  </a:lnTo>
                  <a:lnTo>
                    <a:pt x="1144" y="14"/>
                  </a:lnTo>
                  <a:lnTo>
                    <a:pt x="1237" y="3"/>
                  </a:lnTo>
                  <a:lnTo>
                    <a:pt x="133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5" name="Freeform 15"/>
            <p:cNvSpPr>
              <a:spLocks noEditPoints="1"/>
            </p:cNvSpPr>
            <p:nvPr/>
          </p:nvSpPr>
          <p:spPr bwMode="auto">
            <a:xfrm>
              <a:off x="681" y="336"/>
              <a:ext cx="87" cy="155"/>
            </a:xfrm>
            <a:custGeom>
              <a:avLst/>
              <a:gdLst>
                <a:gd name="T0" fmla="*/ 635 w 958"/>
                <a:gd name="T1" fmla="*/ 1290 h 1705"/>
                <a:gd name="T2" fmla="*/ 715 w 958"/>
                <a:gd name="T3" fmla="*/ 1246 h 1705"/>
                <a:gd name="T4" fmla="*/ 761 w 958"/>
                <a:gd name="T5" fmla="*/ 1168 h 1705"/>
                <a:gd name="T6" fmla="*/ 755 w 958"/>
                <a:gd name="T7" fmla="*/ 1082 h 1705"/>
                <a:gd name="T8" fmla="*/ 688 w 958"/>
                <a:gd name="T9" fmla="*/ 999 h 1705"/>
                <a:gd name="T10" fmla="*/ 397 w 958"/>
                <a:gd name="T11" fmla="*/ 383 h 1705"/>
                <a:gd name="T12" fmla="*/ 318 w 958"/>
                <a:gd name="T13" fmla="*/ 414 h 1705"/>
                <a:gd name="T14" fmla="*/ 262 w 958"/>
                <a:gd name="T15" fmla="*/ 472 h 1705"/>
                <a:gd name="T16" fmla="*/ 261 w 958"/>
                <a:gd name="T17" fmla="*/ 569 h 1705"/>
                <a:gd name="T18" fmla="*/ 330 w 958"/>
                <a:gd name="T19" fmla="*/ 651 h 1705"/>
                <a:gd name="T20" fmla="*/ 489 w 958"/>
                <a:gd name="T21" fmla="*/ 0 h 1705"/>
                <a:gd name="T22" fmla="*/ 566 w 958"/>
                <a:gd name="T23" fmla="*/ 27 h 1705"/>
                <a:gd name="T24" fmla="*/ 592 w 958"/>
                <a:gd name="T25" fmla="*/ 180 h 1705"/>
                <a:gd name="T26" fmla="*/ 780 w 958"/>
                <a:gd name="T27" fmla="*/ 227 h 1705"/>
                <a:gd name="T28" fmla="*/ 887 w 958"/>
                <a:gd name="T29" fmla="*/ 291 h 1705"/>
                <a:gd name="T30" fmla="*/ 903 w 958"/>
                <a:gd name="T31" fmla="*/ 359 h 1705"/>
                <a:gd name="T32" fmla="*/ 872 w 958"/>
                <a:gd name="T33" fmla="*/ 418 h 1705"/>
                <a:gd name="T34" fmla="*/ 800 w 958"/>
                <a:gd name="T35" fmla="*/ 444 h 1705"/>
                <a:gd name="T36" fmla="*/ 701 w 958"/>
                <a:gd name="T37" fmla="*/ 403 h 1705"/>
                <a:gd name="T38" fmla="*/ 592 w 958"/>
                <a:gd name="T39" fmla="*/ 749 h 1705"/>
                <a:gd name="T40" fmla="*/ 714 w 958"/>
                <a:gd name="T41" fmla="*/ 794 h 1705"/>
                <a:gd name="T42" fmla="*/ 827 w 958"/>
                <a:gd name="T43" fmla="*/ 860 h 1705"/>
                <a:gd name="T44" fmla="*/ 913 w 958"/>
                <a:gd name="T45" fmla="*/ 957 h 1705"/>
                <a:gd name="T46" fmla="*/ 956 w 958"/>
                <a:gd name="T47" fmla="*/ 1099 h 1705"/>
                <a:gd name="T48" fmla="*/ 932 w 958"/>
                <a:gd name="T49" fmla="*/ 1273 h 1705"/>
                <a:gd name="T50" fmla="*/ 825 w 958"/>
                <a:gd name="T51" fmla="*/ 1408 h 1705"/>
                <a:gd name="T52" fmla="*/ 647 w 958"/>
                <a:gd name="T53" fmla="*/ 1488 h 1705"/>
                <a:gd name="T54" fmla="*/ 580 w 958"/>
                <a:gd name="T55" fmla="*/ 1660 h 1705"/>
                <a:gd name="T56" fmla="*/ 501 w 958"/>
                <a:gd name="T57" fmla="*/ 1705 h 1705"/>
                <a:gd name="T58" fmla="*/ 432 w 958"/>
                <a:gd name="T59" fmla="*/ 1685 h 1705"/>
                <a:gd name="T60" fmla="*/ 397 w 958"/>
                <a:gd name="T61" fmla="*/ 1615 h 1705"/>
                <a:gd name="T62" fmla="*/ 246 w 958"/>
                <a:gd name="T63" fmla="*/ 1462 h 1705"/>
                <a:gd name="T64" fmla="*/ 66 w 958"/>
                <a:gd name="T65" fmla="*/ 1361 h 1705"/>
                <a:gd name="T66" fmla="*/ 1 w 958"/>
                <a:gd name="T67" fmla="*/ 1281 h 1705"/>
                <a:gd name="T68" fmla="*/ 15 w 958"/>
                <a:gd name="T69" fmla="*/ 1212 h 1705"/>
                <a:gd name="T70" fmla="*/ 70 w 958"/>
                <a:gd name="T71" fmla="*/ 1168 h 1705"/>
                <a:gd name="T72" fmla="*/ 148 w 958"/>
                <a:gd name="T73" fmla="*/ 1177 h 1705"/>
                <a:gd name="T74" fmla="*/ 269 w 958"/>
                <a:gd name="T75" fmla="*/ 1263 h 1705"/>
                <a:gd name="T76" fmla="*/ 397 w 958"/>
                <a:gd name="T77" fmla="*/ 892 h 1705"/>
                <a:gd name="T78" fmla="*/ 282 w 958"/>
                <a:gd name="T79" fmla="*/ 847 h 1705"/>
                <a:gd name="T80" fmla="*/ 173 w 958"/>
                <a:gd name="T81" fmla="*/ 777 h 1705"/>
                <a:gd name="T82" fmla="*/ 91 w 958"/>
                <a:gd name="T83" fmla="*/ 670 h 1705"/>
                <a:gd name="T84" fmla="*/ 59 w 958"/>
                <a:gd name="T85" fmla="*/ 515 h 1705"/>
                <a:gd name="T86" fmla="*/ 100 w 958"/>
                <a:gd name="T87" fmla="*/ 360 h 1705"/>
                <a:gd name="T88" fmla="*/ 217 w 958"/>
                <a:gd name="T89" fmla="*/ 247 h 1705"/>
                <a:gd name="T90" fmla="*/ 397 w 958"/>
                <a:gd name="T91" fmla="*/ 185 h 1705"/>
                <a:gd name="T92" fmla="*/ 417 w 958"/>
                <a:gd name="T93" fmla="*/ 34 h 1705"/>
                <a:gd name="T94" fmla="*/ 489 w 958"/>
                <a:gd name="T95" fmla="*/ 0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8" h="1705">
                  <a:moveTo>
                    <a:pt x="592" y="954"/>
                  </a:moveTo>
                  <a:lnTo>
                    <a:pt x="592" y="1302"/>
                  </a:lnTo>
                  <a:lnTo>
                    <a:pt x="613" y="1297"/>
                  </a:lnTo>
                  <a:lnTo>
                    <a:pt x="635" y="1290"/>
                  </a:lnTo>
                  <a:lnTo>
                    <a:pt x="656" y="1282"/>
                  </a:lnTo>
                  <a:lnTo>
                    <a:pt x="677" y="1272"/>
                  </a:lnTo>
                  <a:lnTo>
                    <a:pt x="698" y="1260"/>
                  </a:lnTo>
                  <a:lnTo>
                    <a:pt x="715" y="1246"/>
                  </a:lnTo>
                  <a:lnTo>
                    <a:pt x="731" y="1231"/>
                  </a:lnTo>
                  <a:lnTo>
                    <a:pt x="744" y="1212"/>
                  </a:lnTo>
                  <a:lnTo>
                    <a:pt x="754" y="1192"/>
                  </a:lnTo>
                  <a:lnTo>
                    <a:pt x="761" y="1168"/>
                  </a:lnTo>
                  <a:lnTo>
                    <a:pt x="763" y="1142"/>
                  </a:lnTo>
                  <a:lnTo>
                    <a:pt x="763" y="1141"/>
                  </a:lnTo>
                  <a:lnTo>
                    <a:pt x="761" y="1110"/>
                  </a:lnTo>
                  <a:lnTo>
                    <a:pt x="755" y="1082"/>
                  </a:lnTo>
                  <a:lnTo>
                    <a:pt x="745" y="1058"/>
                  </a:lnTo>
                  <a:lnTo>
                    <a:pt x="730" y="1036"/>
                  </a:lnTo>
                  <a:lnTo>
                    <a:pt x="711" y="1016"/>
                  </a:lnTo>
                  <a:lnTo>
                    <a:pt x="688" y="999"/>
                  </a:lnTo>
                  <a:lnTo>
                    <a:pt x="661" y="982"/>
                  </a:lnTo>
                  <a:lnTo>
                    <a:pt x="629" y="968"/>
                  </a:lnTo>
                  <a:lnTo>
                    <a:pt x="592" y="954"/>
                  </a:lnTo>
                  <a:close/>
                  <a:moveTo>
                    <a:pt x="397" y="383"/>
                  </a:moveTo>
                  <a:lnTo>
                    <a:pt x="377" y="388"/>
                  </a:lnTo>
                  <a:lnTo>
                    <a:pt x="356" y="395"/>
                  </a:lnTo>
                  <a:lnTo>
                    <a:pt x="337" y="403"/>
                  </a:lnTo>
                  <a:lnTo>
                    <a:pt x="318" y="414"/>
                  </a:lnTo>
                  <a:lnTo>
                    <a:pt x="300" y="425"/>
                  </a:lnTo>
                  <a:lnTo>
                    <a:pt x="285" y="439"/>
                  </a:lnTo>
                  <a:lnTo>
                    <a:pt x="272" y="454"/>
                  </a:lnTo>
                  <a:lnTo>
                    <a:pt x="262" y="472"/>
                  </a:lnTo>
                  <a:lnTo>
                    <a:pt x="256" y="492"/>
                  </a:lnTo>
                  <a:lnTo>
                    <a:pt x="254" y="515"/>
                  </a:lnTo>
                  <a:lnTo>
                    <a:pt x="255" y="543"/>
                  </a:lnTo>
                  <a:lnTo>
                    <a:pt x="261" y="569"/>
                  </a:lnTo>
                  <a:lnTo>
                    <a:pt x="271" y="592"/>
                  </a:lnTo>
                  <a:lnTo>
                    <a:pt x="286" y="614"/>
                  </a:lnTo>
                  <a:lnTo>
                    <a:pt x="305" y="633"/>
                  </a:lnTo>
                  <a:lnTo>
                    <a:pt x="330" y="651"/>
                  </a:lnTo>
                  <a:lnTo>
                    <a:pt x="360" y="668"/>
                  </a:lnTo>
                  <a:lnTo>
                    <a:pt x="397" y="685"/>
                  </a:lnTo>
                  <a:lnTo>
                    <a:pt x="397" y="383"/>
                  </a:lnTo>
                  <a:close/>
                  <a:moveTo>
                    <a:pt x="489" y="0"/>
                  </a:moveTo>
                  <a:lnTo>
                    <a:pt x="501" y="0"/>
                  </a:lnTo>
                  <a:lnTo>
                    <a:pt x="525" y="3"/>
                  </a:lnTo>
                  <a:lnTo>
                    <a:pt x="547" y="12"/>
                  </a:lnTo>
                  <a:lnTo>
                    <a:pt x="566" y="27"/>
                  </a:lnTo>
                  <a:lnTo>
                    <a:pt x="580" y="45"/>
                  </a:lnTo>
                  <a:lnTo>
                    <a:pt x="589" y="67"/>
                  </a:lnTo>
                  <a:lnTo>
                    <a:pt x="592" y="91"/>
                  </a:lnTo>
                  <a:lnTo>
                    <a:pt x="592" y="180"/>
                  </a:lnTo>
                  <a:lnTo>
                    <a:pt x="641" y="187"/>
                  </a:lnTo>
                  <a:lnTo>
                    <a:pt x="688" y="198"/>
                  </a:lnTo>
                  <a:lnTo>
                    <a:pt x="735" y="211"/>
                  </a:lnTo>
                  <a:lnTo>
                    <a:pt x="780" y="227"/>
                  </a:lnTo>
                  <a:lnTo>
                    <a:pt x="822" y="246"/>
                  </a:lnTo>
                  <a:lnTo>
                    <a:pt x="861" y="267"/>
                  </a:lnTo>
                  <a:lnTo>
                    <a:pt x="876" y="277"/>
                  </a:lnTo>
                  <a:lnTo>
                    <a:pt x="887" y="291"/>
                  </a:lnTo>
                  <a:lnTo>
                    <a:pt x="897" y="307"/>
                  </a:lnTo>
                  <a:lnTo>
                    <a:pt x="902" y="323"/>
                  </a:lnTo>
                  <a:lnTo>
                    <a:pt x="905" y="341"/>
                  </a:lnTo>
                  <a:lnTo>
                    <a:pt x="903" y="359"/>
                  </a:lnTo>
                  <a:lnTo>
                    <a:pt x="899" y="377"/>
                  </a:lnTo>
                  <a:lnTo>
                    <a:pt x="890" y="393"/>
                  </a:lnTo>
                  <a:lnTo>
                    <a:pt x="886" y="401"/>
                  </a:lnTo>
                  <a:lnTo>
                    <a:pt x="872" y="418"/>
                  </a:lnTo>
                  <a:lnTo>
                    <a:pt x="857" y="430"/>
                  </a:lnTo>
                  <a:lnTo>
                    <a:pt x="839" y="439"/>
                  </a:lnTo>
                  <a:lnTo>
                    <a:pt x="820" y="443"/>
                  </a:lnTo>
                  <a:lnTo>
                    <a:pt x="800" y="444"/>
                  </a:lnTo>
                  <a:lnTo>
                    <a:pt x="780" y="440"/>
                  </a:lnTo>
                  <a:lnTo>
                    <a:pt x="761" y="431"/>
                  </a:lnTo>
                  <a:lnTo>
                    <a:pt x="732" y="416"/>
                  </a:lnTo>
                  <a:lnTo>
                    <a:pt x="701" y="403"/>
                  </a:lnTo>
                  <a:lnTo>
                    <a:pt x="666" y="392"/>
                  </a:lnTo>
                  <a:lnTo>
                    <a:pt x="630" y="382"/>
                  </a:lnTo>
                  <a:lnTo>
                    <a:pt x="592" y="376"/>
                  </a:lnTo>
                  <a:lnTo>
                    <a:pt x="592" y="749"/>
                  </a:lnTo>
                  <a:lnTo>
                    <a:pt x="623" y="758"/>
                  </a:lnTo>
                  <a:lnTo>
                    <a:pt x="653" y="770"/>
                  </a:lnTo>
                  <a:lnTo>
                    <a:pt x="684" y="781"/>
                  </a:lnTo>
                  <a:lnTo>
                    <a:pt x="714" y="794"/>
                  </a:lnTo>
                  <a:lnTo>
                    <a:pt x="744" y="807"/>
                  </a:lnTo>
                  <a:lnTo>
                    <a:pt x="772" y="823"/>
                  </a:lnTo>
                  <a:lnTo>
                    <a:pt x="801" y="840"/>
                  </a:lnTo>
                  <a:lnTo>
                    <a:pt x="827" y="860"/>
                  </a:lnTo>
                  <a:lnTo>
                    <a:pt x="851" y="881"/>
                  </a:lnTo>
                  <a:lnTo>
                    <a:pt x="874" y="904"/>
                  </a:lnTo>
                  <a:lnTo>
                    <a:pt x="896" y="929"/>
                  </a:lnTo>
                  <a:lnTo>
                    <a:pt x="913" y="957"/>
                  </a:lnTo>
                  <a:lnTo>
                    <a:pt x="929" y="989"/>
                  </a:lnTo>
                  <a:lnTo>
                    <a:pt x="941" y="1022"/>
                  </a:lnTo>
                  <a:lnTo>
                    <a:pt x="950" y="1059"/>
                  </a:lnTo>
                  <a:lnTo>
                    <a:pt x="956" y="1099"/>
                  </a:lnTo>
                  <a:lnTo>
                    <a:pt x="958" y="1143"/>
                  </a:lnTo>
                  <a:lnTo>
                    <a:pt x="955" y="1189"/>
                  </a:lnTo>
                  <a:lnTo>
                    <a:pt x="946" y="1232"/>
                  </a:lnTo>
                  <a:lnTo>
                    <a:pt x="932" y="1273"/>
                  </a:lnTo>
                  <a:lnTo>
                    <a:pt x="912" y="1311"/>
                  </a:lnTo>
                  <a:lnTo>
                    <a:pt x="888" y="1346"/>
                  </a:lnTo>
                  <a:lnTo>
                    <a:pt x="859" y="1378"/>
                  </a:lnTo>
                  <a:lnTo>
                    <a:pt x="825" y="1408"/>
                  </a:lnTo>
                  <a:lnTo>
                    <a:pt x="787" y="1434"/>
                  </a:lnTo>
                  <a:lnTo>
                    <a:pt x="744" y="1456"/>
                  </a:lnTo>
                  <a:lnTo>
                    <a:pt x="698" y="1474"/>
                  </a:lnTo>
                  <a:lnTo>
                    <a:pt x="647" y="1488"/>
                  </a:lnTo>
                  <a:lnTo>
                    <a:pt x="592" y="1499"/>
                  </a:lnTo>
                  <a:lnTo>
                    <a:pt x="592" y="1615"/>
                  </a:lnTo>
                  <a:lnTo>
                    <a:pt x="589" y="1639"/>
                  </a:lnTo>
                  <a:lnTo>
                    <a:pt x="580" y="1660"/>
                  </a:lnTo>
                  <a:lnTo>
                    <a:pt x="566" y="1679"/>
                  </a:lnTo>
                  <a:lnTo>
                    <a:pt x="547" y="1694"/>
                  </a:lnTo>
                  <a:lnTo>
                    <a:pt x="525" y="1702"/>
                  </a:lnTo>
                  <a:lnTo>
                    <a:pt x="501" y="1705"/>
                  </a:lnTo>
                  <a:lnTo>
                    <a:pt x="489" y="1705"/>
                  </a:lnTo>
                  <a:lnTo>
                    <a:pt x="468" y="1703"/>
                  </a:lnTo>
                  <a:lnTo>
                    <a:pt x="449" y="1697"/>
                  </a:lnTo>
                  <a:lnTo>
                    <a:pt x="432" y="1685"/>
                  </a:lnTo>
                  <a:lnTo>
                    <a:pt x="417" y="1672"/>
                  </a:lnTo>
                  <a:lnTo>
                    <a:pt x="407" y="1655"/>
                  </a:lnTo>
                  <a:lnTo>
                    <a:pt x="399" y="1636"/>
                  </a:lnTo>
                  <a:lnTo>
                    <a:pt x="397" y="1615"/>
                  </a:lnTo>
                  <a:lnTo>
                    <a:pt x="397" y="1501"/>
                  </a:lnTo>
                  <a:lnTo>
                    <a:pt x="346" y="1493"/>
                  </a:lnTo>
                  <a:lnTo>
                    <a:pt x="295" y="1479"/>
                  </a:lnTo>
                  <a:lnTo>
                    <a:pt x="246" y="1462"/>
                  </a:lnTo>
                  <a:lnTo>
                    <a:pt x="197" y="1442"/>
                  </a:lnTo>
                  <a:lnTo>
                    <a:pt x="151" y="1418"/>
                  </a:lnTo>
                  <a:lnTo>
                    <a:pt x="107" y="1391"/>
                  </a:lnTo>
                  <a:lnTo>
                    <a:pt x="66" y="1361"/>
                  </a:lnTo>
                  <a:lnTo>
                    <a:pt x="28" y="1328"/>
                  </a:lnTo>
                  <a:lnTo>
                    <a:pt x="16" y="1313"/>
                  </a:lnTo>
                  <a:lnTo>
                    <a:pt x="8" y="1298"/>
                  </a:lnTo>
                  <a:lnTo>
                    <a:pt x="1" y="1281"/>
                  </a:lnTo>
                  <a:lnTo>
                    <a:pt x="0" y="1263"/>
                  </a:lnTo>
                  <a:lnTo>
                    <a:pt x="1" y="1245"/>
                  </a:lnTo>
                  <a:lnTo>
                    <a:pt x="7" y="1228"/>
                  </a:lnTo>
                  <a:lnTo>
                    <a:pt x="15" y="1212"/>
                  </a:lnTo>
                  <a:lnTo>
                    <a:pt x="27" y="1198"/>
                  </a:lnTo>
                  <a:lnTo>
                    <a:pt x="34" y="1190"/>
                  </a:lnTo>
                  <a:lnTo>
                    <a:pt x="51" y="1177"/>
                  </a:lnTo>
                  <a:lnTo>
                    <a:pt x="70" y="1168"/>
                  </a:lnTo>
                  <a:lnTo>
                    <a:pt x="89" y="1164"/>
                  </a:lnTo>
                  <a:lnTo>
                    <a:pt x="109" y="1164"/>
                  </a:lnTo>
                  <a:lnTo>
                    <a:pt x="129" y="1168"/>
                  </a:lnTo>
                  <a:lnTo>
                    <a:pt x="148" y="1177"/>
                  </a:lnTo>
                  <a:lnTo>
                    <a:pt x="163" y="1190"/>
                  </a:lnTo>
                  <a:lnTo>
                    <a:pt x="195" y="1217"/>
                  </a:lnTo>
                  <a:lnTo>
                    <a:pt x="230" y="1242"/>
                  </a:lnTo>
                  <a:lnTo>
                    <a:pt x="269" y="1263"/>
                  </a:lnTo>
                  <a:lnTo>
                    <a:pt x="310" y="1281"/>
                  </a:lnTo>
                  <a:lnTo>
                    <a:pt x="353" y="1296"/>
                  </a:lnTo>
                  <a:lnTo>
                    <a:pt x="397" y="1305"/>
                  </a:lnTo>
                  <a:lnTo>
                    <a:pt x="397" y="892"/>
                  </a:lnTo>
                  <a:lnTo>
                    <a:pt x="370" y="883"/>
                  </a:lnTo>
                  <a:lnTo>
                    <a:pt x="340" y="872"/>
                  </a:lnTo>
                  <a:lnTo>
                    <a:pt x="312" y="861"/>
                  </a:lnTo>
                  <a:lnTo>
                    <a:pt x="282" y="847"/>
                  </a:lnTo>
                  <a:lnTo>
                    <a:pt x="254" y="833"/>
                  </a:lnTo>
                  <a:lnTo>
                    <a:pt x="226" y="816"/>
                  </a:lnTo>
                  <a:lnTo>
                    <a:pt x="199" y="797"/>
                  </a:lnTo>
                  <a:lnTo>
                    <a:pt x="173" y="777"/>
                  </a:lnTo>
                  <a:lnTo>
                    <a:pt x="150" y="754"/>
                  </a:lnTo>
                  <a:lnTo>
                    <a:pt x="128" y="729"/>
                  </a:lnTo>
                  <a:lnTo>
                    <a:pt x="108" y="701"/>
                  </a:lnTo>
                  <a:lnTo>
                    <a:pt x="91" y="670"/>
                  </a:lnTo>
                  <a:lnTo>
                    <a:pt x="78" y="636"/>
                  </a:lnTo>
                  <a:lnTo>
                    <a:pt x="68" y="599"/>
                  </a:lnTo>
                  <a:lnTo>
                    <a:pt x="61" y="559"/>
                  </a:lnTo>
                  <a:lnTo>
                    <a:pt x="59" y="515"/>
                  </a:lnTo>
                  <a:lnTo>
                    <a:pt x="61" y="473"/>
                  </a:lnTo>
                  <a:lnTo>
                    <a:pt x="70" y="433"/>
                  </a:lnTo>
                  <a:lnTo>
                    <a:pt x="82" y="396"/>
                  </a:lnTo>
                  <a:lnTo>
                    <a:pt x="100" y="360"/>
                  </a:lnTo>
                  <a:lnTo>
                    <a:pt x="123" y="328"/>
                  </a:lnTo>
                  <a:lnTo>
                    <a:pt x="150" y="298"/>
                  </a:lnTo>
                  <a:lnTo>
                    <a:pt x="181" y="271"/>
                  </a:lnTo>
                  <a:lnTo>
                    <a:pt x="217" y="247"/>
                  </a:lnTo>
                  <a:lnTo>
                    <a:pt x="257" y="227"/>
                  </a:lnTo>
                  <a:lnTo>
                    <a:pt x="300" y="209"/>
                  </a:lnTo>
                  <a:lnTo>
                    <a:pt x="347" y="196"/>
                  </a:lnTo>
                  <a:lnTo>
                    <a:pt x="397" y="185"/>
                  </a:lnTo>
                  <a:lnTo>
                    <a:pt x="397" y="91"/>
                  </a:lnTo>
                  <a:lnTo>
                    <a:pt x="399" y="70"/>
                  </a:lnTo>
                  <a:lnTo>
                    <a:pt x="407" y="51"/>
                  </a:lnTo>
                  <a:lnTo>
                    <a:pt x="417" y="34"/>
                  </a:lnTo>
                  <a:lnTo>
                    <a:pt x="432" y="20"/>
                  </a:lnTo>
                  <a:lnTo>
                    <a:pt x="449" y="9"/>
                  </a:lnTo>
                  <a:lnTo>
                    <a:pt x="468" y="3"/>
                  </a:lnTo>
                  <a:lnTo>
                    <a:pt x="48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6" name="Freeform 16"/>
            <p:cNvSpPr>
              <a:spLocks/>
            </p:cNvSpPr>
            <p:nvPr/>
          </p:nvSpPr>
          <p:spPr bwMode="auto">
            <a:xfrm>
              <a:off x="761" y="464"/>
              <a:ext cx="158" cy="129"/>
            </a:xfrm>
            <a:custGeom>
              <a:avLst/>
              <a:gdLst>
                <a:gd name="T0" fmla="*/ 146 w 1737"/>
                <a:gd name="T1" fmla="*/ 7 h 1418"/>
                <a:gd name="T2" fmla="*/ 212 w 1737"/>
                <a:gd name="T3" fmla="*/ 43 h 1418"/>
                <a:gd name="T4" fmla="*/ 267 w 1737"/>
                <a:gd name="T5" fmla="*/ 90 h 1418"/>
                <a:gd name="T6" fmla="*/ 315 w 1737"/>
                <a:gd name="T7" fmla="*/ 145 h 1418"/>
                <a:gd name="T8" fmla="*/ 393 w 1737"/>
                <a:gd name="T9" fmla="*/ 231 h 1418"/>
                <a:gd name="T10" fmla="*/ 480 w 1737"/>
                <a:gd name="T11" fmla="*/ 322 h 1418"/>
                <a:gd name="T12" fmla="*/ 564 w 1737"/>
                <a:gd name="T13" fmla="*/ 407 h 1418"/>
                <a:gd name="T14" fmla="*/ 631 w 1737"/>
                <a:gd name="T15" fmla="*/ 471 h 1418"/>
                <a:gd name="T16" fmla="*/ 679 w 1737"/>
                <a:gd name="T17" fmla="*/ 453 h 1418"/>
                <a:gd name="T18" fmla="*/ 753 w 1737"/>
                <a:gd name="T19" fmla="*/ 381 h 1418"/>
                <a:gd name="T20" fmla="*/ 875 w 1737"/>
                <a:gd name="T21" fmla="*/ 286 h 1418"/>
                <a:gd name="T22" fmla="*/ 1041 w 1737"/>
                <a:gd name="T23" fmla="*/ 195 h 1418"/>
                <a:gd name="T24" fmla="*/ 1191 w 1737"/>
                <a:gd name="T25" fmla="*/ 159 h 1418"/>
                <a:gd name="T26" fmla="*/ 1320 w 1737"/>
                <a:gd name="T27" fmla="*/ 175 h 1418"/>
                <a:gd name="T28" fmla="*/ 1434 w 1737"/>
                <a:gd name="T29" fmla="*/ 239 h 1418"/>
                <a:gd name="T30" fmla="*/ 1520 w 1737"/>
                <a:gd name="T31" fmla="*/ 333 h 1418"/>
                <a:gd name="T32" fmla="*/ 1590 w 1737"/>
                <a:gd name="T33" fmla="*/ 435 h 1418"/>
                <a:gd name="T34" fmla="*/ 1660 w 1737"/>
                <a:gd name="T35" fmla="*/ 564 h 1418"/>
                <a:gd name="T36" fmla="*/ 1715 w 1737"/>
                <a:gd name="T37" fmla="*/ 710 h 1418"/>
                <a:gd name="T38" fmla="*/ 1737 w 1737"/>
                <a:gd name="T39" fmla="*/ 874 h 1418"/>
                <a:gd name="T40" fmla="*/ 1711 w 1737"/>
                <a:gd name="T41" fmla="*/ 1025 h 1418"/>
                <a:gd name="T42" fmla="*/ 1633 w 1737"/>
                <a:gd name="T43" fmla="*/ 1155 h 1418"/>
                <a:gd name="T44" fmla="*/ 1493 w 1737"/>
                <a:gd name="T45" fmla="*/ 1275 h 1418"/>
                <a:gd name="T46" fmla="*/ 1298 w 1737"/>
                <a:gd name="T47" fmla="*/ 1371 h 1418"/>
                <a:gd name="T48" fmla="*/ 1088 w 1737"/>
                <a:gd name="T49" fmla="*/ 1414 h 1418"/>
                <a:gd name="T50" fmla="*/ 880 w 1737"/>
                <a:gd name="T51" fmla="*/ 1406 h 1418"/>
                <a:gd name="T52" fmla="*/ 663 w 1737"/>
                <a:gd name="T53" fmla="*/ 1349 h 1418"/>
                <a:gd name="T54" fmla="*/ 501 w 1737"/>
                <a:gd name="T55" fmla="*/ 1279 h 1418"/>
                <a:gd name="T56" fmla="*/ 367 w 1737"/>
                <a:gd name="T57" fmla="*/ 1202 h 1418"/>
                <a:gd name="T58" fmla="*/ 263 w 1737"/>
                <a:gd name="T59" fmla="*/ 1129 h 1418"/>
                <a:gd name="T60" fmla="*/ 196 w 1737"/>
                <a:gd name="T61" fmla="*/ 1075 h 1418"/>
                <a:gd name="T62" fmla="*/ 170 w 1737"/>
                <a:gd name="T63" fmla="*/ 1052 h 1418"/>
                <a:gd name="T64" fmla="*/ 131 w 1737"/>
                <a:gd name="T65" fmla="*/ 991 h 1418"/>
                <a:gd name="T66" fmla="*/ 136 w 1737"/>
                <a:gd name="T67" fmla="*/ 938 h 1418"/>
                <a:gd name="T68" fmla="*/ 180 w 1737"/>
                <a:gd name="T69" fmla="*/ 897 h 1418"/>
                <a:gd name="T70" fmla="*/ 261 w 1737"/>
                <a:gd name="T71" fmla="*/ 880 h 1418"/>
                <a:gd name="T72" fmla="*/ 344 w 1737"/>
                <a:gd name="T73" fmla="*/ 897 h 1418"/>
                <a:gd name="T74" fmla="*/ 405 w 1737"/>
                <a:gd name="T75" fmla="*/ 931 h 1418"/>
                <a:gd name="T76" fmla="*/ 475 w 1737"/>
                <a:gd name="T77" fmla="*/ 966 h 1418"/>
                <a:gd name="T78" fmla="*/ 551 w 1737"/>
                <a:gd name="T79" fmla="*/ 993 h 1418"/>
                <a:gd name="T80" fmla="*/ 617 w 1737"/>
                <a:gd name="T81" fmla="*/ 1001 h 1418"/>
                <a:gd name="T82" fmla="*/ 654 w 1737"/>
                <a:gd name="T83" fmla="*/ 985 h 1418"/>
                <a:gd name="T84" fmla="*/ 81 w 1737"/>
                <a:gd name="T85" fmla="*/ 278 h 1418"/>
                <a:gd name="T86" fmla="*/ 58 w 1737"/>
                <a:gd name="T87" fmla="*/ 249 h 1418"/>
                <a:gd name="T88" fmla="*/ 25 w 1737"/>
                <a:gd name="T89" fmla="*/ 198 h 1418"/>
                <a:gd name="T90" fmla="*/ 2 w 1737"/>
                <a:gd name="T91" fmla="*/ 134 h 1418"/>
                <a:gd name="T92" fmla="*/ 6 w 1737"/>
                <a:gd name="T93" fmla="*/ 68 h 1418"/>
                <a:gd name="T94" fmla="*/ 56 w 1737"/>
                <a:gd name="T95" fmla="*/ 1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37" h="1418">
                  <a:moveTo>
                    <a:pt x="100" y="0"/>
                  </a:moveTo>
                  <a:lnTo>
                    <a:pt x="123" y="1"/>
                  </a:lnTo>
                  <a:lnTo>
                    <a:pt x="146" y="7"/>
                  </a:lnTo>
                  <a:lnTo>
                    <a:pt x="170" y="17"/>
                  </a:lnTo>
                  <a:lnTo>
                    <a:pt x="191" y="28"/>
                  </a:lnTo>
                  <a:lnTo>
                    <a:pt x="212" y="43"/>
                  </a:lnTo>
                  <a:lnTo>
                    <a:pt x="232" y="59"/>
                  </a:lnTo>
                  <a:lnTo>
                    <a:pt x="251" y="75"/>
                  </a:lnTo>
                  <a:lnTo>
                    <a:pt x="267" y="90"/>
                  </a:lnTo>
                  <a:lnTo>
                    <a:pt x="281" y="106"/>
                  </a:lnTo>
                  <a:lnTo>
                    <a:pt x="294" y="120"/>
                  </a:lnTo>
                  <a:lnTo>
                    <a:pt x="315" y="145"/>
                  </a:lnTo>
                  <a:lnTo>
                    <a:pt x="339" y="172"/>
                  </a:lnTo>
                  <a:lnTo>
                    <a:pt x="366" y="200"/>
                  </a:lnTo>
                  <a:lnTo>
                    <a:pt x="393" y="231"/>
                  </a:lnTo>
                  <a:lnTo>
                    <a:pt x="421" y="261"/>
                  </a:lnTo>
                  <a:lnTo>
                    <a:pt x="451" y="291"/>
                  </a:lnTo>
                  <a:lnTo>
                    <a:pt x="480" y="322"/>
                  </a:lnTo>
                  <a:lnTo>
                    <a:pt x="509" y="351"/>
                  </a:lnTo>
                  <a:lnTo>
                    <a:pt x="537" y="380"/>
                  </a:lnTo>
                  <a:lnTo>
                    <a:pt x="564" y="407"/>
                  </a:lnTo>
                  <a:lnTo>
                    <a:pt x="589" y="431"/>
                  </a:lnTo>
                  <a:lnTo>
                    <a:pt x="611" y="453"/>
                  </a:lnTo>
                  <a:lnTo>
                    <a:pt x="631" y="471"/>
                  </a:lnTo>
                  <a:lnTo>
                    <a:pt x="648" y="485"/>
                  </a:lnTo>
                  <a:lnTo>
                    <a:pt x="662" y="471"/>
                  </a:lnTo>
                  <a:lnTo>
                    <a:pt x="679" y="453"/>
                  </a:lnTo>
                  <a:lnTo>
                    <a:pt x="701" y="431"/>
                  </a:lnTo>
                  <a:lnTo>
                    <a:pt x="726" y="408"/>
                  </a:lnTo>
                  <a:lnTo>
                    <a:pt x="753" y="381"/>
                  </a:lnTo>
                  <a:lnTo>
                    <a:pt x="785" y="355"/>
                  </a:lnTo>
                  <a:lnTo>
                    <a:pt x="818" y="328"/>
                  </a:lnTo>
                  <a:lnTo>
                    <a:pt x="875" y="286"/>
                  </a:lnTo>
                  <a:lnTo>
                    <a:pt x="932" y="249"/>
                  </a:lnTo>
                  <a:lnTo>
                    <a:pt x="987" y="219"/>
                  </a:lnTo>
                  <a:lnTo>
                    <a:pt x="1041" y="195"/>
                  </a:lnTo>
                  <a:lnTo>
                    <a:pt x="1093" y="177"/>
                  </a:lnTo>
                  <a:lnTo>
                    <a:pt x="1145" y="166"/>
                  </a:lnTo>
                  <a:lnTo>
                    <a:pt x="1191" y="159"/>
                  </a:lnTo>
                  <a:lnTo>
                    <a:pt x="1236" y="159"/>
                  </a:lnTo>
                  <a:lnTo>
                    <a:pt x="1279" y="165"/>
                  </a:lnTo>
                  <a:lnTo>
                    <a:pt x="1320" y="175"/>
                  </a:lnTo>
                  <a:lnTo>
                    <a:pt x="1360" y="191"/>
                  </a:lnTo>
                  <a:lnTo>
                    <a:pt x="1398" y="212"/>
                  </a:lnTo>
                  <a:lnTo>
                    <a:pt x="1434" y="239"/>
                  </a:lnTo>
                  <a:lnTo>
                    <a:pt x="1467" y="270"/>
                  </a:lnTo>
                  <a:lnTo>
                    <a:pt x="1500" y="308"/>
                  </a:lnTo>
                  <a:lnTo>
                    <a:pt x="1520" y="333"/>
                  </a:lnTo>
                  <a:lnTo>
                    <a:pt x="1542" y="364"/>
                  </a:lnTo>
                  <a:lnTo>
                    <a:pt x="1565" y="398"/>
                  </a:lnTo>
                  <a:lnTo>
                    <a:pt x="1590" y="435"/>
                  </a:lnTo>
                  <a:lnTo>
                    <a:pt x="1614" y="475"/>
                  </a:lnTo>
                  <a:lnTo>
                    <a:pt x="1638" y="518"/>
                  </a:lnTo>
                  <a:lnTo>
                    <a:pt x="1660" y="564"/>
                  </a:lnTo>
                  <a:lnTo>
                    <a:pt x="1681" y="611"/>
                  </a:lnTo>
                  <a:lnTo>
                    <a:pt x="1699" y="660"/>
                  </a:lnTo>
                  <a:lnTo>
                    <a:pt x="1715" y="710"/>
                  </a:lnTo>
                  <a:lnTo>
                    <a:pt x="1726" y="762"/>
                  </a:lnTo>
                  <a:lnTo>
                    <a:pt x="1735" y="818"/>
                  </a:lnTo>
                  <a:lnTo>
                    <a:pt x="1737" y="874"/>
                  </a:lnTo>
                  <a:lnTo>
                    <a:pt x="1734" y="926"/>
                  </a:lnTo>
                  <a:lnTo>
                    <a:pt x="1724" y="977"/>
                  </a:lnTo>
                  <a:lnTo>
                    <a:pt x="1711" y="1025"/>
                  </a:lnTo>
                  <a:lnTo>
                    <a:pt x="1690" y="1070"/>
                  </a:lnTo>
                  <a:lnTo>
                    <a:pt x="1664" y="1114"/>
                  </a:lnTo>
                  <a:lnTo>
                    <a:pt x="1633" y="1155"/>
                  </a:lnTo>
                  <a:lnTo>
                    <a:pt x="1596" y="1194"/>
                  </a:lnTo>
                  <a:lnTo>
                    <a:pt x="1554" y="1230"/>
                  </a:lnTo>
                  <a:lnTo>
                    <a:pt x="1493" y="1275"/>
                  </a:lnTo>
                  <a:lnTo>
                    <a:pt x="1429" y="1313"/>
                  </a:lnTo>
                  <a:lnTo>
                    <a:pt x="1364" y="1345"/>
                  </a:lnTo>
                  <a:lnTo>
                    <a:pt x="1298" y="1371"/>
                  </a:lnTo>
                  <a:lnTo>
                    <a:pt x="1229" y="1392"/>
                  </a:lnTo>
                  <a:lnTo>
                    <a:pt x="1160" y="1406"/>
                  </a:lnTo>
                  <a:lnTo>
                    <a:pt x="1088" y="1414"/>
                  </a:lnTo>
                  <a:lnTo>
                    <a:pt x="1020" y="1418"/>
                  </a:lnTo>
                  <a:lnTo>
                    <a:pt x="950" y="1414"/>
                  </a:lnTo>
                  <a:lnTo>
                    <a:pt x="880" y="1406"/>
                  </a:lnTo>
                  <a:lnTo>
                    <a:pt x="808" y="1392"/>
                  </a:lnTo>
                  <a:lnTo>
                    <a:pt x="735" y="1374"/>
                  </a:lnTo>
                  <a:lnTo>
                    <a:pt x="663" y="1349"/>
                  </a:lnTo>
                  <a:lnTo>
                    <a:pt x="607" y="1327"/>
                  </a:lnTo>
                  <a:lnTo>
                    <a:pt x="553" y="1303"/>
                  </a:lnTo>
                  <a:lnTo>
                    <a:pt x="501" y="1279"/>
                  </a:lnTo>
                  <a:lnTo>
                    <a:pt x="454" y="1253"/>
                  </a:lnTo>
                  <a:lnTo>
                    <a:pt x="409" y="1227"/>
                  </a:lnTo>
                  <a:lnTo>
                    <a:pt x="367" y="1202"/>
                  </a:lnTo>
                  <a:lnTo>
                    <a:pt x="329" y="1176"/>
                  </a:lnTo>
                  <a:lnTo>
                    <a:pt x="294" y="1151"/>
                  </a:lnTo>
                  <a:lnTo>
                    <a:pt x="263" y="1129"/>
                  </a:lnTo>
                  <a:lnTo>
                    <a:pt x="236" y="1109"/>
                  </a:lnTo>
                  <a:lnTo>
                    <a:pt x="214" y="1091"/>
                  </a:lnTo>
                  <a:lnTo>
                    <a:pt x="196" y="1075"/>
                  </a:lnTo>
                  <a:lnTo>
                    <a:pt x="194" y="1074"/>
                  </a:lnTo>
                  <a:lnTo>
                    <a:pt x="193" y="1073"/>
                  </a:lnTo>
                  <a:lnTo>
                    <a:pt x="170" y="1052"/>
                  </a:lnTo>
                  <a:lnTo>
                    <a:pt x="152" y="1032"/>
                  </a:lnTo>
                  <a:lnTo>
                    <a:pt x="138" y="1011"/>
                  </a:lnTo>
                  <a:lnTo>
                    <a:pt x="131" y="991"/>
                  </a:lnTo>
                  <a:lnTo>
                    <a:pt x="128" y="970"/>
                  </a:lnTo>
                  <a:lnTo>
                    <a:pt x="130" y="953"/>
                  </a:lnTo>
                  <a:lnTo>
                    <a:pt x="136" y="938"/>
                  </a:lnTo>
                  <a:lnTo>
                    <a:pt x="145" y="923"/>
                  </a:lnTo>
                  <a:lnTo>
                    <a:pt x="159" y="911"/>
                  </a:lnTo>
                  <a:lnTo>
                    <a:pt x="180" y="897"/>
                  </a:lnTo>
                  <a:lnTo>
                    <a:pt x="205" y="889"/>
                  </a:lnTo>
                  <a:lnTo>
                    <a:pt x="232" y="882"/>
                  </a:lnTo>
                  <a:lnTo>
                    <a:pt x="261" y="880"/>
                  </a:lnTo>
                  <a:lnTo>
                    <a:pt x="290" y="882"/>
                  </a:lnTo>
                  <a:lnTo>
                    <a:pt x="318" y="887"/>
                  </a:lnTo>
                  <a:lnTo>
                    <a:pt x="344" y="897"/>
                  </a:lnTo>
                  <a:lnTo>
                    <a:pt x="369" y="909"/>
                  </a:lnTo>
                  <a:lnTo>
                    <a:pt x="386" y="920"/>
                  </a:lnTo>
                  <a:lnTo>
                    <a:pt x="405" y="931"/>
                  </a:lnTo>
                  <a:lnTo>
                    <a:pt x="427" y="943"/>
                  </a:lnTo>
                  <a:lnTo>
                    <a:pt x="450" y="955"/>
                  </a:lnTo>
                  <a:lnTo>
                    <a:pt x="475" y="966"/>
                  </a:lnTo>
                  <a:lnTo>
                    <a:pt x="500" y="977"/>
                  </a:lnTo>
                  <a:lnTo>
                    <a:pt x="526" y="986"/>
                  </a:lnTo>
                  <a:lnTo>
                    <a:pt x="551" y="993"/>
                  </a:lnTo>
                  <a:lnTo>
                    <a:pt x="575" y="999"/>
                  </a:lnTo>
                  <a:lnTo>
                    <a:pt x="597" y="1001"/>
                  </a:lnTo>
                  <a:lnTo>
                    <a:pt x="617" y="1001"/>
                  </a:lnTo>
                  <a:lnTo>
                    <a:pt x="635" y="996"/>
                  </a:lnTo>
                  <a:lnTo>
                    <a:pt x="650" y="988"/>
                  </a:lnTo>
                  <a:lnTo>
                    <a:pt x="654" y="985"/>
                  </a:lnTo>
                  <a:lnTo>
                    <a:pt x="657" y="981"/>
                  </a:lnTo>
                  <a:lnTo>
                    <a:pt x="83" y="281"/>
                  </a:lnTo>
                  <a:lnTo>
                    <a:pt x="81" y="278"/>
                  </a:lnTo>
                  <a:lnTo>
                    <a:pt x="75" y="271"/>
                  </a:lnTo>
                  <a:lnTo>
                    <a:pt x="67" y="262"/>
                  </a:lnTo>
                  <a:lnTo>
                    <a:pt x="58" y="249"/>
                  </a:lnTo>
                  <a:lnTo>
                    <a:pt x="47" y="235"/>
                  </a:lnTo>
                  <a:lnTo>
                    <a:pt x="36" y="217"/>
                  </a:lnTo>
                  <a:lnTo>
                    <a:pt x="25" y="198"/>
                  </a:lnTo>
                  <a:lnTo>
                    <a:pt x="16" y="178"/>
                  </a:lnTo>
                  <a:lnTo>
                    <a:pt x="8" y="156"/>
                  </a:lnTo>
                  <a:lnTo>
                    <a:pt x="2" y="134"/>
                  </a:lnTo>
                  <a:lnTo>
                    <a:pt x="0" y="112"/>
                  </a:lnTo>
                  <a:lnTo>
                    <a:pt x="1" y="90"/>
                  </a:lnTo>
                  <a:lnTo>
                    <a:pt x="6" y="68"/>
                  </a:lnTo>
                  <a:lnTo>
                    <a:pt x="18" y="47"/>
                  </a:lnTo>
                  <a:lnTo>
                    <a:pt x="34" y="27"/>
                  </a:lnTo>
                  <a:lnTo>
                    <a:pt x="56" y="13"/>
                  </a:lnTo>
                  <a:lnTo>
                    <a:pt x="78" y="3"/>
                  </a:lnTo>
                  <a:lnTo>
                    <a:pt x="10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spTree>
    <p:extLst>
      <p:ext uri="{BB962C8B-B14F-4D97-AF65-F5344CB8AC3E}">
        <p14:creationId xmlns:p14="http://schemas.microsoft.com/office/powerpoint/2010/main" val="13353543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227758"/>
            <a:ext cx="10972801" cy="830993"/>
          </a:xfrm>
        </p:spPr>
        <p:txBody>
          <a:bodyPr anchor="t" anchorCtr="0">
            <a:spAutoFit/>
          </a:bodyPr>
          <a:lstStyle/>
          <a:p>
            <a:r>
              <a:rPr lang="en-US" sz="4800" b="1" spc="-150" dirty="0">
                <a:solidFill>
                  <a:schemeClr val="accent3"/>
                </a:solidFill>
                <a:latin typeface="Calibri" panose="020F0502020204030204" pitchFamily="34" charset="0"/>
                <a:cs typeface="Calibri" panose="020F0502020204030204" pitchFamily="34" charset="0"/>
              </a:rPr>
              <a:t>Questions?</a:t>
            </a:r>
            <a:endParaRPr lang="en-US" sz="4800" b="1" spc="-150" dirty="0">
              <a:solidFill>
                <a:schemeClr val="tx2"/>
              </a:solidFill>
              <a:latin typeface="Calibri" panose="020F0502020204030204" pitchFamily="34" charset="0"/>
              <a:cs typeface="Calibri" panose="020F0502020204030204" pitchFamily="34" charset="0"/>
            </a:endParaRPr>
          </a:p>
        </p:txBody>
      </p:sp>
      <p:sp>
        <p:nvSpPr>
          <p:cNvPr id="13" name="Content Placeholder 12"/>
          <p:cNvSpPr>
            <a:spLocks noGrp="1"/>
          </p:cNvSpPr>
          <p:nvPr>
            <p:ph sz="quarter" idx="4294967295"/>
          </p:nvPr>
        </p:nvSpPr>
        <p:spPr>
          <a:xfrm>
            <a:off x="534988" y="1355398"/>
            <a:ext cx="6780211" cy="4686300"/>
          </a:xfrm>
        </p:spPr>
        <p:txBody>
          <a:bodyPr>
            <a:normAutofit/>
          </a:bodyPr>
          <a:lstStyle/>
          <a:p>
            <a:pPr>
              <a:lnSpc>
                <a:spcPct val="120000"/>
              </a:lnSpc>
              <a:buFont typeface="Wingdings" pitchFamily="2" charset="2"/>
              <a:buChar char="§"/>
            </a:pPr>
            <a:r>
              <a:rPr lang="en-AU" sz="2000" dirty="0">
                <a:latin typeface="Calibri" panose="020F0502020204030204" pitchFamily="34" charset="0"/>
                <a:cs typeface="Calibri" panose="020F0502020204030204" pitchFamily="34" charset="0"/>
              </a:rPr>
              <a:t>How has the rate of road fatality trended over time?</a:t>
            </a:r>
            <a:endParaRPr lang="en-US" sz="2000" kern="0" dirty="0">
              <a:latin typeface="Calibri" panose="020F0502020204030204" pitchFamily="34" charset="0"/>
              <a:cs typeface="Calibri" panose="020F0502020204030204" pitchFamily="34" charset="0"/>
            </a:endParaRPr>
          </a:p>
          <a:p>
            <a:pPr>
              <a:buFont typeface="Wingdings" pitchFamily="2" charset="2"/>
              <a:buChar char="§"/>
            </a:pPr>
            <a:r>
              <a:rPr lang="en-US" sz="2000" dirty="0">
                <a:latin typeface="Calibri" panose="020F0502020204030204" pitchFamily="34" charset="0"/>
                <a:cs typeface="Calibri" panose="020F0502020204030204" pitchFamily="34" charset="0"/>
              </a:rPr>
              <a:t>Are there any factors that increase the risk of crash fatalities?</a:t>
            </a:r>
          </a:p>
          <a:p>
            <a:pPr marL="0" indent="0">
              <a:buNone/>
            </a:pPr>
            <a:r>
              <a:rPr lang="en-US" sz="2000" dirty="0">
                <a:latin typeface="Calibri" panose="020F0502020204030204" pitchFamily="34" charset="0"/>
                <a:cs typeface="Calibri" panose="020F0502020204030204" pitchFamily="34" charset="0"/>
              </a:rPr>
              <a:t> </a:t>
            </a:r>
          </a:p>
          <a:p>
            <a:pPr marL="0" indent="0">
              <a:buNone/>
            </a:pPr>
            <a:endParaRPr lang="en-US" sz="2000" dirty="0"/>
          </a:p>
        </p:txBody>
      </p:sp>
      <p:grpSp>
        <p:nvGrpSpPr>
          <p:cNvPr id="9" name="Group 8"/>
          <p:cNvGrpSpPr/>
          <p:nvPr/>
        </p:nvGrpSpPr>
        <p:grpSpPr>
          <a:xfrm>
            <a:off x="6858001" y="1662592"/>
            <a:ext cx="4362171" cy="4052409"/>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0" name="Round Diagonal Corner Rectangle 2">
            <a:extLst>
              <a:ext uri="{FF2B5EF4-FFF2-40B4-BE49-F238E27FC236}">
                <a16:creationId xmlns:a16="http://schemas.microsoft.com/office/drawing/2014/main" id="{82F770EA-789D-5F48-A860-A18645BBB985}"/>
              </a:ext>
            </a:extLst>
          </p:cNvPr>
          <p:cNvSpPr/>
          <p:nvPr/>
        </p:nvSpPr>
        <p:spPr>
          <a:xfrm>
            <a:off x="3505914" y="3240000"/>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geographic</a:t>
            </a:r>
          </a:p>
        </p:txBody>
      </p:sp>
      <p:sp>
        <p:nvSpPr>
          <p:cNvPr id="14" name="Round Diagonal Corner Rectangle 2">
            <a:extLst>
              <a:ext uri="{FF2B5EF4-FFF2-40B4-BE49-F238E27FC236}">
                <a16:creationId xmlns:a16="http://schemas.microsoft.com/office/drawing/2014/main" id="{0FC70A69-96F8-FF42-89CC-295F3C2C521D}"/>
              </a:ext>
            </a:extLst>
          </p:cNvPr>
          <p:cNvSpPr/>
          <p:nvPr/>
        </p:nvSpPr>
        <p:spPr>
          <a:xfrm>
            <a:off x="971828"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time</a:t>
            </a:r>
          </a:p>
        </p:txBody>
      </p:sp>
      <p:sp>
        <p:nvSpPr>
          <p:cNvPr id="15" name="Round Diagonal Corner Rectangle 2">
            <a:extLst>
              <a:ext uri="{FF2B5EF4-FFF2-40B4-BE49-F238E27FC236}">
                <a16:creationId xmlns:a16="http://schemas.microsoft.com/office/drawing/2014/main" id="{F47F206E-8F1D-0149-8BD9-DC2AE5907EF2}"/>
              </a:ext>
            </a:extLst>
          </p:cNvPr>
          <p:cNvSpPr/>
          <p:nvPr/>
        </p:nvSpPr>
        <p:spPr>
          <a:xfrm rot="10800000" flipV="1">
            <a:off x="971828" y="3257636"/>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demographic</a:t>
            </a:r>
          </a:p>
        </p:txBody>
      </p:sp>
      <p:sp>
        <p:nvSpPr>
          <p:cNvPr id="17" name="Round Diagonal Corner Rectangle 2">
            <a:extLst>
              <a:ext uri="{FF2B5EF4-FFF2-40B4-BE49-F238E27FC236}">
                <a16:creationId xmlns:a16="http://schemas.microsoft.com/office/drawing/2014/main" id="{0E6ACCD0-D7CA-8548-AA4E-16DB446084C7}"/>
              </a:ext>
            </a:extLst>
          </p:cNvPr>
          <p:cNvSpPr/>
          <p:nvPr/>
        </p:nvSpPr>
        <p:spPr>
          <a:xfrm rot="10800000" flipV="1">
            <a:off x="3501185" y="4723584"/>
            <a:ext cx="2361485" cy="1288426"/>
          </a:xfrm>
          <a:prstGeom prst="round2DiagRect">
            <a:avLst/>
          </a:prstGeom>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251999" rtlCol="0" anchor="ctr"/>
          <a:lstStyle/>
          <a:p>
            <a:pPr algn="ctr" defTabSz="914126"/>
            <a:r>
              <a:rPr lang="en-US" sz="4000" baseline="30000" dirty="0">
                <a:solidFill>
                  <a:prstClr val="white"/>
                </a:solidFill>
                <a:latin typeface="Calibri" panose="020F0502020204030204" pitchFamily="34" charset="0"/>
                <a:cs typeface="Calibri" panose="020F0502020204030204" pitchFamily="34" charset="0"/>
              </a:rPr>
              <a:t>vehicular</a:t>
            </a:r>
          </a:p>
        </p:txBody>
      </p:sp>
      <p:sp>
        <p:nvSpPr>
          <p:cNvPr id="2" name="TextBox 1">
            <a:extLst>
              <a:ext uri="{FF2B5EF4-FFF2-40B4-BE49-F238E27FC236}">
                <a16:creationId xmlns:a16="http://schemas.microsoft.com/office/drawing/2014/main" id="{993007FA-91F6-E049-B4B4-D6AD84508C9F}"/>
              </a:ext>
            </a:extLst>
          </p:cNvPr>
          <p:cNvSpPr txBox="1"/>
          <p:nvPr/>
        </p:nvSpPr>
        <p:spPr>
          <a:xfrm>
            <a:off x="2284344" y="2662007"/>
            <a:ext cx="2433680" cy="461665"/>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Areas to consider:</a:t>
            </a:r>
          </a:p>
        </p:txBody>
      </p:sp>
    </p:spTree>
    <p:extLst>
      <p:ext uri="{BB962C8B-B14F-4D97-AF65-F5344CB8AC3E}">
        <p14:creationId xmlns:p14="http://schemas.microsoft.com/office/powerpoint/2010/main" val="287196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6" name="TextBox 25"/>
          <p:cNvSpPr txBox="1"/>
          <p:nvPr/>
        </p:nvSpPr>
        <p:spPr>
          <a:xfrm>
            <a:off x="3960833" y="442894"/>
            <a:ext cx="4260207" cy="769241"/>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a:t>
            </a:r>
          </a:p>
        </p:txBody>
      </p:sp>
      <p:sp>
        <p:nvSpPr>
          <p:cNvPr id="27" name="TextBox 26"/>
          <p:cNvSpPr txBox="1"/>
          <p:nvPr/>
        </p:nvSpPr>
        <p:spPr>
          <a:xfrm>
            <a:off x="484399" y="1253444"/>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Australian Road Deaths</a:t>
            </a:r>
          </a:p>
        </p:txBody>
      </p:sp>
      <p:grpSp>
        <p:nvGrpSpPr>
          <p:cNvPr id="22" name="Group 21">
            <a:extLst>
              <a:ext uri="{FF2B5EF4-FFF2-40B4-BE49-F238E27FC236}">
                <a16:creationId xmlns:a16="http://schemas.microsoft.com/office/drawing/2014/main" id="{74A6BC48-AB14-B245-B7DB-737875A6940F}"/>
              </a:ext>
            </a:extLst>
          </p:cNvPr>
          <p:cNvGrpSpPr/>
          <p:nvPr/>
        </p:nvGrpSpPr>
        <p:grpSpPr>
          <a:xfrm>
            <a:off x="130465" y="2389688"/>
            <a:ext cx="5960471" cy="3449371"/>
            <a:chOff x="5715000" y="2580967"/>
            <a:chExt cx="5960471" cy="3449371"/>
          </a:xfrm>
        </p:grpSpPr>
        <p:pic>
          <p:nvPicPr>
            <p:cNvPr id="20" name="Picture 19">
              <a:extLst>
                <a:ext uri="{FF2B5EF4-FFF2-40B4-BE49-F238E27FC236}">
                  <a16:creationId xmlns:a16="http://schemas.microsoft.com/office/drawing/2014/main" id="{E19E7631-C75B-E343-9190-3A0BC2E758AB}"/>
                </a:ext>
              </a:extLst>
            </p:cNvPr>
            <p:cNvPicPr>
              <a:picLocks noChangeAspect="1"/>
            </p:cNvPicPr>
            <p:nvPr/>
          </p:nvPicPr>
          <p:blipFill>
            <a:blip r:embed="rId3"/>
            <a:stretch>
              <a:fillRect/>
            </a:stretch>
          </p:blipFill>
          <p:spPr>
            <a:xfrm>
              <a:off x="6375517" y="3332693"/>
              <a:ext cx="4720569" cy="2404917"/>
            </a:xfrm>
            <a:prstGeom prst="rect">
              <a:avLst/>
            </a:prstGeom>
          </p:spPr>
        </p:pic>
        <p:grpSp>
          <p:nvGrpSpPr>
            <p:cNvPr id="6" name="Group 4"/>
            <p:cNvGrpSpPr>
              <a:grpSpLocks noChangeAspect="1"/>
            </p:cNvGrpSpPr>
            <p:nvPr/>
          </p:nvGrpSpPr>
          <p:grpSpPr bwMode="auto">
            <a:xfrm>
              <a:off x="5715000" y="2580967"/>
              <a:ext cx="5960471" cy="3449371"/>
              <a:chOff x="4015" y="1370"/>
              <a:chExt cx="3297" cy="1908"/>
            </a:xfrm>
          </p:grpSpPr>
          <p:sp>
            <p:nvSpPr>
              <p:cNvPr id="7"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9"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1"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2"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3"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pic>
          <p:nvPicPr>
            <p:cNvPr id="4" name="Picture 3">
              <a:extLst>
                <a:ext uri="{FF2B5EF4-FFF2-40B4-BE49-F238E27FC236}">
                  <a16:creationId xmlns:a16="http://schemas.microsoft.com/office/drawing/2014/main" id="{F5781C79-2C52-B24A-9143-EA6E0F126BB4}"/>
                </a:ext>
              </a:extLst>
            </p:cNvPr>
            <p:cNvPicPr>
              <a:picLocks noChangeAspect="1"/>
            </p:cNvPicPr>
            <p:nvPr/>
          </p:nvPicPr>
          <p:blipFill>
            <a:blip r:embed="rId4"/>
            <a:stretch>
              <a:fillRect/>
            </a:stretch>
          </p:blipFill>
          <p:spPr>
            <a:xfrm>
              <a:off x="6342880" y="2743200"/>
              <a:ext cx="4606575" cy="629760"/>
            </a:xfrm>
            <a:prstGeom prst="rect">
              <a:avLst/>
            </a:prstGeom>
          </p:spPr>
        </p:pic>
      </p:grpSp>
      <p:grpSp>
        <p:nvGrpSpPr>
          <p:cNvPr id="30" name="Group 29">
            <a:extLst>
              <a:ext uri="{FF2B5EF4-FFF2-40B4-BE49-F238E27FC236}">
                <a16:creationId xmlns:a16="http://schemas.microsoft.com/office/drawing/2014/main" id="{5E234DC2-EDA2-1A46-8A90-D0FB249FDB4B}"/>
              </a:ext>
            </a:extLst>
          </p:cNvPr>
          <p:cNvGrpSpPr/>
          <p:nvPr/>
        </p:nvGrpSpPr>
        <p:grpSpPr>
          <a:xfrm>
            <a:off x="6172200" y="2362199"/>
            <a:ext cx="5944201" cy="3476859"/>
            <a:chOff x="7056110" y="3678253"/>
            <a:chExt cx="5305161" cy="3070138"/>
          </a:xfrm>
        </p:grpSpPr>
        <p:pic>
          <p:nvPicPr>
            <p:cNvPr id="28" name="Picture 27">
              <a:extLst>
                <a:ext uri="{FF2B5EF4-FFF2-40B4-BE49-F238E27FC236}">
                  <a16:creationId xmlns:a16="http://schemas.microsoft.com/office/drawing/2014/main" id="{33B864AE-3067-BE44-9EA1-0E7537F2B516}"/>
                </a:ext>
              </a:extLst>
            </p:cNvPr>
            <p:cNvPicPr>
              <a:picLocks noChangeAspect="1"/>
            </p:cNvPicPr>
            <p:nvPr/>
          </p:nvPicPr>
          <p:blipFill>
            <a:blip r:embed="rId5"/>
            <a:stretch>
              <a:fillRect/>
            </a:stretch>
          </p:blipFill>
          <p:spPr>
            <a:xfrm>
              <a:off x="7623789" y="3827715"/>
              <a:ext cx="4111011" cy="2576234"/>
            </a:xfrm>
            <a:prstGeom prst="rect">
              <a:avLst/>
            </a:prstGeom>
          </p:spPr>
        </p:pic>
        <p:grpSp>
          <p:nvGrpSpPr>
            <p:cNvPr id="43" name="Group 4">
              <a:extLst>
                <a:ext uri="{FF2B5EF4-FFF2-40B4-BE49-F238E27FC236}">
                  <a16:creationId xmlns:a16="http://schemas.microsoft.com/office/drawing/2014/main" id="{20E3E98C-B7A2-674C-A5E4-A230E612C816}"/>
                </a:ext>
              </a:extLst>
            </p:cNvPr>
            <p:cNvGrpSpPr>
              <a:grpSpLocks noChangeAspect="1"/>
            </p:cNvGrpSpPr>
            <p:nvPr/>
          </p:nvGrpSpPr>
          <p:grpSpPr bwMode="auto">
            <a:xfrm>
              <a:off x="7056110" y="3678253"/>
              <a:ext cx="5305161" cy="3070138"/>
              <a:chOff x="4015" y="1370"/>
              <a:chExt cx="3297" cy="1908"/>
            </a:xfrm>
          </p:grpSpPr>
          <p:sp>
            <p:nvSpPr>
              <p:cNvPr id="44" name="AutoShape 3">
                <a:extLst>
                  <a:ext uri="{FF2B5EF4-FFF2-40B4-BE49-F238E27FC236}">
                    <a16:creationId xmlns:a16="http://schemas.microsoft.com/office/drawing/2014/main" id="{7BED770D-F185-2F49-8166-845A42EA9FC4}"/>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4" name="Freeform 6">
                <a:extLst>
                  <a:ext uri="{FF2B5EF4-FFF2-40B4-BE49-F238E27FC236}">
                    <a16:creationId xmlns:a16="http://schemas.microsoft.com/office/drawing/2014/main" id="{F163E29A-11D3-374C-8EA0-77EC9E44FBD9}"/>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5" name="Freeform 7">
                <a:extLst>
                  <a:ext uri="{FF2B5EF4-FFF2-40B4-BE49-F238E27FC236}">
                    <a16:creationId xmlns:a16="http://schemas.microsoft.com/office/drawing/2014/main" id="{F98478F3-1633-2D48-B7ED-43B0CEDFDB31}"/>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6" name="Oval 8">
                <a:extLst>
                  <a:ext uri="{FF2B5EF4-FFF2-40B4-BE49-F238E27FC236}">
                    <a16:creationId xmlns:a16="http://schemas.microsoft.com/office/drawing/2014/main" id="{00AEEF47-1851-9E44-AC80-1736DBD2FBAD}"/>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7" name="Freeform 9">
                <a:extLst>
                  <a:ext uri="{FF2B5EF4-FFF2-40B4-BE49-F238E27FC236}">
                    <a16:creationId xmlns:a16="http://schemas.microsoft.com/office/drawing/2014/main" id="{7274FE81-FCE9-2241-86B3-0490751D6153}"/>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8" name="Freeform 10">
                <a:extLst>
                  <a:ext uri="{FF2B5EF4-FFF2-40B4-BE49-F238E27FC236}">
                    <a16:creationId xmlns:a16="http://schemas.microsoft.com/office/drawing/2014/main" id="{3DACE091-E580-BD4E-8CDA-9F62037F16A5}"/>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sp>
        <p:nvSpPr>
          <p:cNvPr id="59" name="TextBox 58">
            <a:extLst>
              <a:ext uri="{FF2B5EF4-FFF2-40B4-BE49-F238E27FC236}">
                <a16:creationId xmlns:a16="http://schemas.microsoft.com/office/drawing/2014/main" id="{FFCB88C6-67CD-0243-B907-BBF3B76F9E0E}"/>
              </a:ext>
            </a:extLst>
          </p:cNvPr>
          <p:cNvSpPr txBox="1"/>
          <p:nvPr/>
        </p:nvSpPr>
        <p:spPr>
          <a:xfrm>
            <a:off x="6553200" y="1315321"/>
            <a:ext cx="5290566" cy="553998"/>
          </a:xfrm>
          <a:prstGeom prst="rect">
            <a:avLst/>
          </a:prstGeom>
          <a:noFill/>
        </p:spPr>
        <p:txBody>
          <a:bodyPr wrap="square" rtlCol="0">
            <a:spAutoFit/>
          </a:bodyPr>
          <a:lstStyle/>
          <a:p>
            <a:pPr algn="ctr" defTabSz="914126"/>
            <a:r>
              <a:rPr lang="en-US" sz="3000" dirty="0">
                <a:solidFill>
                  <a:prstClr val="black">
                    <a:lumMod val="65000"/>
                    <a:lumOff val="35000"/>
                  </a:prstClr>
                </a:solidFill>
                <a:latin typeface="Arial" panose="020B0604020202020204" pitchFamily="34" charset="0"/>
                <a:cs typeface="Arial" panose="020B0604020202020204" pitchFamily="34" charset="0"/>
              </a:rPr>
              <a:t>State Population Date</a:t>
            </a:r>
          </a:p>
        </p:txBody>
      </p:sp>
      <p:sp>
        <p:nvSpPr>
          <p:cNvPr id="60" name="TextBox 59">
            <a:extLst>
              <a:ext uri="{FF2B5EF4-FFF2-40B4-BE49-F238E27FC236}">
                <a16:creationId xmlns:a16="http://schemas.microsoft.com/office/drawing/2014/main" id="{5BB2F04B-F3AD-4942-92D0-3C66DCF4AF60}"/>
              </a:ext>
            </a:extLst>
          </p:cNvPr>
          <p:cNvSpPr txBox="1"/>
          <p:nvPr/>
        </p:nvSpPr>
        <p:spPr>
          <a:xfrm>
            <a:off x="6444234" y="1828800"/>
            <a:ext cx="5290566" cy="369332"/>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Australian Bureau of Statistics</a:t>
            </a:r>
          </a:p>
        </p:txBody>
      </p:sp>
      <p:sp>
        <p:nvSpPr>
          <p:cNvPr id="61" name="TextBox 60">
            <a:extLst>
              <a:ext uri="{FF2B5EF4-FFF2-40B4-BE49-F238E27FC236}">
                <a16:creationId xmlns:a16="http://schemas.microsoft.com/office/drawing/2014/main" id="{EFC57336-FAE0-644F-A476-4C64E4227BDE}"/>
              </a:ext>
            </a:extLst>
          </p:cNvPr>
          <p:cNvSpPr txBox="1"/>
          <p:nvPr/>
        </p:nvSpPr>
        <p:spPr>
          <a:xfrm>
            <a:off x="465417" y="1705865"/>
            <a:ext cx="5290566" cy="646331"/>
          </a:xfrm>
          <a:prstGeom prst="rect">
            <a:avLst/>
          </a:prstGeom>
          <a:noFill/>
        </p:spPr>
        <p:txBody>
          <a:bodyPr wrap="square" rtlCol="0">
            <a:spAutoFit/>
          </a:bodyPr>
          <a:lstStyle/>
          <a:p>
            <a:pPr algn="ctr" defTabSz="914126"/>
            <a:r>
              <a:rPr lang="en-US" sz="1800" dirty="0">
                <a:solidFill>
                  <a:prstClr val="black">
                    <a:lumMod val="65000"/>
                    <a:lumOff val="35000"/>
                  </a:prstClr>
                </a:solidFill>
                <a:latin typeface="Arial" panose="020B0604020202020204" pitchFamily="34" charset="0"/>
                <a:cs typeface="Arial" panose="020B0604020202020204" pitchFamily="34" charset="0"/>
              </a:rPr>
              <a:t>Bureau of Infrastructure, Transport, Regional Development and Communication</a:t>
            </a:r>
          </a:p>
        </p:txBody>
      </p:sp>
      <p:pic>
        <p:nvPicPr>
          <p:cNvPr id="36" name="Picture 35">
            <a:extLst>
              <a:ext uri="{FF2B5EF4-FFF2-40B4-BE49-F238E27FC236}">
                <a16:creationId xmlns:a16="http://schemas.microsoft.com/office/drawing/2014/main" id="{C309CC02-5ECB-9242-A89D-5EC1A9A50F3A}"/>
              </a:ext>
            </a:extLst>
          </p:cNvPr>
          <p:cNvPicPr>
            <a:picLocks noChangeAspect="1"/>
          </p:cNvPicPr>
          <p:nvPr/>
        </p:nvPicPr>
        <p:blipFill>
          <a:blip r:embed="rId6"/>
          <a:stretch>
            <a:fillRect/>
          </a:stretch>
        </p:blipFill>
        <p:spPr>
          <a:xfrm>
            <a:off x="5638800" y="3682268"/>
            <a:ext cx="965200" cy="596900"/>
          </a:xfrm>
          <a:prstGeom prst="rect">
            <a:avLst/>
          </a:prstGeom>
        </p:spPr>
      </p:pic>
    </p:spTree>
    <p:extLst>
      <p:ext uri="{BB962C8B-B14F-4D97-AF65-F5344CB8AC3E}">
        <p14:creationId xmlns:p14="http://schemas.microsoft.com/office/powerpoint/2010/main" val="39203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0C5F57-4FCD-6E47-9D27-F9CABE939470}"/>
              </a:ext>
            </a:extLst>
          </p:cNvPr>
          <p:cNvSpPr/>
          <p:nvPr/>
        </p:nvSpPr>
        <p:spPr>
          <a:xfrm>
            <a:off x="320751" y="841951"/>
            <a:ext cx="10715844" cy="3828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A7B379-8A3C-0D4D-A596-AE0001033A8D}"/>
              </a:ext>
            </a:extLst>
          </p:cNvPr>
          <p:cNvPicPr>
            <a:picLocks noChangeAspect="1"/>
          </p:cNvPicPr>
          <p:nvPr/>
        </p:nvPicPr>
        <p:blipFill>
          <a:blip r:embed="rId3"/>
          <a:stretch>
            <a:fillRect/>
          </a:stretch>
        </p:blipFill>
        <p:spPr>
          <a:xfrm>
            <a:off x="430193" y="938899"/>
            <a:ext cx="6928279" cy="3595378"/>
          </a:xfrm>
          <a:prstGeom prst="rect">
            <a:avLst/>
          </a:prstGeom>
          <a:scene3d>
            <a:camera prst="orthographicFront"/>
            <a:lightRig rig="threePt" dir="t"/>
          </a:scene3d>
          <a:sp3d extrusionH="6350">
            <a:bevelT w="19050" h="57150"/>
          </a:sp3d>
        </p:spPr>
      </p:pic>
      <p:pic>
        <p:nvPicPr>
          <p:cNvPr id="5" name="Picture 4">
            <a:extLst>
              <a:ext uri="{FF2B5EF4-FFF2-40B4-BE49-F238E27FC236}">
                <a16:creationId xmlns:a16="http://schemas.microsoft.com/office/drawing/2014/main" id="{E2A359D5-CE34-BF46-9A3A-003BE026CE51}"/>
              </a:ext>
            </a:extLst>
          </p:cNvPr>
          <p:cNvPicPr>
            <a:picLocks noChangeAspect="1"/>
          </p:cNvPicPr>
          <p:nvPr/>
        </p:nvPicPr>
        <p:blipFill>
          <a:blip r:embed="rId4"/>
          <a:stretch>
            <a:fillRect/>
          </a:stretch>
        </p:blipFill>
        <p:spPr>
          <a:xfrm>
            <a:off x="7311394" y="930604"/>
            <a:ext cx="3644014" cy="3549194"/>
          </a:xfrm>
          <a:prstGeom prst="rect">
            <a:avLst/>
          </a:prstGeom>
          <a:scene3d>
            <a:camera prst="orthographicFront"/>
            <a:lightRig rig="threePt" dir="t"/>
          </a:scene3d>
          <a:sp3d extrusionH="6350"/>
        </p:spPr>
      </p:pic>
      <p:sp>
        <p:nvSpPr>
          <p:cNvPr id="13" name="Rectangle 12">
            <a:extLst>
              <a:ext uri="{FF2B5EF4-FFF2-40B4-BE49-F238E27FC236}">
                <a16:creationId xmlns:a16="http://schemas.microsoft.com/office/drawing/2014/main" id="{67D432B5-EC0C-8541-8A99-4B46D4B444E1}"/>
              </a:ext>
            </a:extLst>
          </p:cNvPr>
          <p:cNvSpPr/>
          <p:nvPr/>
        </p:nvSpPr>
        <p:spPr>
          <a:xfrm>
            <a:off x="5667159" y="3593806"/>
            <a:ext cx="5741582" cy="2977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D12C21-0475-4E4C-9F48-467B9447B5FB}"/>
              </a:ext>
            </a:extLst>
          </p:cNvPr>
          <p:cNvPicPr>
            <a:picLocks noChangeAspect="1"/>
          </p:cNvPicPr>
          <p:nvPr/>
        </p:nvPicPr>
        <p:blipFill>
          <a:blip r:embed="rId5"/>
          <a:stretch>
            <a:fillRect/>
          </a:stretch>
        </p:blipFill>
        <p:spPr>
          <a:xfrm>
            <a:off x="5780573" y="3750778"/>
            <a:ext cx="5514753" cy="2663172"/>
          </a:xfrm>
          <a:prstGeom prst="rect">
            <a:avLst/>
          </a:prstGeom>
          <a:scene3d>
            <a:camera prst="orthographicFront"/>
            <a:lightRig rig="threePt" dir="t"/>
          </a:scene3d>
          <a:sp3d prstMaterial="plastic">
            <a:bevelT w="0" h="0"/>
            <a:bevelB w="0" h="0"/>
          </a:sp3d>
        </p:spPr>
      </p:pic>
      <p:sp>
        <p:nvSpPr>
          <p:cNvPr id="8" name="TextBox 7">
            <a:extLst>
              <a:ext uri="{FF2B5EF4-FFF2-40B4-BE49-F238E27FC236}">
                <a16:creationId xmlns:a16="http://schemas.microsoft.com/office/drawing/2014/main" id="{12274652-A230-9E40-8F32-5E18963C04E3}"/>
              </a:ext>
            </a:extLst>
          </p:cNvPr>
          <p:cNvSpPr txBox="1"/>
          <p:nvPr/>
        </p:nvSpPr>
        <p:spPr>
          <a:xfrm>
            <a:off x="-495856" y="134550"/>
            <a:ext cx="7343223" cy="769313"/>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The Data </a:t>
            </a:r>
            <a:r>
              <a:rPr lang="en-US" sz="4399" i="1" dirty="0">
                <a:solidFill>
                  <a:schemeClr val="tx2"/>
                </a:solidFill>
                <a:latin typeface="Calibri" panose="020F0502020204030204" pitchFamily="34" charset="0"/>
                <a:cs typeface="Calibri" panose="020F0502020204030204" pitchFamily="34" charset="0"/>
              </a:rPr>
              <a:t>continued…</a:t>
            </a:r>
          </a:p>
        </p:txBody>
      </p:sp>
      <p:sp>
        <p:nvSpPr>
          <p:cNvPr id="10" name="Rounded Rectangular Callout 9">
            <a:extLst>
              <a:ext uri="{FF2B5EF4-FFF2-40B4-BE49-F238E27FC236}">
                <a16:creationId xmlns:a16="http://schemas.microsoft.com/office/drawing/2014/main" id="{9532D2CC-01F6-4843-9E2B-79B63D2F9E9D}"/>
              </a:ext>
            </a:extLst>
          </p:cNvPr>
          <p:cNvSpPr/>
          <p:nvPr/>
        </p:nvSpPr>
        <p:spPr>
          <a:xfrm>
            <a:off x="9454542" y="1445500"/>
            <a:ext cx="2307265" cy="822516"/>
          </a:xfrm>
          <a:prstGeom prst="wedgeRoundRectCallout">
            <a:avLst>
              <a:gd name="adj1" fmla="val -55778"/>
              <a:gd name="adj2" fmla="val 877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 Data</a:t>
            </a:r>
          </a:p>
          <a:p>
            <a:pPr algn="ctr"/>
            <a:r>
              <a:rPr lang="en-US" sz="1800" dirty="0"/>
              <a:t>Shape (52843,23)</a:t>
            </a:r>
          </a:p>
        </p:txBody>
      </p:sp>
      <p:sp>
        <p:nvSpPr>
          <p:cNvPr id="11" name="Rounded Rectangular Callout 10">
            <a:extLst>
              <a:ext uri="{FF2B5EF4-FFF2-40B4-BE49-F238E27FC236}">
                <a16:creationId xmlns:a16="http://schemas.microsoft.com/office/drawing/2014/main" id="{5E89FE2F-7680-8446-9930-34946D1FD818}"/>
              </a:ext>
            </a:extLst>
          </p:cNvPr>
          <p:cNvSpPr/>
          <p:nvPr/>
        </p:nvSpPr>
        <p:spPr>
          <a:xfrm>
            <a:off x="2929235" y="5047930"/>
            <a:ext cx="2307265" cy="822516"/>
          </a:xfrm>
          <a:prstGeom prst="wedgeRoundRectCallout">
            <a:avLst>
              <a:gd name="adj1" fmla="val 79796"/>
              <a:gd name="adj2" fmla="val 441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Population</a:t>
            </a:r>
          </a:p>
        </p:txBody>
      </p:sp>
      <p:sp>
        <p:nvSpPr>
          <p:cNvPr id="15" name="Rectangle 14">
            <a:extLst>
              <a:ext uri="{FF2B5EF4-FFF2-40B4-BE49-F238E27FC236}">
                <a16:creationId xmlns:a16="http://schemas.microsoft.com/office/drawing/2014/main" id="{612982B0-1BBC-CA45-AA02-337084694157}"/>
              </a:ext>
            </a:extLst>
          </p:cNvPr>
          <p:cNvSpPr/>
          <p:nvPr/>
        </p:nvSpPr>
        <p:spPr>
          <a:xfrm>
            <a:off x="6184932" y="892593"/>
            <a:ext cx="481300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94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A4FCF2-52C4-2B4A-8C40-9EE0C8584086}"/>
              </a:ext>
            </a:extLst>
          </p:cNvPr>
          <p:cNvSpPr txBox="1"/>
          <p:nvPr/>
        </p:nvSpPr>
        <p:spPr>
          <a:xfrm>
            <a:off x="8616208" y="1329871"/>
            <a:ext cx="3132430" cy="3631763"/>
          </a:xfrm>
          <a:prstGeom prst="rect">
            <a:avLst/>
          </a:prstGeom>
          <a:solidFill>
            <a:schemeClr val="bg1">
              <a:lumMod val="85000"/>
              <a:alpha val="38039"/>
            </a:schemeClr>
          </a:solidFill>
        </p:spPr>
        <p:txBody>
          <a:bodyPr wrap="square">
            <a:spAutoFit/>
          </a:bodyPr>
          <a:lstStyle/>
          <a:p>
            <a:r>
              <a:rPr lang="en-AU" sz="1000" dirty="0"/>
              <a:t>Crash ID - 0 </a:t>
            </a:r>
          </a:p>
          <a:p>
            <a:r>
              <a:rPr lang="en-AU" sz="1000" dirty="0"/>
              <a:t>State - 0 </a:t>
            </a:r>
          </a:p>
          <a:p>
            <a:r>
              <a:rPr lang="en-AU" sz="1000" dirty="0"/>
              <a:t>Month - 0 </a:t>
            </a:r>
          </a:p>
          <a:p>
            <a:r>
              <a:rPr lang="en-AU" sz="1000" dirty="0"/>
              <a:t>Year - 0 </a:t>
            </a:r>
          </a:p>
          <a:p>
            <a:r>
              <a:rPr lang="en-AU" sz="1000" dirty="0"/>
              <a:t>Dayweek - 0 </a:t>
            </a:r>
          </a:p>
          <a:p>
            <a:r>
              <a:rPr lang="en-AU" sz="1000" dirty="0"/>
              <a:t>Time - 0 </a:t>
            </a:r>
          </a:p>
          <a:p>
            <a:r>
              <a:rPr lang="en-AU" sz="1000" dirty="0"/>
              <a:t>Crash Type - 0 </a:t>
            </a:r>
          </a:p>
          <a:p>
            <a:r>
              <a:rPr lang="en-AU" sz="1000" dirty="0"/>
              <a:t>Bus Involvement - 0 </a:t>
            </a:r>
          </a:p>
          <a:p>
            <a:r>
              <a:rPr lang="en-AU" sz="1000" dirty="0"/>
              <a:t>Heavy Rigid Truck Involvement - 39 </a:t>
            </a:r>
          </a:p>
          <a:p>
            <a:r>
              <a:rPr lang="en-AU" sz="1000" dirty="0"/>
              <a:t>Articulated Truck Involvement - 0 </a:t>
            </a:r>
          </a:p>
          <a:p>
            <a:r>
              <a:rPr lang="en-AU" sz="1000" dirty="0"/>
              <a:t>Speed Limit - 1 </a:t>
            </a:r>
          </a:p>
          <a:p>
            <a:r>
              <a:rPr lang="en-AU" sz="1000" dirty="0"/>
              <a:t>Road User - 0 </a:t>
            </a:r>
          </a:p>
          <a:p>
            <a:r>
              <a:rPr lang="en-AU" sz="1000" dirty="0"/>
              <a:t>Gender - 0 </a:t>
            </a:r>
          </a:p>
          <a:p>
            <a:r>
              <a:rPr lang="en-AU" sz="1000" dirty="0"/>
              <a:t>Age - 0 </a:t>
            </a:r>
          </a:p>
          <a:p>
            <a:r>
              <a:rPr lang="en-AU" sz="1000" dirty="0"/>
              <a:t>National Remoteness Areas - 87 </a:t>
            </a:r>
          </a:p>
          <a:p>
            <a:r>
              <a:rPr lang="en-AU" sz="1000" dirty="0"/>
              <a:t>SA4 Name 2016 - 87 </a:t>
            </a:r>
          </a:p>
          <a:p>
            <a:r>
              <a:rPr lang="en-AU" sz="1000" dirty="0"/>
              <a:t>National LGA Name 2017 - 87 </a:t>
            </a:r>
          </a:p>
          <a:p>
            <a:r>
              <a:rPr lang="en-AU" sz="1000" dirty="0"/>
              <a:t>National Road Type - 87 </a:t>
            </a:r>
          </a:p>
          <a:p>
            <a:r>
              <a:rPr lang="en-AU" sz="1000" dirty="0"/>
              <a:t>Christmas Period - 0 </a:t>
            </a:r>
          </a:p>
          <a:p>
            <a:r>
              <a:rPr lang="en-AU" sz="1000" dirty="0"/>
              <a:t>Easter Period - 0 </a:t>
            </a:r>
          </a:p>
          <a:p>
            <a:r>
              <a:rPr lang="en-AU" sz="1000" dirty="0"/>
              <a:t>Age Group - 0 </a:t>
            </a:r>
          </a:p>
          <a:p>
            <a:r>
              <a:rPr lang="en-AU" sz="1000" dirty="0"/>
              <a:t>Day of week - 0 </a:t>
            </a:r>
          </a:p>
          <a:p>
            <a:r>
              <a:rPr lang="en-AU" sz="1000" dirty="0"/>
              <a:t>Time of day - 0 </a:t>
            </a:r>
          </a:p>
        </p:txBody>
      </p:sp>
      <p:sp>
        <p:nvSpPr>
          <p:cNvPr id="2" name="TextBox 1">
            <a:extLst>
              <a:ext uri="{FF2B5EF4-FFF2-40B4-BE49-F238E27FC236}">
                <a16:creationId xmlns:a16="http://schemas.microsoft.com/office/drawing/2014/main" id="{B5920116-D05F-C74F-A5D4-C0CB58740776}"/>
              </a:ext>
            </a:extLst>
          </p:cNvPr>
          <p:cNvSpPr txBox="1"/>
          <p:nvPr/>
        </p:nvSpPr>
        <p:spPr>
          <a:xfrm>
            <a:off x="369222" y="193685"/>
            <a:ext cx="4260207" cy="769241"/>
          </a:xfrm>
          <a:prstGeom prst="rect">
            <a:avLst/>
          </a:prstGeom>
          <a:noFill/>
        </p:spPr>
        <p:txBody>
          <a:bodyPr wrap="square" rtlCol="0">
            <a:spAutoFit/>
          </a:bodyPr>
          <a:lstStyle/>
          <a:p>
            <a:pPr algn="ctr" defTabSz="914126"/>
            <a:r>
              <a:rPr lang="en-US" sz="4399" b="1" dirty="0">
                <a:solidFill>
                  <a:schemeClr val="tx2"/>
                </a:solidFill>
                <a:latin typeface="Calibri" panose="020F0502020204030204" pitchFamily="34" charset="0"/>
                <a:cs typeface="Calibri" panose="020F0502020204030204" pitchFamily="34" charset="0"/>
              </a:rPr>
              <a:t>Data Exploration</a:t>
            </a:r>
          </a:p>
        </p:txBody>
      </p:sp>
      <p:pic>
        <p:nvPicPr>
          <p:cNvPr id="3" name="Picture 2">
            <a:extLst>
              <a:ext uri="{FF2B5EF4-FFF2-40B4-BE49-F238E27FC236}">
                <a16:creationId xmlns:a16="http://schemas.microsoft.com/office/drawing/2014/main" id="{19D701D2-FED3-804E-929F-5D508B5D6099}"/>
              </a:ext>
            </a:extLst>
          </p:cNvPr>
          <p:cNvPicPr>
            <a:picLocks noChangeAspect="1"/>
          </p:cNvPicPr>
          <p:nvPr/>
        </p:nvPicPr>
        <p:blipFill>
          <a:blip r:embed="rId3"/>
          <a:stretch>
            <a:fillRect/>
          </a:stretch>
        </p:blipFill>
        <p:spPr>
          <a:xfrm>
            <a:off x="369222" y="866393"/>
            <a:ext cx="7950782" cy="5410550"/>
          </a:xfrm>
          <a:prstGeom prst="rect">
            <a:avLst/>
          </a:prstGeom>
        </p:spPr>
      </p:pic>
      <p:sp>
        <p:nvSpPr>
          <p:cNvPr id="5" name="Rectangle 4">
            <a:extLst>
              <a:ext uri="{FF2B5EF4-FFF2-40B4-BE49-F238E27FC236}">
                <a16:creationId xmlns:a16="http://schemas.microsoft.com/office/drawing/2014/main" id="{D231B749-641B-1147-A5B4-7D9544BD0F12}"/>
              </a:ext>
            </a:extLst>
          </p:cNvPr>
          <p:cNvSpPr/>
          <p:nvPr/>
        </p:nvSpPr>
        <p:spPr>
          <a:xfrm rot="627034">
            <a:off x="3044529" y="5019418"/>
            <a:ext cx="263951" cy="124390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EF6CC7-7299-6B41-B25E-C35877614300}"/>
              </a:ext>
            </a:extLst>
          </p:cNvPr>
          <p:cNvSpPr/>
          <p:nvPr/>
        </p:nvSpPr>
        <p:spPr>
          <a:xfrm rot="594714">
            <a:off x="4812019" y="4904188"/>
            <a:ext cx="1062151" cy="13657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20F750-1DA2-914E-B012-E39443D09403}"/>
              </a:ext>
            </a:extLst>
          </p:cNvPr>
          <p:cNvSpPr/>
          <p:nvPr/>
        </p:nvSpPr>
        <p:spPr>
          <a:xfrm rot="5400000">
            <a:off x="9590158" y="1655433"/>
            <a:ext cx="188262" cy="199939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AA3826-7271-2646-9768-19D20C690F70}"/>
              </a:ext>
            </a:extLst>
          </p:cNvPr>
          <p:cNvSpPr/>
          <p:nvPr/>
        </p:nvSpPr>
        <p:spPr>
          <a:xfrm rot="5400000">
            <a:off x="9291209" y="2819111"/>
            <a:ext cx="648415" cy="199939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2E55B61-50F2-DE42-BF5E-C263B0A8A2A2}"/>
              </a:ext>
            </a:extLst>
          </p:cNvPr>
          <p:cNvSpPr txBox="1"/>
          <p:nvPr/>
        </p:nvSpPr>
        <p:spPr>
          <a:xfrm>
            <a:off x="8535794" y="960539"/>
            <a:ext cx="2379369" cy="369332"/>
          </a:xfrm>
          <a:prstGeom prst="rect">
            <a:avLst/>
          </a:prstGeom>
          <a:noFill/>
        </p:spPr>
        <p:txBody>
          <a:bodyPr wrap="none" rtlCol="0">
            <a:spAutoFit/>
          </a:bodyPr>
          <a:lstStyle/>
          <a:p>
            <a:r>
              <a:rPr lang="en-US" sz="1800" b="1" dirty="0"/>
              <a:t>Crash Dataset Columns</a:t>
            </a:r>
          </a:p>
        </p:txBody>
      </p:sp>
    </p:spTree>
    <p:extLst>
      <p:ext uri="{BB962C8B-B14F-4D97-AF65-F5344CB8AC3E}">
        <p14:creationId xmlns:p14="http://schemas.microsoft.com/office/powerpoint/2010/main" val="322831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4CCDCEE-A4CD-7A46-916D-C1F80EDF5074}"/>
              </a:ext>
            </a:extLst>
          </p:cNvPr>
          <p:cNvSpPr/>
          <p:nvPr/>
        </p:nvSpPr>
        <p:spPr>
          <a:xfrm>
            <a:off x="4760408" y="5048961"/>
            <a:ext cx="4942471" cy="1048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94E926F-9527-9940-80F0-75A08A5B4CF0}"/>
              </a:ext>
            </a:extLst>
          </p:cNvPr>
          <p:cNvSpPr/>
          <p:nvPr/>
        </p:nvSpPr>
        <p:spPr>
          <a:xfrm>
            <a:off x="4760408" y="3429000"/>
            <a:ext cx="6778374" cy="1089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E4008E4-D452-2D46-9112-3D2BC0F775CB}"/>
              </a:ext>
            </a:extLst>
          </p:cNvPr>
          <p:cNvSpPr/>
          <p:nvPr/>
        </p:nvSpPr>
        <p:spPr>
          <a:xfrm>
            <a:off x="4780357" y="1695190"/>
            <a:ext cx="4942471" cy="1269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FEB2F-51C3-384E-914A-ED85E31A25AE}"/>
              </a:ext>
            </a:extLst>
          </p:cNvPr>
          <p:cNvSpPr>
            <a:spLocks noGrp="1"/>
          </p:cNvSpPr>
          <p:nvPr>
            <p:ph type="title"/>
          </p:nvPr>
        </p:nvSpPr>
        <p:spPr>
          <a:xfrm>
            <a:off x="179793" y="187508"/>
            <a:ext cx="10972801" cy="715961"/>
          </a:xfrm>
        </p:spPr>
        <p:txBody>
          <a:bodyPr/>
          <a:lstStyle/>
          <a:p>
            <a:r>
              <a:rPr lang="en-US" dirty="0"/>
              <a:t>Cleaning (crash dataset)</a:t>
            </a:r>
          </a:p>
        </p:txBody>
      </p:sp>
      <p:grpSp>
        <p:nvGrpSpPr>
          <p:cNvPr id="34" name="Group 33">
            <a:extLst>
              <a:ext uri="{FF2B5EF4-FFF2-40B4-BE49-F238E27FC236}">
                <a16:creationId xmlns:a16="http://schemas.microsoft.com/office/drawing/2014/main" id="{CDB8843E-EBE2-3C4E-B9C2-BF5158ADCB9A}"/>
              </a:ext>
            </a:extLst>
          </p:cNvPr>
          <p:cNvGrpSpPr/>
          <p:nvPr/>
        </p:nvGrpSpPr>
        <p:grpSpPr>
          <a:xfrm>
            <a:off x="1269553" y="910848"/>
            <a:ext cx="2816047" cy="5881934"/>
            <a:chOff x="4451663" y="742950"/>
            <a:chExt cx="2571958" cy="5372100"/>
          </a:xfrm>
        </p:grpSpPr>
        <p:pic>
          <p:nvPicPr>
            <p:cNvPr id="33" name="Picture 32">
              <a:extLst>
                <a:ext uri="{FF2B5EF4-FFF2-40B4-BE49-F238E27FC236}">
                  <a16:creationId xmlns:a16="http://schemas.microsoft.com/office/drawing/2014/main" id="{95E0558A-7A97-C140-BC63-2C21A591377F}"/>
                </a:ext>
              </a:extLst>
            </p:cNvPr>
            <p:cNvPicPr>
              <a:picLocks noChangeAspect="1"/>
            </p:cNvPicPr>
            <p:nvPr/>
          </p:nvPicPr>
          <p:blipFill>
            <a:blip r:embed="rId3"/>
            <a:stretch>
              <a:fillRect/>
            </a:stretch>
          </p:blipFill>
          <p:spPr>
            <a:xfrm>
              <a:off x="4451663" y="742950"/>
              <a:ext cx="965200" cy="5372100"/>
            </a:xfrm>
            <a:prstGeom prst="rect">
              <a:avLst/>
            </a:prstGeom>
          </p:spPr>
        </p:pic>
        <p:pic>
          <p:nvPicPr>
            <p:cNvPr id="32" name="Picture 31">
              <a:extLst>
                <a:ext uri="{FF2B5EF4-FFF2-40B4-BE49-F238E27FC236}">
                  <a16:creationId xmlns:a16="http://schemas.microsoft.com/office/drawing/2014/main" id="{A3175322-E078-DB4C-A45F-6AAAD69D8198}"/>
                </a:ext>
              </a:extLst>
            </p:cNvPr>
            <p:cNvPicPr>
              <a:picLocks noChangeAspect="1"/>
            </p:cNvPicPr>
            <p:nvPr/>
          </p:nvPicPr>
          <p:blipFill>
            <a:blip r:embed="rId4"/>
            <a:stretch>
              <a:fillRect/>
            </a:stretch>
          </p:blipFill>
          <p:spPr>
            <a:xfrm>
              <a:off x="5258321" y="757940"/>
              <a:ext cx="1765300" cy="5334000"/>
            </a:xfrm>
            <a:prstGeom prst="rect">
              <a:avLst/>
            </a:prstGeom>
          </p:spPr>
        </p:pic>
      </p:grpSp>
      <p:pic>
        <p:nvPicPr>
          <p:cNvPr id="38" name="Picture 37">
            <a:extLst>
              <a:ext uri="{FF2B5EF4-FFF2-40B4-BE49-F238E27FC236}">
                <a16:creationId xmlns:a16="http://schemas.microsoft.com/office/drawing/2014/main" id="{128AA76F-A8D5-124F-98FF-73BB6F7CAB5A}"/>
              </a:ext>
            </a:extLst>
          </p:cNvPr>
          <p:cNvPicPr>
            <a:picLocks noChangeAspect="1"/>
          </p:cNvPicPr>
          <p:nvPr/>
        </p:nvPicPr>
        <p:blipFill>
          <a:blip r:embed="rId5"/>
          <a:stretch>
            <a:fillRect/>
          </a:stretch>
        </p:blipFill>
        <p:spPr>
          <a:xfrm>
            <a:off x="4871746" y="3533684"/>
            <a:ext cx="6555698" cy="879741"/>
          </a:xfrm>
          <a:prstGeom prst="rect">
            <a:avLst/>
          </a:prstGeom>
        </p:spPr>
      </p:pic>
      <p:pic>
        <p:nvPicPr>
          <p:cNvPr id="39" name="Picture 38">
            <a:extLst>
              <a:ext uri="{FF2B5EF4-FFF2-40B4-BE49-F238E27FC236}">
                <a16:creationId xmlns:a16="http://schemas.microsoft.com/office/drawing/2014/main" id="{E4AD4330-26F2-C64A-B129-050728A2F64E}"/>
              </a:ext>
            </a:extLst>
          </p:cNvPr>
          <p:cNvPicPr>
            <a:picLocks noChangeAspect="1"/>
          </p:cNvPicPr>
          <p:nvPr/>
        </p:nvPicPr>
        <p:blipFill>
          <a:blip r:embed="rId6"/>
          <a:stretch>
            <a:fillRect/>
          </a:stretch>
        </p:blipFill>
        <p:spPr>
          <a:xfrm>
            <a:off x="4903307" y="1798543"/>
            <a:ext cx="4680565" cy="1063177"/>
          </a:xfrm>
          <a:prstGeom prst="rect">
            <a:avLst/>
          </a:prstGeom>
        </p:spPr>
      </p:pic>
      <p:pic>
        <p:nvPicPr>
          <p:cNvPr id="40" name="Picture 39">
            <a:extLst>
              <a:ext uri="{FF2B5EF4-FFF2-40B4-BE49-F238E27FC236}">
                <a16:creationId xmlns:a16="http://schemas.microsoft.com/office/drawing/2014/main" id="{5DDA4F9C-1BF1-E042-AC2E-0B168DBC238A}"/>
              </a:ext>
            </a:extLst>
          </p:cNvPr>
          <p:cNvPicPr>
            <a:picLocks noChangeAspect="1"/>
          </p:cNvPicPr>
          <p:nvPr/>
        </p:nvPicPr>
        <p:blipFill>
          <a:blip r:embed="rId7"/>
          <a:stretch>
            <a:fillRect/>
          </a:stretch>
        </p:blipFill>
        <p:spPr>
          <a:xfrm>
            <a:off x="4893148" y="5176360"/>
            <a:ext cx="4621275" cy="793319"/>
          </a:xfrm>
          <a:prstGeom prst="rect">
            <a:avLst/>
          </a:prstGeom>
        </p:spPr>
      </p:pic>
      <p:sp>
        <p:nvSpPr>
          <p:cNvPr id="43" name="TextBox 42">
            <a:extLst>
              <a:ext uri="{FF2B5EF4-FFF2-40B4-BE49-F238E27FC236}">
                <a16:creationId xmlns:a16="http://schemas.microsoft.com/office/drawing/2014/main" id="{15C3F5B5-7082-F34D-96C0-768799FDCDF3}"/>
              </a:ext>
            </a:extLst>
          </p:cNvPr>
          <p:cNvSpPr txBox="1"/>
          <p:nvPr/>
        </p:nvSpPr>
        <p:spPr>
          <a:xfrm>
            <a:off x="4670855" y="1316222"/>
            <a:ext cx="1734257" cy="369332"/>
          </a:xfrm>
          <a:prstGeom prst="rect">
            <a:avLst/>
          </a:prstGeom>
          <a:noFill/>
        </p:spPr>
        <p:txBody>
          <a:bodyPr wrap="none" rtlCol="0">
            <a:spAutoFit/>
          </a:bodyPr>
          <a:lstStyle/>
          <a:p>
            <a:r>
              <a:rPr lang="en-US" sz="1800" dirty="0"/>
              <a:t>Formatting Time</a:t>
            </a:r>
          </a:p>
        </p:txBody>
      </p:sp>
      <p:sp>
        <p:nvSpPr>
          <p:cNvPr id="44" name="TextBox 43">
            <a:extLst>
              <a:ext uri="{FF2B5EF4-FFF2-40B4-BE49-F238E27FC236}">
                <a16:creationId xmlns:a16="http://schemas.microsoft.com/office/drawing/2014/main" id="{A507DDF4-2A4D-9A47-89E7-1C9AF90EDFDE}"/>
              </a:ext>
            </a:extLst>
          </p:cNvPr>
          <p:cNvSpPr txBox="1"/>
          <p:nvPr/>
        </p:nvSpPr>
        <p:spPr>
          <a:xfrm>
            <a:off x="4670855" y="3059689"/>
            <a:ext cx="1993366" cy="369332"/>
          </a:xfrm>
          <a:prstGeom prst="rect">
            <a:avLst/>
          </a:prstGeom>
          <a:noFill/>
        </p:spPr>
        <p:txBody>
          <a:bodyPr wrap="none" rtlCol="0">
            <a:spAutoFit/>
          </a:bodyPr>
          <a:lstStyle/>
          <a:p>
            <a:r>
              <a:rPr lang="en-US" sz="1800" dirty="0"/>
              <a:t>Adding Time of day</a:t>
            </a:r>
          </a:p>
        </p:txBody>
      </p:sp>
      <p:sp>
        <p:nvSpPr>
          <p:cNvPr id="45" name="TextBox 44">
            <a:extLst>
              <a:ext uri="{FF2B5EF4-FFF2-40B4-BE49-F238E27FC236}">
                <a16:creationId xmlns:a16="http://schemas.microsoft.com/office/drawing/2014/main" id="{2A21E28F-0D9E-9A4E-AF7E-5FD53C8D9952}"/>
              </a:ext>
            </a:extLst>
          </p:cNvPr>
          <p:cNvSpPr txBox="1"/>
          <p:nvPr/>
        </p:nvSpPr>
        <p:spPr>
          <a:xfrm>
            <a:off x="4670855" y="4679627"/>
            <a:ext cx="1636089" cy="369332"/>
          </a:xfrm>
          <a:prstGeom prst="rect">
            <a:avLst/>
          </a:prstGeom>
          <a:noFill/>
        </p:spPr>
        <p:txBody>
          <a:bodyPr wrap="none" rtlCol="0">
            <a:spAutoFit/>
          </a:bodyPr>
          <a:lstStyle/>
          <a:p>
            <a:r>
              <a:rPr lang="en-US" sz="1800"/>
              <a:t>Adding Quarter</a:t>
            </a:r>
            <a:endParaRPr lang="en-US" sz="1800" dirty="0"/>
          </a:p>
        </p:txBody>
      </p:sp>
    </p:spTree>
    <p:extLst>
      <p:ext uri="{BB962C8B-B14F-4D97-AF65-F5344CB8AC3E}">
        <p14:creationId xmlns:p14="http://schemas.microsoft.com/office/powerpoint/2010/main" val="66033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472C01-6165-E849-9413-F36CC9C62C16}"/>
              </a:ext>
            </a:extLst>
          </p:cNvPr>
          <p:cNvSpPr txBox="1"/>
          <p:nvPr/>
        </p:nvSpPr>
        <p:spPr>
          <a:xfrm>
            <a:off x="1207008" y="1243584"/>
            <a:ext cx="4809744" cy="461665"/>
          </a:xfrm>
          <a:prstGeom prst="rect">
            <a:avLst/>
          </a:prstGeom>
          <a:noFill/>
        </p:spPr>
        <p:txBody>
          <a:bodyPr wrap="square" rtlCol="0">
            <a:spAutoFit/>
          </a:bodyPr>
          <a:lstStyle/>
          <a:p>
            <a:r>
              <a:rPr lang="en-US" dirty="0"/>
              <a:t>Population dataset clean (Kelly)</a:t>
            </a:r>
          </a:p>
        </p:txBody>
      </p:sp>
    </p:spTree>
    <p:extLst>
      <p:ext uri="{BB962C8B-B14F-4D97-AF65-F5344CB8AC3E}">
        <p14:creationId xmlns:p14="http://schemas.microsoft.com/office/powerpoint/2010/main" val="399949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48FD70-034B-F04A-91E7-28FA91893F55}"/>
              </a:ext>
            </a:extLst>
          </p:cNvPr>
          <p:cNvSpPr txBox="1"/>
          <p:nvPr/>
        </p:nvSpPr>
        <p:spPr>
          <a:xfrm>
            <a:off x="1801368" y="2523744"/>
            <a:ext cx="3552063" cy="461665"/>
          </a:xfrm>
          <a:prstGeom prst="rect">
            <a:avLst/>
          </a:prstGeom>
          <a:noFill/>
        </p:spPr>
        <p:txBody>
          <a:bodyPr wrap="none" rtlCol="0">
            <a:spAutoFit/>
          </a:bodyPr>
          <a:lstStyle/>
          <a:p>
            <a:r>
              <a:rPr lang="en-US" dirty="0"/>
              <a:t>Merging </a:t>
            </a:r>
            <a:r>
              <a:rPr lang="en-US" dirty="0" err="1"/>
              <a:t>dataframes</a:t>
            </a:r>
            <a:r>
              <a:rPr lang="en-US" dirty="0"/>
              <a:t> (Kelly)</a:t>
            </a:r>
          </a:p>
        </p:txBody>
      </p:sp>
    </p:spTree>
    <p:extLst>
      <p:ext uri="{BB962C8B-B14F-4D97-AF65-F5344CB8AC3E}">
        <p14:creationId xmlns:p14="http://schemas.microsoft.com/office/powerpoint/2010/main" val="410282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56B8D-526E-EB4C-9886-64916AB3ACA2}"/>
              </a:ext>
            </a:extLst>
          </p:cNvPr>
          <p:cNvSpPr txBox="1"/>
          <p:nvPr/>
        </p:nvSpPr>
        <p:spPr>
          <a:xfrm>
            <a:off x="1764792" y="1746504"/>
            <a:ext cx="5056962" cy="461665"/>
          </a:xfrm>
          <a:prstGeom prst="rect">
            <a:avLst/>
          </a:prstGeom>
          <a:noFill/>
        </p:spPr>
        <p:txBody>
          <a:bodyPr wrap="none" rtlCol="0">
            <a:spAutoFit/>
          </a:bodyPr>
          <a:lstStyle/>
          <a:p>
            <a:r>
              <a:rPr lang="en-US" dirty="0"/>
              <a:t>Summary Stats (Kelly and anyone else) </a:t>
            </a:r>
          </a:p>
        </p:txBody>
      </p:sp>
      <p:sp>
        <p:nvSpPr>
          <p:cNvPr id="3" name="TextBox 2">
            <a:extLst>
              <a:ext uri="{FF2B5EF4-FFF2-40B4-BE49-F238E27FC236}">
                <a16:creationId xmlns:a16="http://schemas.microsoft.com/office/drawing/2014/main" id="{6AA65B97-8508-8345-8ED4-A9F810CC0FFC}"/>
              </a:ext>
            </a:extLst>
          </p:cNvPr>
          <p:cNvSpPr txBox="1"/>
          <p:nvPr/>
        </p:nvSpPr>
        <p:spPr>
          <a:xfrm>
            <a:off x="1609344" y="822960"/>
            <a:ext cx="2206245" cy="461665"/>
          </a:xfrm>
          <a:prstGeom prst="rect">
            <a:avLst/>
          </a:prstGeom>
          <a:noFill/>
        </p:spPr>
        <p:txBody>
          <a:bodyPr wrap="none" rtlCol="0">
            <a:spAutoFit/>
          </a:bodyPr>
          <a:lstStyle/>
          <a:p>
            <a:r>
              <a:rPr lang="en-US" dirty="0"/>
              <a:t>Analysis Process</a:t>
            </a:r>
          </a:p>
        </p:txBody>
      </p:sp>
    </p:spTree>
    <p:extLst>
      <p:ext uri="{BB962C8B-B14F-4D97-AF65-F5344CB8AC3E}">
        <p14:creationId xmlns:p14="http://schemas.microsoft.com/office/powerpoint/2010/main" val="1318125217"/>
      </p:ext>
    </p:extLst>
  </p:cSld>
  <p:clrMapOvr>
    <a:masterClrMapping/>
  </p:clrMapOvr>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14386</TotalTime>
  <Words>444</Words>
  <Application>Microsoft Macintosh PowerPoint</Application>
  <PresentationFormat>Widescreen</PresentationFormat>
  <Paragraphs>85</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7_Office Theme</vt:lpstr>
      <vt:lpstr>Analysis of Fatal Crash Data - Australia</vt:lpstr>
      <vt:lpstr>Questions?</vt:lpstr>
      <vt:lpstr>PowerPoint Presentation</vt:lpstr>
      <vt:lpstr>PowerPoint Presentation</vt:lpstr>
      <vt:lpstr>PowerPoint Presentation</vt:lpstr>
      <vt:lpstr>Cleaning (crash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Kelly Pellas</cp:lastModifiedBy>
  <cp:revision>180</cp:revision>
  <dcterms:created xsi:type="dcterms:W3CDTF">2013-09-12T13:05:01Z</dcterms:created>
  <dcterms:modified xsi:type="dcterms:W3CDTF">2022-01-01T09:30:54Z</dcterms:modified>
  <cp:category>Presentations, Business Presentations, Free PowerPoint Templates</cp:category>
  <cp:contentStatus>Template</cp:contentStatus>
</cp:coreProperties>
</file>