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8"/>
  </p:notesMasterIdLst>
  <p:handoutMasterIdLst>
    <p:handoutMasterId r:id="rId39"/>
  </p:handoutMasterIdLst>
  <p:sldIdLst>
    <p:sldId id="384" r:id="rId2"/>
    <p:sldId id="395" r:id="rId3"/>
    <p:sldId id="280" r:id="rId4"/>
    <p:sldId id="396" r:id="rId5"/>
    <p:sldId id="397" r:id="rId6"/>
    <p:sldId id="398" r:id="rId7"/>
    <p:sldId id="399" r:id="rId8"/>
    <p:sldId id="404" r:id="rId9"/>
    <p:sldId id="408" r:id="rId10"/>
    <p:sldId id="400" r:id="rId11"/>
    <p:sldId id="407" r:id="rId12"/>
    <p:sldId id="409" r:id="rId13"/>
    <p:sldId id="401"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03" r:id="rId28"/>
    <p:sldId id="423" r:id="rId29"/>
    <p:sldId id="424" r:id="rId30"/>
    <p:sldId id="425" r:id="rId31"/>
    <p:sldId id="426" r:id="rId32"/>
    <p:sldId id="427" r:id="rId33"/>
    <p:sldId id="428" r:id="rId34"/>
    <p:sldId id="429" r:id="rId35"/>
    <p:sldId id="430" r:id="rId36"/>
    <p:sldId id="431" r:id="rId37"/>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92"/>
    <a:srgbClr val="0071C7"/>
    <a:srgbClr val="595D74"/>
    <a:srgbClr val="1F77B4"/>
    <a:srgbClr val="1F497D"/>
    <a:srgbClr val="055785"/>
    <a:srgbClr val="EFEFEF"/>
    <a:srgbClr val="F5EEEE"/>
    <a:srgbClr val="A000AA"/>
    <a:srgbClr val="E39F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4" autoAdjust="0"/>
    <p:restoredTop sz="89775" autoAdjust="0"/>
  </p:normalViewPr>
  <p:slideViewPr>
    <p:cSldViewPr snapToGrid="0">
      <p:cViewPr varScale="1">
        <p:scale>
          <a:sx n="102" d="100"/>
          <a:sy n="102" d="100"/>
        </p:scale>
        <p:origin x="402" y="108"/>
      </p:cViewPr>
      <p:guideLst>
        <p:guide orient="horz" pos="2160"/>
        <p:guide pos="4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92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5627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dataset was based on incident. The population dataset was based on 3-month periods with extraneous data in the top rows. It was segmented into columns by state and sex. A lot of cleaning had to occur to join the two. </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5506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empty to understand what was missing. We found that certain columns were added over time. Knowing this, we could reduce the timeframe based on the periods for which the data was collected – if we wanted to glean information from those new fields. </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421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dataset was fairly clean and useable. We just needed to remove </a:t>
            </a:r>
            <a:r>
              <a:rPr lang="en-US" dirty="0" err="1"/>
              <a:t>NaN</a:t>
            </a:r>
            <a:r>
              <a:rPr lang="en-US" dirty="0"/>
              <a:t> values and convert time to format that could be compared.  </a:t>
            </a:r>
          </a:p>
          <a:p>
            <a:endParaRPr lang="en-US" dirty="0"/>
          </a:p>
          <a:p>
            <a:r>
              <a:rPr lang="en-US" dirty="0"/>
              <a:t>The quarters were added so the population dataset could be merged based on state/year/quarter because that’s how the population data was collected. </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121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61428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on the array showed no significant statistical difference between the months. However, </a:t>
            </a: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42629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96194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42056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1/4/2022</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1/4/2022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C49BB3B-7FBD-CC4B-9805-3AF12866F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702101"/>
            <a:ext cx="4926732" cy="4335524"/>
          </a:xfrm>
          <a:prstGeom prst="rect">
            <a:avLst/>
          </a:prstGeom>
        </p:spPr>
      </p:pic>
      <p:sp>
        <p:nvSpPr>
          <p:cNvPr id="2" name="Title 1"/>
          <p:cNvSpPr>
            <a:spLocks noGrp="1"/>
          </p:cNvSpPr>
          <p:nvPr>
            <p:ph type="title"/>
          </p:nvPr>
        </p:nvSpPr>
        <p:spPr/>
        <p:txBody>
          <a:bodyPr>
            <a:normAutofit/>
          </a:bodyPr>
          <a:lstStyle/>
          <a:p>
            <a:r>
              <a:rPr lang="en-US" dirty="0">
                <a:solidFill>
                  <a:schemeClr val="tx1"/>
                </a:solidFill>
              </a:rPr>
              <a:t>Analysis of Fatal Crash Data - Australia</a:t>
            </a:r>
          </a:p>
        </p:txBody>
      </p:sp>
      <p:sp>
        <p:nvSpPr>
          <p:cNvPr id="3" name="Donut 2"/>
          <p:cNvSpPr/>
          <p:nvPr/>
        </p:nvSpPr>
        <p:spPr>
          <a:xfrm>
            <a:off x="511635" y="1980695"/>
            <a:ext cx="3908708" cy="3908708"/>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4275046" cy="427504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460991" y="1295400"/>
            <a:ext cx="4046593" cy="638713"/>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733299"/>
              <a:ext cx="5736374" cy="615063"/>
            </a:xfrm>
            <a:prstGeom prst="rect">
              <a:avLst/>
            </a:prstGeom>
            <a:noFill/>
          </p:spPr>
          <p:txBody>
            <a:bodyPr wrap="square" rtlCol="0" anchor="ctr">
              <a:spAutoFit/>
            </a:bodyPr>
            <a:lstStyle/>
            <a:p>
              <a:r>
                <a:rPr lang="en-US" sz="2399" dirty="0"/>
                <a:t>Interesting Questions</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sp>
        <p:nvSpPr>
          <p:cNvPr id="104" name="Title 1">
            <a:extLst>
              <a:ext uri="{FF2B5EF4-FFF2-40B4-BE49-F238E27FC236}">
                <a16:creationId xmlns:a16="http://schemas.microsoft.com/office/drawing/2014/main" id="{A666A00D-31D1-6443-A5B4-D510CCDAE4A9}"/>
              </a:ext>
            </a:extLst>
          </p:cNvPr>
          <p:cNvSpPr txBox="1">
            <a:spLocks/>
          </p:cNvSpPr>
          <p:nvPr/>
        </p:nvSpPr>
        <p:spPr>
          <a:xfrm>
            <a:off x="609599" y="738824"/>
            <a:ext cx="10972801" cy="715961"/>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000" dirty="0">
                <a:solidFill>
                  <a:schemeClr val="tx1"/>
                </a:solidFill>
              </a:rPr>
              <a:t>1989-2020</a:t>
            </a:r>
          </a:p>
        </p:txBody>
      </p:sp>
      <p:grpSp>
        <p:nvGrpSpPr>
          <p:cNvPr id="111" name="Group 110">
            <a:extLst>
              <a:ext uri="{FF2B5EF4-FFF2-40B4-BE49-F238E27FC236}">
                <a16:creationId xmlns:a16="http://schemas.microsoft.com/office/drawing/2014/main" id="{461B4177-47E4-B841-94B3-6246D47225C2}"/>
              </a:ext>
            </a:extLst>
          </p:cNvPr>
          <p:cNvGrpSpPr/>
          <p:nvPr/>
        </p:nvGrpSpPr>
        <p:grpSpPr>
          <a:xfrm>
            <a:off x="5099704" y="2191839"/>
            <a:ext cx="4685293" cy="638713"/>
            <a:chOff x="4113734" y="1462930"/>
            <a:chExt cx="8231106" cy="1122088"/>
          </a:xfrm>
        </p:grpSpPr>
        <p:sp>
          <p:nvSpPr>
            <p:cNvPr id="115" name="Rectangle 114">
              <a:extLst>
                <a:ext uri="{FF2B5EF4-FFF2-40B4-BE49-F238E27FC236}">
                  <a16:creationId xmlns:a16="http://schemas.microsoft.com/office/drawing/2014/main" id="{DF9B9FEE-170F-6848-B97F-B7D2CC083FBF}"/>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6" name="TextBox 115">
              <a:extLst>
                <a:ext uri="{FF2B5EF4-FFF2-40B4-BE49-F238E27FC236}">
                  <a16:creationId xmlns:a16="http://schemas.microsoft.com/office/drawing/2014/main" id="{2F5A8C47-F193-3748-8AA6-F947AE29740D}"/>
                </a:ext>
              </a:extLst>
            </p:cNvPr>
            <p:cNvSpPr txBox="1"/>
            <p:nvPr/>
          </p:nvSpPr>
          <p:spPr>
            <a:xfrm>
              <a:off x="5486400" y="1635417"/>
              <a:ext cx="6858440" cy="810826"/>
            </a:xfrm>
            <a:prstGeom prst="rect">
              <a:avLst/>
            </a:prstGeom>
            <a:noFill/>
          </p:spPr>
          <p:txBody>
            <a:bodyPr wrap="square" rtlCol="0" anchor="ctr">
              <a:spAutoFit/>
            </a:bodyPr>
            <a:lstStyle/>
            <a:p>
              <a:r>
                <a:rPr lang="en-US" sz="2399" dirty="0"/>
                <a:t>Information about the Data</a:t>
              </a:r>
            </a:p>
          </p:txBody>
        </p:sp>
        <p:sp>
          <p:nvSpPr>
            <p:cNvPr id="117" name="Oval 116">
              <a:extLst>
                <a:ext uri="{FF2B5EF4-FFF2-40B4-BE49-F238E27FC236}">
                  <a16:creationId xmlns:a16="http://schemas.microsoft.com/office/drawing/2014/main" id="{86B02974-6C9B-6446-8F52-D44FA4E413E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118" name="Group 117">
            <a:extLst>
              <a:ext uri="{FF2B5EF4-FFF2-40B4-BE49-F238E27FC236}">
                <a16:creationId xmlns:a16="http://schemas.microsoft.com/office/drawing/2014/main" id="{6D45144B-F536-E944-8D9D-688B990D4DB8}"/>
              </a:ext>
            </a:extLst>
          </p:cNvPr>
          <p:cNvGrpSpPr/>
          <p:nvPr/>
        </p:nvGrpSpPr>
        <p:grpSpPr>
          <a:xfrm>
            <a:off x="5638800" y="3108918"/>
            <a:ext cx="5920196" cy="638713"/>
            <a:chOff x="4113734" y="1462930"/>
            <a:chExt cx="10400579" cy="1122088"/>
          </a:xfrm>
        </p:grpSpPr>
        <p:sp>
          <p:nvSpPr>
            <p:cNvPr id="119" name="Rectangle 118">
              <a:extLst>
                <a:ext uri="{FF2B5EF4-FFF2-40B4-BE49-F238E27FC236}">
                  <a16:creationId xmlns:a16="http://schemas.microsoft.com/office/drawing/2014/main" id="{48AB57AE-DE6A-9840-939B-32E63B081B40}"/>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0" name="TextBox 119">
              <a:extLst>
                <a:ext uri="{FF2B5EF4-FFF2-40B4-BE49-F238E27FC236}">
                  <a16:creationId xmlns:a16="http://schemas.microsoft.com/office/drawing/2014/main" id="{857C33A9-0B90-F04A-A8C1-5FA9997F8639}"/>
                </a:ext>
              </a:extLst>
            </p:cNvPr>
            <p:cNvSpPr txBox="1"/>
            <p:nvPr/>
          </p:nvSpPr>
          <p:spPr>
            <a:xfrm>
              <a:off x="5486400" y="1635417"/>
              <a:ext cx="9027913" cy="810826"/>
            </a:xfrm>
            <a:prstGeom prst="rect">
              <a:avLst/>
            </a:prstGeom>
            <a:noFill/>
          </p:spPr>
          <p:txBody>
            <a:bodyPr wrap="square" rtlCol="0" anchor="ctr">
              <a:spAutoFit/>
            </a:bodyPr>
            <a:lstStyle/>
            <a:p>
              <a:r>
                <a:rPr lang="en-US" sz="2399" dirty="0"/>
                <a:t>Data Exploration and Clean Up Process</a:t>
              </a:r>
            </a:p>
          </p:txBody>
        </p:sp>
        <p:sp>
          <p:nvSpPr>
            <p:cNvPr id="121" name="Oval 120">
              <a:extLst>
                <a:ext uri="{FF2B5EF4-FFF2-40B4-BE49-F238E27FC236}">
                  <a16:creationId xmlns:a16="http://schemas.microsoft.com/office/drawing/2014/main" id="{8812C024-E273-8549-BE9F-89B6BF8DE096}"/>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122" name="Group 121">
            <a:extLst>
              <a:ext uri="{FF2B5EF4-FFF2-40B4-BE49-F238E27FC236}">
                <a16:creationId xmlns:a16="http://schemas.microsoft.com/office/drawing/2014/main" id="{93606379-C0BF-AE41-A260-BBEFB7E625EF}"/>
              </a:ext>
            </a:extLst>
          </p:cNvPr>
          <p:cNvGrpSpPr/>
          <p:nvPr/>
        </p:nvGrpSpPr>
        <p:grpSpPr>
          <a:xfrm>
            <a:off x="5680548" y="4054508"/>
            <a:ext cx="4046593" cy="638713"/>
            <a:chOff x="4113734" y="1462930"/>
            <a:chExt cx="7109040" cy="1122088"/>
          </a:xfrm>
        </p:grpSpPr>
        <p:sp>
          <p:nvSpPr>
            <p:cNvPr id="123" name="Rectangle 122">
              <a:extLst>
                <a:ext uri="{FF2B5EF4-FFF2-40B4-BE49-F238E27FC236}">
                  <a16:creationId xmlns:a16="http://schemas.microsoft.com/office/drawing/2014/main" id="{39537D18-8D1E-7546-AAEB-9EA6CA4B036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4" name="TextBox 123">
              <a:extLst>
                <a:ext uri="{FF2B5EF4-FFF2-40B4-BE49-F238E27FC236}">
                  <a16:creationId xmlns:a16="http://schemas.microsoft.com/office/drawing/2014/main" id="{B1024B70-D38D-8F45-B930-5B1778BFF014}"/>
                </a:ext>
              </a:extLst>
            </p:cNvPr>
            <p:cNvSpPr txBox="1"/>
            <p:nvPr/>
          </p:nvSpPr>
          <p:spPr>
            <a:xfrm>
              <a:off x="5486400" y="1635417"/>
              <a:ext cx="5736374" cy="810826"/>
            </a:xfrm>
            <a:prstGeom prst="rect">
              <a:avLst/>
            </a:prstGeom>
            <a:noFill/>
          </p:spPr>
          <p:txBody>
            <a:bodyPr wrap="square" rtlCol="0" anchor="ctr">
              <a:spAutoFit/>
            </a:bodyPr>
            <a:lstStyle/>
            <a:p>
              <a:r>
                <a:rPr lang="en-US" sz="2399" dirty="0"/>
                <a:t>The Analysis Process</a:t>
              </a:r>
            </a:p>
          </p:txBody>
        </p:sp>
        <p:sp>
          <p:nvSpPr>
            <p:cNvPr id="125" name="Oval 124">
              <a:extLst>
                <a:ext uri="{FF2B5EF4-FFF2-40B4-BE49-F238E27FC236}">
                  <a16:creationId xmlns:a16="http://schemas.microsoft.com/office/drawing/2014/main" id="{2D1DA938-5696-DE43-9DEE-193A46E4847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grpSp>
        <p:nvGrpSpPr>
          <p:cNvPr id="126" name="Group 125">
            <a:extLst>
              <a:ext uri="{FF2B5EF4-FFF2-40B4-BE49-F238E27FC236}">
                <a16:creationId xmlns:a16="http://schemas.microsoft.com/office/drawing/2014/main" id="{AEC48973-7320-8B49-A63F-33C722C14483}"/>
              </a:ext>
            </a:extLst>
          </p:cNvPr>
          <p:cNvGrpSpPr/>
          <p:nvPr/>
        </p:nvGrpSpPr>
        <p:grpSpPr>
          <a:xfrm>
            <a:off x="5102673" y="4918948"/>
            <a:ext cx="4046593" cy="638713"/>
            <a:chOff x="4113734" y="1462930"/>
            <a:chExt cx="7109040" cy="1122088"/>
          </a:xfrm>
        </p:grpSpPr>
        <p:sp>
          <p:nvSpPr>
            <p:cNvPr id="127" name="Rectangle 126">
              <a:extLst>
                <a:ext uri="{FF2B5EF4-FFF2-40B4-BE49-F238E27FC236}">
                  <a16:creationId xmlns:a16="http://schemas.microsoft.com/office/drawing/2014/main" id="{2791095B-3267-7B47-921B-97D252B81FD6}"/>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8" name="TextBox 127">
              <a:extLst>
                <a:ext uri="{FF2B5EF4-FFF2-40B4-BE49-F238E27FC236}">
                  <a16:creationId xmlns:a16="http://schemas.microsoft.com/office/drawing/2014/main" id="{F99D48D2-E603-4140-A0BB-52CD8C6D3D7C}"/>
                </a:ext>
              </a:extLst>
            </p:cNvPr>
            <p:cNvSpPr txBox="1"/>
            <p:nvPr/>
          </p:nvSpPr>
          <p:spPr>
            <a:xfrm>
              <a:off x="5486400" y="1635417"/>
              <a:ext cx="5736374" cy="810826"/>
            </a:xfrm>
            <a:prstGeom prst="rect">
              <a:avLst/>
            </a:prstGeom>
            <a:noFill/>
          </p:spPr>
          <p:txBody>
            <a:bodyPr wrap="square" rtlCol="0" anchor="ctr">
              <a:spAutoFit/>
            </a:bodyPr>
            <a:lstStyle/>
            <a:p>
              <a:r>
                <a:rPr lang="en-US" sz="2399" dirty="0"/>
                <a:t>Conclusions</a:t>
              </a:r>
            </a:p>
          </p:txBody>
        </p:sp>
        <p:sp>
          <p:nvSpPr>
            <p:cNvPr id="129" name="Oval 128">
              <a:extLst>
                <a:ext uri="{FF2B5EF4-FFF2-40B4-BE49-F238E27FC236}">
                  <a16:creationId xmlns:a16="http://schemas.microsoft.com/office/drawing/2014/main" id="{DCBE00B9-9B0E-D34C-A0DF-F0A158BA5478}"/>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5</a:t>
              </a:r>
            </a:p>
          </p:txBody>
        </p:sp>
      </p:grpSp>
      <p:grpSp>
        <p:nvGrpSpPr>
          <p:cNvPr id="130" name="Group 129">
            <a:extLst>
              <a:ext uri="{FF2B5EF4-FFF2-40B4-BE49-F238E27FC236}">
                <a16:creationId xmlns:a16="http://schemas.microsoft.com/office/drawing/2014/main" id="{C4780CD8-AA12-6A41-9DAB-3D469DE7B231}"/>
              </a:ext>
            </a:extLst>
          </p:cNvPr>
          <p:cNvGrpSpPr/>
          <p:nvPr/>
        </p:nvGrpSpPr>
        <p:grpSpPr>
          <a:xfrm>
            <a:off x="4460991" y="5730090"/>
            <a:ext cx="4046593" cy="638714"/>
            <a:chOff x="4113734" y="1462930"/>
            <a:chExt cx="7109040" cy="1122088"/>
          </a:xfrm>
        </p:grpSpPr>
        <p:sp>
          <p:nvSpPr>
            <p:cNvPr id="131" name="Rectangle 130">
              <a:extLst>
                <a:ext uri="{FF2B5EF4-FFF2-40B4-BE49-F238E27FC236}">
                  <a16:creationId xmlns:a16="http://schemas.microsoft.com/office/drawing/2014/main" id="{1549181B-7F3B-DA4E-8DA4-C8CE9E4362C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2" name="TextBox 131">
              <a:extLst>
                <a:ext uri="{FF2B5EF4-FFF2-40B4-BE49-F238E27FC236}">
                  <a16:creationId xmlns:a16="http://schemas.microsoft.com/office/drawing/2014/main" id="{15959284-1662-0843-BAE9-B98D828FF0D6}"/>
                </a:ext>
              </a:extLst>
            </p:cNvPr>
            <p:cNvSpPr txBox="1"/>
            <p:nvPr/>
          </p:nvSpPr>
          <p:spPr>
            <a:xfrm>
              <a:off x="5486400" y="1635419"/>
              <a:ext cx="5736374" cy="810825"/>
            </a:xfrm>
            <a:prstGeom prst="rect">
              <a:avLst/>
            </a:prstGeom>
            <a:noFill/>
          </p:spPr>
          <p:txBody>
            <a:bodyPr wrap="square" rtlCol="0" anchor="ctr">
              <a:spAutoFit/>
            </a:bodyPr>
            <a:lstStyle/>
            <a:p>
              <a:r>
                <a:rPr lang="en-US" sz="2399" dirty="0"/>
                <a:t>Implications</a:t>
              </a:r>
            </a:p>
          </p:txBody>
        </p:sp>
        <p:sp>
          <p:nvSpPr>
            <p:cNvPr id="133" name="Oval 132">
              <a:extLst>
                <a:ext uri="{FF2B5EF4-FFF2-40B4-BE49-F238E27FC236}">
                  <a16:creationId xmlns:a16="http://schemas.microsoft.com/office/drawing/2014/main" id="{55CCBA79-F445-F447-A7E4-4491DBBDB1FE}"/>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6</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65B97-8508-8345-8ED4-A9F810CC0FFC}"/>
              </a:ext>
            </a:extLst>
          </p:cNvPr>
          <p:cNvSpPr txBox="1"/>
          <p:nvPr/>
        </p:nvSpPr>
        <p:spPr>
          <a:xfrm>
            <a:off x="588468" y="276796"/>
            <a:ext cx="6507294" cy="553998"/>
          </a:xfrm>
          <a:prstGeom prst="rect">
            <a:avLst/>
          </a:prstGeom>
          <a:noFill/>
        </p:spPr>
        <p:txBody>
          <a:bodyPr wrap="none" rtlCol="0">
            <a:spAutoFit/>
          </a:bodyPr>
          <a:lstStyle/>
          <a:p>
            <a:r>
              <a:rPr lang="en-US" sz="3000" b="1" dirty="0">
                <a:solidFill>
                  <a:schemeClr val="accent1">
                    <a:lumMod val="75000"/>
                  </a:schemeClr>
                </a:solidFill>
                <a:latin typeface="Calibri" panose="020F0502020204030204" pitchFamily="34" charset="0"/>
                <a:cs typeface="Calibri" panose="020F0502020204030204" pitchFamily="34" charset="0"/>
              </a:rPr>
              <a:t>Time vs Fatalities Correlation - Australia</a:t>
            </a:r>
          </a:p>
        </p:txBody>
      </p:sp>
      <p:pic>
        <p:nvPicPr>
          <p:cNvPr id="4" name="Picture 3">
            <a:extLst>
              <a:ext uri="{FF2B5EF4-FFF2-40B4-BE49-F238E27FC236}">
                <a16:creationId xmlns:a16="http://schemas.microsoft.com/office/drawing/2014/main" id="{A16E852F-25BD-0F4D-90F4-8FC111C2286B}"/>
              </a:ext>
            </a:extLst>
          </p:cNvPr>
          <p:cNvPicPr>
            <a:picLocks noChangeAspect="1"/>
          </p:cNvPicPr>
          <p:nvPr/>
        </p:nvPicPr>
        <p:blipFill>
          <a:blip r:embed="rId3"/>
          <a:stretch>
            <a:fillRect/>
          </a:stretch>
        </p:blipFill>
        <p:spPr>
          <a:xfrm>
            <a:off x="1028618" y="1377982"/>
            <a:ext cx="7059507" cy="5084690"/>
          </a:xfrm>
          <a:prstGeom prst="rect">
            <a:avLst/>
          </a:prstGeom>
        </p:spPr>
      </p:pic>
      <p:sp>
        <p:nvSpPr>
          <p:cNvPr id="14" name="Oval 13">
            <a:extLst>
              <a:ext uri="{FF2B5EF4-FFF2-40B4-BE49-F238E27FC236}">
                <a16:creationId xmlns:a16="http://schemas.microsoft.com/office/drawing/2014/main" id="{553469DD-E13E-6F4F-8131-F75B3ACAEAA8}"/>
              </a:ext>
            </a:extLst>
          </p:cNvPr>
          <p:cNvSpPr/>
          <p:nvPr/>
        </p:nvSpPr>
        <p:spPr>
          <a:xfrm>
            <a:off x="6940180" y="2042718"/>
            <a:ext cx="1262953" cy="1214697"/>
          </a:xfrm>
          <a:prstGeom prst="ellipse">
            <a:avLst/>
          </a:prstGeom>
          <a:solidFill>
            <a:schemeClr val="accent1">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900" dirty="0">
                <a:solidFill>
                  <a:schemeClr val="bg1"/>
                </a:solidFill>
                <a:latin typeface="Arial" pitchFamily="34" charset="0"/>
                <a:cs typeface="Arial" pitchFamily="34" charset="0"/>
              </a:rPr>
              <a:t>-0.92</a:t>
            </a:r>
          </a:p>
        </p:txBody>
      </p:sp>
      <p:sp>
        <p:nvSpPr>
          <p:cNvPr id="16" name="TextBox 15">
            <a:extLst>
              <a:ext uri="{FF2B5EF4-FFF2-40B4-BE49-F238E27FC236}">
                <a16:creationId xmlns:a16="http://schemas.microsoft.com/office/drawing/2014/main" id="{049B80F3-BC01-FC40-975C-432DA1A90560}"/>
              </a:ext>
            </a:extLst>
          </p:cNvPr>
          <p:cNvSpPr txBox="1"/>
          <p:nvPr/>
        </p:nvSpPr>
        <p:spPr>
          <a:xfrm>
            <a:off x="588468" y="702734"/>
            <a:ext cx="5208477" cy="769441"/>
          </a:xfrm>
          <a:prstGeom prst="rect">
            <a:avLst/>
          </a:prstGeom>
          <a:noFill/>
        </p:spPr>
        <p:txBody>
          <a:bodyPr wrap="none" rtlCol="0">
            <a:spAutoFit/>
          </a:bodyPr>
          <a:lstStyle/>
          <a:p>
            <a:r>
              <a:rPr lang="en-US" sz="2000" kern="0" dirty="0">
                <a:solidFill>
                  <a:schemeClr val="accent1">
                    <a:lumMod val="75000"/>
                  </a:schemeClr>
                </a:solidFill>
                <a:latin typeface="Arial" pitchFamily="34" charset="0"/>
                <a:cs typeface="Arial" pitchFamily="34" charset="0"/>
              </a:rPr>
              <a:t>How has the fatality rate trended over time? </a:t>
            </a:r>
          </a:p>
          <a:p>
            <a:endParaRPr lang="en-US" dirty="0"/>
          </a:p>
        </p:txBody>
      </p:sp>
      <p:sp>
        <p:nvSpPr>
          <p:cNvPr id="17" name="TextBox 16">
            <a:extLst>
              <a:ext uri="{FF2B5EF4-FFF2-40B4-BE49-F238E27FC236}">
                <a16:creationId xmlns:a16="http://schemas.microsoft.com/office/drawing/2014/main" id="{FA6D37B3-8AAC-DE48-BAC1-CCAD91F7AC9A}"/>
              </a:ext>
            </a:extLst>
          </p:cNvPr>
          <p:cNvSpPr txBox="1"/>
          <p:nvPr/>
        </p:nvSpPr>
        <p:spPr>
          <a:xfrm>
            <a:off x="8771467" y="1377982"/>
            <a:ext cx="2620013" cy="1569660"/>
          </a:xfrm>
          <a:prstGeom prst="rect">
            <a:avLst/>
          </a:prstGeom>
          <a:noFill/>
        </p:spPr>
        <p:txBody>
          <a:bodyPr wrap="none" rtlCol="0">
            <a:spAutoFit/>
          </a:bodyPr>
          <a:lstStyle/>
          <a:p>
            <a:r>
              <a:rPr lang="en-US" b="1" dirty="0">
                <a:solidFill>
                  <a:srgbClr val="595D74"/>
                </a:solidFill>
              </a:rPr>
              <a:t>Conclusion:</a:t>
            </a:r>
          </a:p>
          <a:p>
            <a:r>
              <a:rPr lang="en-US" dirty="0">
                <a:solidFill>
                  <a:srgbClr val="595D74"/>
                </a:solidFill>
              </a:rPr>
              <a:t>Fatality rate and </a:t>
            </a:r>
          </a:p>
          <a:p>
            <a:r>
              <a:rPr lang="en-US" dirty="0">
                <a:solidFill>
                  <a:srgbClr val="595D74"/>
                </a:solidFill>
              </a:rPr>
              <a:t>time are negatively</a:t>
            </a:r>
          </a:p>
          <a:p>
            <a:r>
              <a:rPr lang="en-US" dirty="0">
                <a:solidFill>
                  <a:srgbClr val="595D74"/>
                </a:solidFill>
              </a:rPr>
              <a:t>correlated</a:t>
            </a:r>
          </a:p>
        </p:txBody>
      </p:sp>
    </p:spTree>
    <p:extLst>
      <p:ext uri="{BB962C8B-B14F-4D97-AF65-F5344CB8AC3E}">
        <p14:creationId xmlns:p14="http://schemas.microsoft.com/office/powerpoint/2010/main" val="13181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6400CC93-6883-1844-8496-04DD91E1CDA0}"/>
              </a:ext>
            </a:extLst>
          </p:cNvPr>
          <p:cNvSpPr txBox="1"/>
          <p:nvPr/>
        </p:nvSpPr>
        <p:spPr>
          <a:xfrm>
            <a:off x="593788" y="703621"/>
            <a:ext cx="6274475" cy="769441"/>
          </a:xfrm>
          <a:prstGeom prst="rect">
            <a:avLst/>
          </a:prstGeom>
          <a:noFill/>
        </p:spPr>
        <p:txBody>
          <a:bodyPr wrap="none" rtlCol="0">
            <a:spAutoFit/>
          </a:bodyPr>
          <a:lstStyle/>
          <a:p>
            <a:r>
              <a:rPr lang="en-US" sz="2000" kern="0" dirty="0">
                <a:solidFill>
                  <a:schemeClr val="accent2">
                    <a:lumMod val="75000"/>
                  </a:schemeClr>
                </a:solidFill>
                <a:latin typeface="Arial" pitchFamily="34" charset="0"/>
                <a:cs typeface="Arial" pitchFamily="34" charset="0"/>
              </a:rPr>
              <a:t>How has the fatality rate trended over time per state? </a:t>
            </a:r>
          </a:p>
          <a:p>
            <a:endParaRPr lang="en-US" dirty="0"/>
          </a:p>
        </p:txBody>
      </p:sp>
      <p:pic>
        <p:nvPicPr>
          <p:cNvPr id="23" name="Picture 22">
            <a:extLst>
              <a:ext uri="{FF2B5EF4-FFF2-40B4-BE49-F238E27FC236}">
                <a16:creationId xmlns:a16="http://schemas.microsoft.com/office/drawing/2014/main" id="{CB8FBA30-1800-EC42-85B1-08C94739C46B}"/>
              </a:ext>
            </a:extLst>
          </p:cNvPr>
          <p:cNvPicPr>
            <a:picLocks noChangeAspect="1"/>
          </p:cNvPicPr>
          <p:nvPr/>
        </p:nvPicPr>
        <p:blipFill>
          <a:blip r:embed="rId2"/>
          <a:stretch>
            <a:fillRect/>
          </a:stretch>
        </p:blipFill>
        <p:spPr>
          <a:xfrm>
            <a:off x="3272191" y="4005710"/>
            <a:ext cx="2905868" cy="2145454"/>
          </a:xfrm>
          <a:prstGeom prst="rect">
            <a:avLst/>
          </a:prstGeom>
        </p:spPr>
      </p:pic>
      <p:pic>
        <p:nvPicPr>
          <p:cNvPr id="22" name="Picture 21">
            <a:extLst>
              <a:ext uri="{FF2B5EF4-FFF2-40B4-BE49-F238E27FC236}">
                <a16:creationId xmlns:a16="http://schemas.microsoft.com/office/drawing/2014/main" id="{27DBF5F3-EB1E-7C46-925A-D30BB2189ACF}"/>
              </a:ext>
            </a:extLst>
          </p:cNvPr>
          <p:cNvPicPr>
            <a:picLocks noChangeAspect="1"/>
          </p:cNvPicPr>
          <p:nvPr/>
        </p:nvPicPr>
        <p:blipFill>
          <a:blip r:embed="rId3"/>
          <a:stretch>
            <a:fillRect/>
          </a:stretch>
        </p:blipFill>
        <p:spPr>
          <a:xfrm>
            <a:off x="473731" y="1528270"/>
            <a:ext cx="2802010" cy="2081708"/>
          </a:xfrm>
          <a:prstGeom prst="rect">
            <a:avLst/>
          </a:prstGeom>
        </p:spPr>
      </p:pic>
      <p:pic>
        <p:nvPicPr>
          <p:cNvPr id="2" name="Picture 1">
            <a:extLst>
              <a:ext uri="{FF2B5EF4-FFF2-40B4-BE49-F238E27FC236}">
                <a16:creationId xmlns:a16="http://schemas.microsoft.com/office/drawing/2014/main" id="{912EA2E8-A7A9-0045-9B45-2D2998FF85A0}"/>
              </a:ext>
            </a:extLst>
          </p:cNvPr>
          <p:cNvPicPr>
            <a:picLocks noChangeAspect="1"/>
          </p:cNvPicPr>
          <p:nvPr/>
        </p:nvPicPr>
        <p:blipFill>
          <a:blip r:embed="rId4"/>
          <a:stretch>
            <a:fillRect/>
          </a:stretch>
        </p:blipFill>
        <p:spPr>
          <a:xfrm>
            <a:off x="8710394" y="1490957"/>
            <a:ext cx="2733683" cy="2032548"/>
          </a:xfrm>
          <a:prstGeom prst="rect">
            <a:avLst/>
          </a:prstGeom>
        </p:spPr>
      </p:pic>
      <p:pic>
        <p:nvPicPr>
          <p:cNvPr id="3" name="Picture 2">
            <a:extLst>
              <a:ext uri="{FF2B5EF4-FFF2-40B4-BE49-F238E27FC236}">
                <a16:creationId xmlns:a16="http://schemas.microsoft.com/office/drawing/2014/main" id="{5764E182-EDB9-5849-BDEA-4401E530FD6D}"/>
              </a:ext>
            </a:extLst>
          </p:cNvPr>
          <p:cNvPicPr>
            <a:picLocks noChangeAspect="1"/>
          </p:cNvPicPr>
          <p:nvPr/>
        </p:nvPicPr>
        <p:blipFill>
          <a:blip r:embed="rId5"/>
          <a:stretch>
            <a:fillRect/>
          </a:stretch>
        </p:blipFill>
        <p:spPr>
          <a:xfrm>
            <a:off x="6071345" y="4042487"/>
            <a:ext cx="2802009" cy="2106312"/>
          </a:xfrm>
          <a:prstGeom prst="rect">
            <a:avLst/>
          </a:prstGeom>
        </p:spPr>
      </p:pic>
      <p:pic>
        <p:nvPicPr>
          <p:cNvPr id="4" name="Picture 3">
            <a:extLst>
              <a:ext uri="{FF2B5EF4-FFF2-40B4-BE49-F238E27FC236}">
                <a16:creationId xmlns:a16="http://schemas.microsoft.com/office/drawing/2014/main" id="{3BD6BA2A-26EC-4241-BBA9-23A66B02722C}"/>
              </a:ext>
            </a:extLst>
          </p:cNvPr>
          <p:cNvPicPr>
            <a:picLocks noChangeAspect="1"/>
          </p:cNvPicPr>
          <p:nvPr/>
        </p:nvPicPr>
        <p:blipFill>
          <a:blip r:embed="rId6"/>
          <a:stretch>
            <a:fillRect/>
          </a:stretch>
        </p:blipFill>
        <p:spPr>
          <a:xfrm>
            <a:off x="3186184" y="1511074"/>
            <a:ext cx="2856936" cy="2077432"/>
          </a:xfrm>
          <a:prstGeom prst="rect">
            <a:avLst/>
          </a:prstGeom>
        </p:spPr>
      </p:pic>
      <p:pic>
        <p:nvPicPr>
          <p:cNvPr id="5" name="Picture 4">
            <a:extLst>
              <a:ext uri="{FF2B5EF4-FFF2-40B4-BE49-F238E27FC236}">
                <a16:creationId xmlns:a16="http://schemas.microsoft.com/office/drawing/2014/main" id="{B05EDF08-3801-994B-9925-F6E8B6F87609}"/>
              </a:ext>
            </a:extLst>
          </p:cNvPr>
          <p:cNvPicPr>
            <a:picLocks noChangeAspect="1"/>
          </p:cNvPicPr>
          <p:nvPr/>
        </p:nvPicPr>
        <p:blipFill>
          <a:blip r:embed="rId7"/>
          <a:stretch>
            <a:fillRect/>
          </a:stretch>
        </p:blipFill>
        <p:spPr>
          <a:xfrm>
            <a:off x="429756" y="4035649"/>
            <a:ext cx="2938959" cy="2099256"/>
          </a:xfrm>
          <a:prstGeom prst="rect">
            <a:avLst/>
          </a:prstGeom>
        </p:spPr>
      </p:pic>
      <p:pic>
        <p:nvPicPr>
          <p:cNvPr id="6" name="Picture 5">
            <a:extLst>
              <a:ext uri="{FF2B5EF4-FFF2-40B4-BE49-F238E27FC236}">
                <a16:creationId xmlns:a16="http://schemas.microsoft.com/office/drawing/2014/main" id="{46FA1B07-AD09-F04F-A81B-43B6BE2FFBE9}"/>
              </a:ext>
            </a:extLst>
          </p:cNvPr>
          <p:cNvPicPr>
            <a:picLocks noChangeAspect="1"/>
          </p:cNvPicPr>
          <p:nvPr/>
        </p:nvPicPr>
        <p:blipFill>
          <a:blip r:embed="rId8"/>
          <a:stretch>
            <a:fillRect/>
          </a:stretch>
        </p:blipFill>
        <p:spPr>
          <a:xfrm>
            <a:off x="6009339" y="1498331"/>
            <a:ext cx="2813737" cy="2081708"/>
          </a:xfrm>
          <a:prstGeom prst="rect">
            <a:avLst/>
          </a:prstGeom>
        </p:spPr>
      </p:pic>
      <p:pic>
        <p:nvPicPr>
          <p:cNvPr id="8" name="Picture 7">
            <a:extLst>
              <a:ext uri="{FF2B5EF4-FFF2-40B4-BE49-F238E27FC236}">
                <a16:creationId xmlns:a16="http://schemas.microsoft.com/office/drawing/2014/main" id="{F4784A1F-BC54-7848-94BB-3E74EB33123D}"/>
              </a:ext>
            </a:extLst>
          </p:cNvPr>
          <p:cNvPicPr>
            <a:picLocks noChangeAspect="1"/>
          </p:cNvPicPr>
          <p:nvPr/>
        </p:nvPicPr>
        <p:blipFill>
          <a:blip r:embed="rId9"/>
          <a:stretch>
            <a:fillRect/>
          </a:stretch>
        </p:blipFill>
        <p:spPr>
          <a:xfrm>
            <a:off x="8760733" y="4024026"/>
            <a:ext cx="2849652" cy="2124773"/>
          </a:xfrm>
          <a:prstGeom prst="rect">
            <a:avLst/>
          </a:prstGeom>
        </p:spPr>
      </p:pic>
      <p:sp>
        <p:nvSpPr>
          <p:cNvPr id="11" name="Oval 10">
            <a:extLst>
              <a:ext uri="{FF2B5EF4-FFF2-40B4-BE49-F238E27FC236}">
                <a16:creationId xmlns:a16="http://schemas.microsoft.com/office/drawing/2014/main" id="{AD5CF090-21A5-2744-9BCB-6E1AB81A5A9A}"/>
              </a:ext>
            </a:extLst>
          </p:cNvPr>
          <p:cNvSpPr/>
          <p:nvPr/>
        </p:nvSpPr>
        <p:spPr>
          <a:xfrm>
            <a:off x="2209445"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24" name="TextBox 23">
            <a:extLst>
              <a:ext uri="{FF2B5EF4-FFF2-40B4-BE49-F238E27FC236}">
                <a16:creationId xmlns:a16="http://schemas.microsoft.com/office/drawing/2014/main" id="{961805FA-21BF-CE42-A4D9-196D2097669C}"/>
              </a:ext>
            </a:extLst>
          </p:cNvPr>
          <p:cNvSpPr txBox="1"/>
          <p:nvPr/>
        </p:nvSpPr>
        <p:spPr>
          <a:xfrm>
            <a:off x="1454919" y="1128999"/>
            <a:ext cx="643061" cy="369332"/>
          </a:xfrm>
          <a:prstGeom prst="rect">
            <a:avLst/>
          </a:prstGeom>
          <a:noFill/>
        </p:spPr>
        <p:txBody>
          <a:bodyPr wrap="none" rtlCol="0">
            <a:spAutoFit/>
          </a:bodyPr>
          <a:lstStyle/>
          <a:p>
            <a:r>
              <a:rPr lang="en-US" sz="1800" dirty="0">
                <a:solidFill>
                  <a:schemeClr val="accent5">
                    <a:lumMod val="75000"/>
                  </a:schemeClr>
                </a:solidFill>
              </a:rPr>
              <a:t>NSW</a:t>
            </a:r>
          </a:p>
        </p:txBody>
      </p:sp>
      <p:sp>
        <p:nvSpPr>
          <p:cNvPr id="25" name="TextBox 24">
            <a:extLst>
              <a:ext uri="{FF2B5EF4-FFF2-40B4-BE49-F238E27FC236}">
                <a16:creationId xmlns:a16="http://schemas.microsoft.com/office/drawing/2014/main" id="{7D8C413F-4356-4C4E-B786-D30DF1A024B0}"/>
              </a:ext>
            </a:extLst>
          </p:cNvPr>
          <p:cNvSpPr txBox="1"/>
          <p:nvPr/>
        </p:nvSpPr>
        <p:spPr>
          <a:xfrm>
            <a:off x="9755704" y="1097045"/>
            <a:ext cx="497252" cy="369332"/>
          </a:xfrm>
          <a:prstGeom prst="rect">
            <a:avLst/>
          </a:prstGeom>
          <a:noFill/>
        </p:spPr>
        <p:txBody>
          <a:bodyPr wrap="none" rtlCol="0">
            <a:spAutoFit/>
          </a:bodyPr>
          <a:lstStyle/>
          <a:p>
            <a:r>
              <a:rPr lang="en-US" sz="1800" dirty="0">
                <a:solidFill>
                  <a:schemeClr val="accent5">
                    <a:lumMod val="75000"/>
                  </a:schemeClr>
                </a:solidFill>
              </a:rPr>
              <a:t>VIC</a:t>
            </a:r>
          </a:p>
        </p:txBody>
      </p:sp>
      <p:sp>
        <p:nvSpPr>
          <p:cNvPr id="26" name="TextBox 25">
            <a:extLst>
              <a:ext uri="{FF2B5EF4-FFF2-40B4-BE49-F238E27FC236}">
                <a16:creationId xmlns:a16="http://schemas.microsoft.com/office/drawing/2014/main" id="{57F00952-C680-2643-8B1C-378F9C6FA31B}"/>
              </a:ext>
            </a:extLst>
          </p:cNvPr>
          <p:cNvSpPr txBox="1"/>
          <p:nvPr/>
        </p:nvSpPr>
        <p:spPr>
          <a:xfrm>
            <a:off x="4303097" y="1128999"/>
            <a:ext cx="421847" cy="369332"/>
          </a:xfrm>
          <a:prstGeom prst="rect">
            <a:avLst/>
          </a:prstGeom>
          <a:noFill/>
        </p:spPr>
        <p:txBody>
          <a:bodyPr wrap="none" rtlCol="0">
            <a:spAutoFit/>
          </a:bodyPr>
          <a:lstStyle/>
          <a:p>
            <a:r>
              <a:rPr lang="en-US" sz="1800" dirty="0">
                <a:solidFill>
                  <a:schemeClr val="accent5">
                    <a:lumMod val="75000"/>
                  </a:schemeClr>
                </a:solidFill>
              </a:rPr>
              <a:t>SA</a:t>
            </a:r>
          </a:p>
        </p:txBody>
      </p:sp>
      <p:sp>
        <p:nvSpPr>
          <p:cNvPr id="27" name="TextBox 26">
            <a:extLst>
              <a:ext uri="{FF2B5EF4-FFF2-40B4-BE49-F238E27FC236}">
                <a16:creationId xmlns:a16="http://schemas.microsoft.com/office/drawing/2014/main" id="{7E2AA5FB-8DB4-5C4F-B1A4-A985C0AC2363}"/>
              </a:ext>
            </a:extLst>
          </p:cNvPr>
          <p:cNvSpPr txBox="1"/>
          <p:nvPr/>
        </p:nvSpPr>
        <p:spPr>
          <a:xfrm>
            <a:off x="7106301" y="1128999"/>
            <a:ext cx="580608" cy="369332"/>
          </a:xfrm>
          <a:prstGeom prst="rect">
            <a:avLst/>
          </a:prstGeom>
          <a:noFill/>
        </p:spPr>
        <p:txBody>
          <a:bodyPr wrap="none" rtlCol="0">
            <a:spAutoFit/>
          </a:bodyPr>
          <a:lstStyle/>
          <a:p>
            <a:r>
              <a:rPr lang="en-US" sz="1800" dirty="0">
                <a:solidFill>
                  <a:schemeClr val="accent5">
                    <a:lumMod val="75000"/>
                  </a:schemeClr>
                </a:solidFill>
              </a:rPr>
              <a:t>QLD</a:t>
            </a:r>
          </a:p>
        </p:txBody>
      </p:sp>
      <p:sp>
        <p:nvSpPr>
          <p:cNvPr id="28" name="TextBox 27">
            <a:extLst>
              <a:ext uri="{FF2B5EF4-FFF2-40B4-BE49-F238E27FC236}">
                <a16:creationId xmlns:a16="http://schemas.microsoft.com/office/drawing/2014/main" id="{80E015AC-B1B0-DB4A-BBFA-E5F8E72B9F38}"/>
              </a:ext>
            </a:extLst>
          </p:cNvPr>
          <p:cNvSpPr txBox="1"/>
          <p:nvPr/>
        </p:nvSpPr>
        <p:spPr>
          <a:xfrm>
            <a:off x="9723769" y="3636378"/>
            <a:ext cx="445956" cy="369332"/>
          </a:xfrm>
          <a:prstGeom prst="rect">
            <a:avLst/>
          </a:prstGeom>
          <a:noFill/>
        </p:spPr>
        <p:txBody>
          <a:bodyPr wrap="none" rtlCol="0">
            <a:spAutoFit/>
          </a:bodyPr>
          <a:lstStyle/>
          <a:p>
            <a:r>
              <a:rPr lang="en-US" sz="1800" dirty="0">
                <a:solidFill>
                  <a:schemeClr val="accent5">
                    <a:lumMod val="75000"/>
                  </a:schemeClr>
                </a:solidFill>
              </a:rPr>
              <a:t>NT</a:t>
            </a:r>
          </a:p>
        </p:txBody>
      </p:sp>
      <p:sp>
        <p:nvSpPr>
          <p:cNvPr id="29" name="TextBox 28">
            <a:extLst>
              <a:ext uri="{FF2B5EF4-FFF2-40B4-BE49-F238E27FC236}">
                <a16:creationId xmlns:a16="http://schemas.microsoft.com/office/drawing/2014/main" id="{C0EF2076-04EF-6E49-928F-9E4CFD071750}"/>
              </a:ext>
            </a:extLst>
          </p:cNvPr>
          <p:cNvSpPr txBox="1"/>
          <p:nvPr/>
        </p:nvSpPr>
        <p:spPr>
          <a:xfrm>
            <a:off x="4338230" y="3673155"/>
            <a:ext cx="552844" cy="369332"/>
          </a:xfrm>
          <a:prstGeom prst="rect">
            <a:avLst/>
          </a:prstGeom>
          <a:noFill/>
        </p:spPr>
        <p:txBody>
          <a:bodyPr wrap="none" rtlCol="0">
            <a:spAutoFit/>
          </a:bodyPr>
          <a:lstStyle/>
          <a:p>
            <a:r>
              <a:rPr lang="en-US" sz="1800" dirty="0">
                <a:solidFill>
                  <a:schemeClr val="accent5">
                    <a:lumMod val="75000"/>
                  </a:schemeClr>
                </a:solidFill>
              </a:rPr>
              <a:t>ACT</a:t>
            </a:r>
          </a:p>
        </p:txBody>
      </p:sp>
      <p:sp>
        <p:nvSpPr>
          <p:cNvPr id="30" name="TextBox 29">
            <a:extLst>
              <a:ext uri="{FF2B5EF4-FFF2-40B4-BE49-F238E27FC236}">
                <a16:creationId xmlns:a16="http://schemas.microsoft.com/office/drawing/2014/main" id="{21AF53CC-AB36-8044-A821-5694963C6526}"/>
              </a:ext>
            </a:extLst>
          </p:cNvPr>
          <p:cNvSpPr txBox="1"/>
          <p:nvPr/>
        </p:nvSpPr>
        <p:spPr>
          <a:xfrm>
            <a:off x="1501590" y="3724058"/>
            <a:ext cx="517706" cy="369332"/>
          </a:xfrm>
          <a:prstGeom prst="rect">
            <a:avLst/>
          </a:prstGeom>
          <a:noFill/>
        </p:spPr>
        <p:txBody>
          <a:bodyPr wrap="none" rtlCol="0">
            <a:spAutoFit/>
          </a:bodyPr>
          <a:lstStyle/>
          <a:p>
            <a:r>
              <a:rPr lang="en-US" sz="1800" dirty="0">
                <a:solidFill>
                  <a:schemeClr val="accent5">
                    <a:lumMod val="75000"/>
                  </a:schemeClr>
                </a:solidFill>
              </a:rPr>
              <a:t>TAS</a:t>
            </a:r>
          </a:p>
        </p:txBody>
      </p:sp>
      <p:sp>
        <p:nvSpPr>
          <p:cNvPr id="31" name="TextBox 30">
            <a:extLst>
              <a:ext uri="{FF2B5EF4-FFF2-40B4-BE49-F238E27FC236}">
                <a16:creationId xmlns:a16="http://schemas.microsoft.com/office/drawing/2014/main" id="{55FBD60A-3BC5-6E4F-BE53-9435BC5B1CA6}"/>
              </a:ext>
            </a:extLst>
          </p:cNvPr>
          <p:cNvSpPr txBox="1"/>
          <p:nvPr/>
        </p:nvSpPr>
        <p:spPr>
          <a:xfrm>
            <a:off x="7147574" y="3724058"/>
            <a:ext cx="512448" cy="369332"/>
          </a:xfrm>
          <a:prstGeom prst="rect">
            <a:avLst/>
          </a:prstGeom>
          <a:noFill/>
        </p:spPr>
        <p:txBody>
          <a:bodyPr wrap="none" rtlCol="0">
            <a:spAutoFit/>
          </a:bodyPr>
          <a:lstStyle/>
          <a:p>
            <a:r>
              <a:rPr lang="en-US" sz="1800" dirty="0">
                <a:solidFill>
                  <a:schemeClr val="accent5">
                    <a:lumMod val="75000"/>
                  </a:schemeClr>
                </a:solidFill>
              </a:rPr>
              <a:t>WA</a:t>
            </a:r>
          </a:p>
        </p:txBody>
      </p:sp>
      <p:sp>
        <p:nvSpPr>
          <p:cNvPr id="32" name="Oval 31">
            <a:extLst>
              <a:ext uri="{FF2B5EF4-FFF2-40B4-BE49-F238E27FC236}">
                <a16:creationId xmlns:a16="http://schemas.microsoft.com/office/drawing/2014/main" id="{447B2521-881D-5649-A60F-0C172391CC7C}"/>
              </a:ext>
            </a:extLst>
          </p:cNvPr>
          <p:cNvSpPr/>
          <p:nvPr/>
        </p:nvSpPr>
        <p:spPr>
          <a:xfrm>
            <a:off x="10533728" y="1749715"/>
            <a:ext cx="540062" cy="537364"/>
          </a:xfrm>
          <a:prstGeom prst="ellipse">
            <a:avLst/>
          </a:prstGeom>
          <a:solidFill>
            <a:schemeClr val="accent2">
              <a:lumMod val="75000"/>
            </a:schemeClr>
          </a:solidFill>
          <a:ln w="19050">
            <a:solidFill>
              <a:schemeClr val="bg1"/>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0.77</a:t>
            </a:r>
          </a:p>
        </p:txBody>
      </p:sp>
      <p:sp>
        <p:nvSpPr>
          <p:cNvPr id="33" name="Oval 32">
            <a:extLst>
              <a:ext uri="{FF2B5EF4-FFF2-40B4-BE49-F238E27FC236}">
                <a16:creationId xmlns:a16="http://schemas.microsoft.com/office/drawing/2014/main" id="{357C5612-7B4B-BF43-8DB8-DF2535B921AE}"/>
              </a:ext>
            </a:extLst>
          </p:cNvPr>
          <p:cNvSpPr/>
          <p:nvPr/>
        </p:nvSpPr>
        <p:spPr>
          <a:xfrm>
            <a:off x="5070172"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34" name="Oval 33">
            <a:extLst>
              <a:ext uri="{FF2B5EF4-FFF2-40B4-BE49-F238E27FC236}">
                <a16:creationId xmlns:a16="http://schemas.microsoft.com/office/drawing/2014/main" id="{7CA4550D-BFC2-CE4D-BD11-CF0AB492DD4A}"/>
              </a:ext>
            </a:extLst>
          </p:cNvPr>
          <p:cNvSpPr/>
          <p:nvPr/>
        </p:nvSpPr>
        <p:spPr>
          <a:xfrm>
            <a:off x="7846199"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0.86</a:t>
            </a:r>
          </a:p>
        </p:txBody>
      </p:sp>
      <p:sp>
        <p:nvSpPr>
          <p:cNvPr id="35" name="Oval 34">
            <a:extLst>
              <a:ext uri="{FF2B5EF4-FFF2-40B4-BE49-F238E27FC236}">
                <a16:creationId xmlns:a16="http://schemas.microsoft.com/office/drawing/2014/main" id="{1EDCDAE6-9A61-0649-851F-4E4DA66E4194}"/>
              </a:ext>
            </a:extLst>
          </p:cNvPr>
          <p:cNvSpPr/>
          <p:nvPr/>
        </p:nvSpPr>
        <p:spPr>
          <a:xfrm>
            <a:off x="10567867"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0.57</a:t>
            </a:r>
          </a:p>
        </p:txBody>
      </p:sp>
      <p:sp>
        <p:nvSpPr>
          <p:cNvPr id="37" name="Oval 36">
            <a:extLst>
              <a:ext uri="{FF2B5EF4-FFF2-40B4-BE49-F238E27FC236}">
                <a16:creationId xmlns:a16="http://schemas.microsoft.com/office/drawing/2014/main" id="{750EA5F3-2A50-B048-8E1E-83E37294EB5A}"/>
              </a:ext>
            </a:extLst>
          </p:cNvPr>
          <p:cNvSpPr/>
          <p:nvPr/>
        </p:nvSpPr>
        <p:spPr>
          <a:xfrm>
            <a:off x="2374869" y="4232371"/>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0.74</a:t>
            </a:r>
          </a:p>
        </p:txBody>
      </p:sp>
      <p:sp>
        <p:nvSpPr>
          <p:cNvPr id="38" name="Oval 37">
            <a:extLst>
              <a:ext uri="{FF2B5EF4-FFF2-40B4-BE49-F238E27FC236}">
                <a16:creationId xmlns:a16="http://schemas.microsoft.com/office/drawing/2014/main" id="{D75799FE-5BE9-2243-831E-831125A81241}"/>
              </a:ext>
            </a:extLst>
          </p:cNvPr>
          <p:cNvSpPr/>
          <p:nvPr/>
        </p:nvSpPr>
        <p:spPr>
          <a:xfrm>
            <a:off x="7881857" y="4316512"/>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0.67</a:t>
            </a:r>
          </a:p>
        </p:txBody>
      </p:sp>
      <p:sp>
        <p:nvSpPr>
          <p:cNvPr id="39" name="Oval 38">
            <a:extLst>
              <a:ext uri="{FF2B5EF4-FFF2-40B4-BE49-F238E27FC236}">
                <a16:creationId xmlns:a16="http://schemas.microsoft.com/office/drawing/2014/main" id="{DDF30C2E-7032-104F-8C48-040FCD793CCA}"/>
              </a:ext>
            </a:extLst>
          </p:cNvPr>
          <p:cNvSpPr/>
          <p:nvPr/>
        </p:nvSpPr>
        <p:spPr>
          <a:xfrm>
            <a:off x="5133519"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0.71</a:t>
            </a:r>
          </a:p>
        </p:txBody>
      </p:sp>
      <p:sp>
        <p:nvSpPr>
          <p:cNvPr id="40" name="TextBox 39">
            <a:extLst>
              <a:ext uri="{FF2B5EF4-FFF2-40B4-BE49-F238E27FC236}">
                <a16:creationId xmlns:a16="http://schemas.microsoft.com/office/drawing/2014/main" id="{6EDBAF90-98EE-4B42-B7BB-4E2C7A6D5DB9}"/>
              </a:ext>
            </a:extLst>
          </p:cNvPr>
          <p:cNvSpPr txBox="1"/>
          <p:nvPr/>
        </p:nvSpPr>
        <p:spPr>
          <a:xfrm>
            <a:off x="579267" y="297559"/>
            <a:ext cx="6457858" cy="553998"/>
          </a:xfrm>
          <a:prstGeom prst="rect">
            <a:avLst/>
          </a:prstGeom>
          <a:noFill/>
        </p:spPr>
        <p:txBody>
          <a:bodyPr wrap="none" rtlCol="0">
            <a:spAutoFit/>
          </a:bodyPr>
          <a:lstStyle/>
          <a:p>
            <a:r>
              <a:rPr lang="en-US" sz="3000" b="1" dirty="0">
                <a:solidFill>
                  <a:schemeClr val="accent2">
                    <a:lumMod val="75000"/>
                  </a:schemeClr>
                </a:solidFill>
                <a:latin typeface="Calibri" panose="020F0502020204030204" pitchFamily="34" charset="0"/>
                <a:cs typeface="Calibri" panose="020F0502020204030204" pitchFamily="34" charset="0"/>
              </a:rPr>
              <a:t>Time vs Fatalities Correlation – by State</a:t>
            </a:r>
          </a:p>
        </p:txBody>
      </p:sp>
      <p:sp>
        <p:nvSpPr>
          <p:cNvPr id="43" name="TextBox 42">
            <a:extLst>
              <a:ext uri="{FF2B5EF4-FFF2-40B4-BE49-F238E27FC236}">
                <a16:creationId xmlns:a16="http://schemas.microsoft.com/office/drawing/2014/main" id="{9D1C6D1A-258D-AB45-816E-F6625FECE27A}"/>
              </a:ext>
            </a:extLst>
          </p:cNvPr>
          <p:cNvSpPr txBox="1"/>
          <p:nvPr/>
        </p:nvSpPr>
        <p:spPr>
          <a:xfrm>
            <a:off x="790163" y="6252886"/>
            <a:ext cx="10186986" cy="830997"/>
          </a:xfrm>
          <a:prstGeom prst="rect">
            <a:avLst/>
          </a:prstGeom>
          <a:noFill/>
        </p:spPr>
        <p:txBody>
          <a:bodyPr wrap="square" rtlCol="0">
            <a:spAutoFit/>
          </a:bodyPr>
          <a:lstStyle/>
          <a:p>
            <a:r>
              <a:rPr lang="en-US" b="1" dirty="0">
                <a:solidFill>
                  <a:schemeClr val="accent6">
                    <a:lumMod val="75000"/>
                  </a:schemeClr>
                </a:solidFill>
              </a:rPr>
              <a:t>Conclusion: </a:t>
            </a:r>
            <a:r>
              <a:rPr lang="en-US" dirty="0">
                <a:solidFill>
                  <a:schemeClr val="accent6">
                    <a:lumMod val="75000"/>
                  </a:schemeClr>
                </a:solidFill>
              </a:rPr>
              <a:t>Per state</a:t>
            </a:r>
            <a:r>
              <a:rPr lang="en-US" b="1" dirty="0">
                <a:solidFill>
                  <a:schemeClr val="accent6">
                    <a:lumMod val="75000"/>
                  </a:schemeClr>
                </a:solidFill>
              </a:rPr>
              <a:t>, </a:t>
            </a:r>
            <a:r>
              <a:rPr lang="en-US" dirty="0">
                <a:solidFill>
                  <a:schemeClr val="accent6">
                    <a:lumMod val="75000"/>
                  </a:schemeClr>
                </a:solidFill>
              </a:rPr>
              <a:t>fatality rate and time are negatively correlated but vary in degree</a:t>
            </a:r>
          </a:p>
        </p:txBody>
      </p:sp>
    </p:spTree>
    <p:extLst>
      <p:ext uri="{BB962C8B-B14F-4D97-AF65-F5344CB8AC3E}">
        <p14:creationId xmlns:p14="http://schemas.microsoft.com/office/powerpoint/2010/main" val="190078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B7BBA-5AFF-F445-9FE5-D6A8CD871A20}"/>
              </a:ext>
            </a:extLst>
          </p:cNvPr>
          <p:cNvPicPr>
            <a:picLocks noChangeAspect="1"/>
          </p:cNvPicPr>
          <p:nvPr/>
        </p:nvPicPr>
        <p:blipFill>
          <a:blip r:embed="rId3"/>
          <a:stretch>
            <a:fillRect/>
          </a:stretch>
        </p:blipFill>
        <p:spPr>
          <a:xfrm>
            <a:off x="224517" y="1747612"/>
            <a:ext cx="4785819" cy="3151794"/>
          </a:xfrm>
          <a:prstGeom prst="rect">
            <a:avLst/>
          </a:prstGeom>
        </p:spPr>
      </p:pic>
      <p:sp>
        <p:nvSpPr>
          <p:cNvPr id="5" name="TextBox 4">
            <a:extLst>
              <a:ext uri="{FF2B5EF4-FFF2-40B4-BE49-F238E27FC236}">
                <a16:creationId xmlns:a16="http://schemas.microsoft.com/office/drawing/2014/main" id="{E25A7E0B-2E6D-E34C-AFC8-D648C0AFA245}"/>
              </a:ext>
            </a:extLst>
          </p:cNvPr>
          <p:cNvSpPr txBox="1"/>
          <p:nvPr/>
        </p:nvSpPr>
        <p:spPr>
          <a:xfrm>
            <a:off x="2291688" y="5525255"/>
            <a:ext cx="2931893" cy="461665"/>
          </a:xfrm>
          <a:prstGeom prst="rect">
            <a:avLst/>
          </a:prstGeom>
          <a:noFill/>
        </p:spPr>
        <p:txBody>
          <a:bodyPr wrap="none" rtlCol="0">
            <a:spAutoFit/>
          </a:bodyPr>
          <a:lstStyle/>
          <a:p>
            <a:r>
              <a:rPr lang="en-AU" dirty="0"/>
              <a:t>P-value = 0.29948876 </a:t>
            </a:r>
            <a:endParaRPr lang="en-US" dirty="0"/>
          </a:p>
        </p:txBody>
      </p:sp>
      <p:sp>
        <p:nvSpPr>
          <p:cNvPr id="7" name="TextBox 6">
            <a:extLst>
              <a:ext uri="{FF2B5EF4-FFF2-40B4-BE49-F238E27FC236}">
                <a16:creationId xmlns:a16="http://schemas.microsoft.com/office/drawing/2014/main" id="{FEC68FA9-9BFB-E64A-AAE1-C0B197B4BBDA}"/>
              </a:ext>
            </a:extLst>
          </p:cNvPr>
          <p:cNvSpPr txBox="1"/>
          <p:nvPr/>
        </p:nvSpPr>
        <p:spPr>
          <a:xfrm>
            <a:off x="587734" y="245548"/>
            <a:ext cx="2229713" cy="553998"/>
          </a:xfrm>
          <a:prstGeom prst="rect">
            <a:avLst/>
          </a:prstGeom>
          <a:noFill/>
        </p:spPr>
        <p:txBody>
          <a:bodyPr wrap="none" rtlCol="0">
            <a:spAutoFit/>
          </a:bodyPr>
          <a:lstStyle/>
          <a:p>
            <a:r>
              <a:rPr lang="en-US" sz="3000" b="1" dirty="0">
                <a:solidFill>
                  <a:srgbClr val="1F77B4"/>
                </a:solidFill>
                <a:latin typeface="Calibri" panose="020F0502020204030204" pitchFamily="34" charset="0"/>
                <a:cs typeface="Calibri" panose="020F0502020204030204" pitchFamily="34" charset="0"/>
              </a:rPr>
              <a:t>Time: </a:t>
            </a:r>
            <a:r>
              <a:rPr lang="en-US" sz="3000" dirty="0">
                <a:solidFill>
                  <a:srgbClr val="1F77B4"/>
                </a:solidFill>
                <a:latin typeface="Calibri" panose="020F0502020204030204" pitchFamily="34" charset="0"/>
                <a:cs typeface="Calibri" panose="020F0502020204030204" pitchFamily="34" charset="0"/>
              </a:rPr>
              <a:t>Month</a:t>
            </a:r>
          </a:p>
        </p:txBody>
      </p:sp>
      <p:pic>
        <p:nvPicPr>
          <p:cNvPr id="9" name="Picture 8">
            <a:extLst>
              <a:ext uri="{FF2B5EF4-FFF2-40B4-BE49-F238E27FC236}">
                <a16:creationId xmlns:a16="http://schemas.microsoft.com/office/drawing/2014/main" id="{425508E3-82C9-C541-81A5-D89AC6F770B8}"/>
              </a:ext>
            </a:extLst>
          </p:cNvPr>
          <p:cNvPicPr>
            <a:picLocks noChangeAspect="1"/>
          </p:cNvPicPr>
          <p:nvPr/>
        </p:nvPicPr>
        <p:blipFill>
          <a:blip r:embed="rId4"/>
          <a:stretch>
            <a:fillRect/>
          </a:stretch>
        </p:blipFill>
        <p:spPr>
          <a:xfrm>
            <a:off x="5010336" y="1279199"/>
            <a:ext cx="7120466" cy="3687941"/>
          </a:xfrm>
          <a:prstGeom prst="rect">
            <a:avLst/>
          </a:prstGeom>
        </p:spPr>
      </p:pic>
      <p:sp>
        <p:nvSpPr>
          <p:cNvPr id="10" name="Right Arrow 9">
            <a:extLst>
              <a:ext uri="{FF2B5EF4-FFF2-40B4-BE49-F238E27FC236}">
                <a16:creationId xmlns:a16="http://schemas.microsoft.com/office/drawing/2014/main" id="{81FBD0CD-A5D2-D143-9AFB-69334AA38B65}"/>
              </a:ext>
            </a:extLst>
          </p:cNvPr>
          <p:cNvSpPr/>
          <p:nvPr/>
        </p:nvSpPr>
        <p:spPr>
          <a:xfrm>
            <a:off x="5325357" y="5607918"/>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4B1E3D5-3B14-A34F-ABFB-979AA5C68AB1}"/>
              </a:ext>
            </a:extLst>
          </p:cNvPr>
          <p:cNvSpPr txBox="1"/>
          <p:nvPr/>
        </p:nvSpPr>
        <p:spPr>
          <a:xfrm>
            <a:off x="6485467" y="5525253"/>
            <a:ext cx="4948021" cy="461665"/>
          </a:xfrm>
          <a:prstGeom prst="rect">
            <a:avLst/>
          </a:prstGeom>
          <a:noFill/>
        </p:spPr>
        <p:txBody>
          <a:bodyPr wrap="none" rtlCol="0">
            <a:spAutoFit/>
          </a:bodyPr>
          <a:lstStyle/>
          <a:p>
            <a:r>
              <a:rPr lang="en-US" dirty="0"/>
              <a:t>Conclusion: Not statistically significant</a:t>
            </a:r>
          </a:p>
        </p:txBody>
      </p:sp>
      <p:sp>
        <p:nvSpPr>
          <p:cNvPr id="12" name="TextBox 11">
            <a:extLst>
              <a:ext uri="{FF2B5EF4-FFF2-40B4-BE49-F238E27FC236}">
                <a16:creationId xmlns:a16="http://schemas.microsoft.com/office/drawing/2014/main" id="{CADE6936-76D4-5142-8B18-B034748A111B}"/>
              </a:ext>
            </a:extLst>
          </p:cNvPr>
          <p:cNvSpPr txBox="1"/>
          <p:nvPr/>
        </p:nvSpPr>
        <p:spPr>
          <a:xfrm>
            <a:off x="587734" y="664875"/>
            <a:ext cx="8055603" cy="461665"/>
          </a:xfrm>
          <a:prstGeom prst="rect">
            <a:avLst/>
          </a:prstGeom>
          <a:noFill/>
        </p:spPr>
        <p:txBody>
          <a:bodyPr wrap="none" rtlCol="0">
            <a:spAutoFit/>
          </a:bodyPr>
          <a:lstStyle/>
          <a:p>
            <a:r>
              <a:rPr lang="en-US" dirty="0">
                <a:solidFill>
                  <a:srgbClr val="1F77B4"/>
                </a:solidFill>
              </a:rPr>
              <a:t>Is there correlation between month and number of fatalities?</a:t>
            </a:r>
          </a:p>
        </p:txBody>
      </p:sp>
    </p:spTree>
    <p:extLst>
      <p:ext uri="{BB962C8B-B14F-4D97-AF65-F5344CB8AC3E}">
        <p14:creationId xmlns:p14="http://schemas.microsoft.com/office/powerpoint/2010/main" val="31533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2B5D6AA-2A12-B84D-9DC3-2CFC0F8CEE16}"/>
              </a:ext>
            </a:extLst>
          </p:cNvPr>
          <p:cNvSpPr txBox="1"/>
          <p:nvPr/>
        </p:nvSpPr>
        <p:spPr>
          <a:xfrm>
            <a:off x="1947587" y="5318400"/>
            <a:ext cx="2713884" cy="461665"/>
          </a:xfrm>
          <a:prstGeom prst="rect">
            <a:avLst/>
          </a:prstGeom>
          <a:noFill/>
        </p:spPr>
        <p:txBody>
          <a:bodyPr wrap="none" rtlCol="0">
            <a:spAutoFit/>
          </a:bodyPr>
          <a:lstStyle/>
          <a:p>
            <a:r>
              <a:rPr lang="en-AU" dirty="0"/>
              <a:t>P-value = 1.025e-15</a:t>
            </a:r>
            <a:endParaRPr lang="en-US" dirty="0"/>
          </a:p>
        </p:txBody>
      </p:sp>
      <p:sp>
        <p:nvSpPr>
          <p:cNvPr id="21" name="TextBox 20">
            <a:extLst>
              <a:ext uri="{FF2B5EF4-FFF2-40B4-BE49-F238E27FC236}">
                <a16:creationId xmlns:a16="http://schemas.microsoft.com/office/drawing/2014/main" id="{86F74364-3E08-E742-B98F-9B350FCEEA4B}"/>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2" name="Right Arrow 21">
            <a:extLst>
              <a:ext uri="{FF2B5EF4-FFF2-40B4-BE49-F238E27FC236}">
                <a16:creationId xmlns:a16="http://schemas.microsoft.com/office/drawing/2014/main" id="{A49275AB-139B-BC44-A6EB-184B07E2EC00}"/>
              </a:ext>
            </a:extLst>
          </p:cNvPr>
          <p:cNvSpPr/>
          <p:nvPr/>
        </p:nvSpPr>
        <p:spPr>
          <a:xfrm>
            <a:off x="5045903" y="540106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41A93335-9CBC-5D44-BDA1-BAF6654D97A5}"/>
              </a:ext>
            </a:extLst>
          </p:cNvPr>
          <p:cNvSpPr txBox="1"/>
          <p:nvPr/>
        </p:nvSpPr>
        <p:spPr>
          <a:xfrm>
            <a:off x="6585073" y="5318400"/>
            <a:ext cx="4460965" cy="461665"/>
          </a:xfrm>
          <a:prstGeom prst="rect">
            <a:avLst/>
          </a:prstGeom>
          <a:noFill/>
        </p:spPr>
        <p:txBody>
          <a:bodyPr wrap="none" rtlCol="0">
            <a:spAutoFit/>
          </a:bodyPr>
          <a:lstStyle/>
          <a:p>
            <a:r>
              <a:rPr lang="en-AU" dirty="0"/>
              <a:t>Conclusion: Statistically Significant</a:t>
            </a:r>
            <a:endParaRPr lang="en-US" dirty="0"/>
          </a:p>
        </p:txBody>
      </p:sp>
      <p:pic>
        <p:nvPicPr>
          <p:cNvPr id="25" name="Picture 24">
            <a:extLst>
              <a:ext uri="{FF2B5EF4-FFF2-40B4-BE49-F238E27FC236}">
                <a16:creationId xmlns:a16="http://schemas.microsoft.com/office/drawing/2014/main" id="{AE4D9E24-E667-A64F-AA2F-58CE5065B0C8}"/>
              </a:ext>
            </a:extLst>
          </p:cNvPr>
          <p:cNvPicPr>
            <a:picLocks noChangeAspect="1"/>
          </p:cNvPicPr>
          <p:nvPr/>
        </p:nvPicPr>
        <p:blipFill>
          <a:blip r:embed="rId2"/>
          <a:stretch>
            <a:fillRect/>
          </a:stretch>
        </p:blipFill>
        <p:spPr>
          <a:xfrm>
            <a:off x="4978400" y="1275527"/>
            <a:ext cx="6883631" cy="3557763"/>
          </a:xfrm>
          <a:prstGeom prst="rect">
            <a:avLst/>
          </a:prstGeom>
        </p:spPr>
      </p:pic>
      <p:sp>
        <p:nvSpPr>
          <p:cNvPr id="27" name="TextBox 26">
            <a:extLst>
              <a:ext uri="{FF2B5EF4-FFF2-40B4-BE49-F238E27FC236}">
                <a16:creationId xmlns:a16="http://schemas.microsoft.com/office/drawing/2014/main" id="{E9D819E5-739C-2846-8D1B-07ED9DBD016D}"/>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a correlation between day of the week and number of fatalities?</a:t>
            </a:r>
          </a:p>
        </p:txBody>
      </p:sp>
      <p:pic>
        <p:nvPicPr>
          <p:cNvPr id="28" name="Picture 27">
            <a:extLst>
              <a:ext uri="{FF2B5EF4-FFF2-40B4-BE49-F238E27FC236}">
                <a16:creationId xmlns:a16="http://schemas.microsoft.com/office/drawing/2014/main" id="{8D816E29-B73C-DC46-B008-F03521D12533}"/>
              </a:ext>
            </a:extLst>
          </p:cNvPr>
          <p:cNvPicPr>
            <a:picLocks noChangeAspect="1"/>
          </p:cNvPicPr>
          <p:nvPr/>
        </p:nvPicPr>
        <p:blipFill>
          <a:blip r:embed="rId3"/>
          <a:stretch>
            <a:fillRect/>
          </a:stretch>
        </p:blipFill>
        <p:spPr>
          <a:xfrm>
            <a:off x="387473" y="1275527"/>
            <a:ext cx="4590927" cy="3443195"/>
          </a:xfrm>
          <a:prstGeom prst="rect">
            <a:avLst/>
          </a:prstGeom>
        </p:spPr>
      </p:pic>
    </p:spTree>
    <p:extLst>
      <p:ext uri="{BB962C8B-B14F-4D97-AF65-F5344CB8AC3E}">
        <p14:creationId xmlns:p14="http://schemas.microsoft.com/office/powerpoint/2010/main" val="192214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E67BF-EC71-3241-98B8-01C4D8EF964C}"/>
              </a:ext>
            </a:extLst>
          </p:cNvPr>
          <p:cNvSpPr/>
          <p:nvPr/>
        </p:nvSpPr>
        <p:spPr>
          <a:xfrm>
            <a:off x="5416552" y="2481343"/>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9667E-FC91-EE4C-A6C5-8F9BF51F5178}"/>
              </a:ext>
            </a:extLst>
          </p:cNvPr>
          <p:cNvSpPr/>
          <p:nvPr/>
        </p:nvSpPr>
        <p:spPr>
          <a:xfrm>
            <a:off x="5416552" y="2635485"/>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6C941AD-7FBA-DA4B-85E2-4356BA88EA33}"/>
              </a:ext>
            </a:extLst>
          </p:cNvPr>
          <p:cNvGrpSpPr/>
          <p:nvPr/>
        </p:nvGrpSpPr>
        <p:grpSpPr>
          <a:xfrm>
            <a:off x="5052973" y="1336263"/>
            <a:ext cx="5886448" cy="4626874"/>
            <a:chOff x="5012267" y="1196473"/>
            <a:chExt cx="5207000" cy="4034616"/>
          </a:xfrm>
        </p:grpSpPr>
        <p:pic>
          <p:nvPicPr>
            <p:cNvPr id="12" name="Picture 11">
              <a:extLst>
                <a:ext uri="{FF2B5EF4-FFF2-40B4-BE49-F238E27FC236}">
                  <a16:creationId xmlns:a16="http://schemas.microsoft.com/office/drawing/2014/main" id="{D66DBDAF-A51F-824B-8D15-D58700006A8E}"/>
                </a:ext>
              </a:extLst>
            </p:cNvPr>
            <p:cNvPicPr>
              <a:picLocks noChangeAspect="1"/>
            </p:cNvPicPr>
            <p:nvPr/>
          </p:nvPicPr>
          <p:blipFill>
            <a:blip r:embed="rId3"/>
            <a:stretch>
              <a:fillRect/>
            </a:stretch>
          </p:blipFill>
          <p:spPr>
            <a:xfrm>
              <a:off x="5012267" y="1196473"/>
              <a:ext cx="5207000" cy="4034616"/>
            </a:xfrm>
            <a:prstGeom prst="rect">
              <a:avLst/>
            </a:prstGeom>
            <a:ln w="28575">
              <a:solidFill>
                <a:schemeClr val="accent1">
                  <a:lumMod val="75000"/>
                </a:schemeClr>
              </a:solidFill>
            </a:ln>
          </p:spPr>
        </p:pic>
        <p:sp>
          <p:nvSpPr>
            <p:cNvPr id="4" name="Rectangle 3">
              <a:extLst>
                <a:ext uri="{FF2B5EF4-FFF2-40B4-BE49-F238E27FC236}">
                  <a16:creationId xmlns:a16="http://schemas.microsoft.com/office/drawing/2014/main" id="{42B990BB-B315-1548-B100-F93D36515C2B}"/>
                </a:ext>
              </a:extLst>
            </p:cNvPr>
            <p:cNvSpPr/>
            <p:nvPr/>
          </p:nvSpPr>
          <p:spPr>
            <a:xfrm>
              <a:off x="5416552" y="1890241"/>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693704-E825-6448-A4B3-F3F8CECD53AF}"/>
                </a:ext>
              </a:extLst>
            </p:cNvPr>
            <p:cNvSpPr/>
            <p:nvPr/>
          </p:nvSpPr>
          <p:spPr>
            <a:xfrm>
              <a:off x="5416552" y="2353464"/>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51E959-DA48-0847-A818-604AD4741C34}"/>
                </a:ext>
              </a:extLst>
            </p:cNvPr>
            <p:cNvSpPr/>
            <p:nvPr/>
          </p:nvSpPr>
          <p:spPr>
            <a:xfrm>
              <a:off x="5416552" y="2815960"/>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79BC00-0300-E74D-A5F9-5145FB7783ED}"/>
                </a:ext>
              </a:extLst>
            </p:cNvPr>
            <p:cNvSpPr/>
            <p:nvPr/>
          </p:nvSpPr>
          <p:spPr>
            <a:xfrm>
              <a:off x="5416551" y="2969927"/>
              <a:ext cx="2462174" cy="106118"/>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2E85C2-7165-CB47-99FB-7EE9475E3C60}"/>
                </a:ext>
              </a:extLst>
            </p:cNvPr>
            <p:cNvSpPr/>
            <p:nvPr/>
          </p:nvSpPr>
          <p:spPr>
            <a:xfrm>
              <a:off x="5283250" y="3715170"/>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C0292B-978F-A447-8860-9EB29273CF0D}"/>
                </a:ext>
              </a:extLst>
            </p:cNvPr>
            <p:cNvSpPr/>
            <p:nvPr/>
          </p:nvSpPr>
          <p:spPr>
            <a:xfrm>
              <a:off x="5283250" y="3882118"/>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5CEAA0-6ED5-CB4A-9557-587EB8CD0A8F}"/>
                </a:ext>
              </a:extLst>
            </p:cNvPr>
            <p:cNvSpPr/>
            <p:nvPr/>
          </p:nvSpPr>
          <p:spPr>
            <a:xfrm>
              <a:off x="5283250" y="404906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5BB2B3-AA85-C041-B3B1-831D64FDC5C6}"/>
                </a:ext>
              </a:extLst>
            </p:cNvPr>
            <p:cNvSpPr/>
            <p:nvPr/>
          </p:nvSpPr>
          <p:spPr>
            <a:xfrm>
              <a:off x="5324994" y="4322677"/>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E0E2FD-C680-9545-96DF-D2F09107B419}"/>
                </a:ext>
              </a:extLst>
            </p:cNvPr>
            <p:cNvSpPr/>
            <p:nvPr/>
          </p:nvSpPr>
          <p:spPr>
            <a:xfrm>
              <a:off x="5324994" y="446640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BFD47C9-1443-2049-808D-BE8801A5210C}"/>
              </a:ext>
            </a:extLst>
          </p:cNvPr>
          <p:cNvSpPr txBox="1"/>
          <p:nvPr/>
        </p:nvSpPr>
        <p:spPr>
          <a:xfrm>
            <a:off x="1963432" y="3021991"/>
            <a:ext cx="1281120" cy="1200329"/>
          </a:xfrm>
          <a:prstGeom prst="rect">
            <a:avLst/>
          </a:prstGeom>
          <a:noFill/>
        </p:spPr>
        <p:txBody>
          <a:bodyPr wrap="none" rtlCol="0">
            <a:spAutoFit/>
          </a:bodyPr>
          <a:lstStyle/>
          <a:p>
            <a:r>
              <a:rPr lang="en-US" dirty="0"/>
              <a:t>Saturday</a:t>
            </a:r>
          </a:p>
          <a:p>
            <a:r>
              <a:rPr lang="en-US" dirty="0"/>
              <a:t>Friday</a:t>
            </a:r>
          </a:p>
          <a:p>
            <a:r>
              <a:rPr lang="en-US" dirty="0"/>
              <a:t>Sunday</a:t>
            </a:r>
          </a:p>
        </p:txBody>
      </p:sp>
      <p:sp>
        <p:nvSpPr>
          <p:cNvPr id="23" name="TextBox 22">
            <a:extLst>
              <a:ext uri="{FF2B5EF4-FFF2-40B4-BE49-F238E27FC236}">
                <a16:creationId xmlns:a16="http://schemas.microsoft.com/office/drawing/2014/main" id="{22DF9D38-4650-6C4A-9416-C00595E774D7}"/>
              </a:ext>
            </a:extLst>
          </p:cNvPr>
          <p:cNvSpPr txBox="1"/>
          <p:nvPr/>
        </p:nvSpPr>
        <p:spPr>
          <a:xfrm>
            <a:off x="1050117" y="2481343"/>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26" name="TextBox 25">
            <a:extLst>
              <a:ext uri="{FF2B5EF4-FFF2-40B4-BE49-F238E27FC236}">
                <a16:creationId xmlns:a16="http://schemas.microsoft.com/office/drawing/2014/main" id="{DC5F31B2-B798-FD4B-A3E1-A1A391DDECB2}"/>
              </a:ext>
            </a:extLst>
          </p:cNvPr>
          <p:cNvSpPr txBox="1"/>
          <p:nvPr/>
        </p:nvSpPr>
        <p:spPr>
          <a:xfrm>
            <a:off x="618067" y="394617"/>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Week Comparison </a:t>
            </a:r>
            <a:r>
              <a:rPr lang="en-US" sz="3000" i="1" dirty="0">
                <a:solidFill>
                  <a:schemeClr val="tx2"/>
                </a:solidFill>
                <a:latin typeface="Calibri" panose="020F0502020204030204" pitchFamily="34" charset="0"/>
                <a:cs typeface="Calibri" panose="020F0502020204030204" pitchFamily="34" charset="0"/>
              </a:rPr>
              <a:t>continued</a:t>
            </a:r>
          </a:p>
        </p:txBody>
      </p:sp>
      <p:sp>
        <p:nvSpPr>
          <p:cNvPr id="27" name="Rectangle 26">
            <a:extLst>
              <a:ext uri="{FF2B5EF4-FFF2-40B4-BE49-F238E27FC236}">
                <a16:creationId xmlns:a16="http://schemas.microsoft.com/office/drawing/2014/main" id="{5AC0DFF4-5A4E-0347-96C9-C692053A6FA8}"/>
              </a:ext>
            </a:extLst>
          </p:cNvPr>
          <p:cNvSpPr/>
          <p:nvPr/>
        </p:nvSpPr>
        <p:spPr>
          <a:xfrm>
            <a:off x="5510011" y="300509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736834-D2BD-6341-A887-A948E539195E}"/>
              </a:ext>
            </a:extLst>
          </p:cNvPr>
          <p:cNvSpPr/>
          <p:nvPr/>
        </p:nvSpPr>
        <p:spPr>
          <a:xfrm>
            <a:off x="5514612" y="283575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60FE89C-0780-8A4F-9D23-0F7FAB3012EC}"/>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1326E665-F155-9545-8B74-71CFDE1086CA}"/>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correlation between day of the week and number of fatalities?</a:t>
            </a:r>
          </a:p>
        </p:txBody>
      </p:sp>
      <p:pic>
        <p:nvPicPr>
          <p:cNvPr id="2" name="Picture 1">
            <a:extLst>
              <a:ext uri="{FF2B5EF4-FFF2-40B4-BE49-F238E27FC236}">
                <a16:creationId xmlns:a16="http://schemas.microsoft.com/office/drawing/2014/main" id="{9095270D-9F07-9A4C-A309-2051F4D4B312}"/>
              </a:ext>
            </a:extLst>
          </p:cNvPr>
          <p:cNvPicPr>
            <a:picLocks noChangeAspect="1"/>
          </p:cNvPicPr>
          <p:nvPr/>
        </p:nvPicPr>
        <p:blipFill>
          <a:blip r:embed="rId2"/>
          <a:stretch>
            <a:fillRect/>
          </a:stretch>
        </p:blipFill>
        <p:spPr>
          <a:xfrm>
            <a:off x="5020733" y="1563416"/>
            <a:ext cx="7071633" cy="3804846"/>
          </a:xfrm>
          <a:prstGeom prst="rect">
            <a:avLst/>
          </a:prstGeom>
        </p:spPr>
      </p:pic>
      <p:pic>
        <p:nvPicPr>
          <p:cNvPr id="3" name="Picture 2">
            <a:extLst>
              <a:ext uri="{FF2B5EF4-FFF2-40B4-BE49-F238E27FC236}">
                <a16:creationId xmlns:a16="http://schemas.microsoft.com/office/drawing/2014/main" id="{CCA360B5-8C8E-0E44-825A-5A60B1048382}"/>
              </a:ext>
            </a:extLst>
          </p:cNvPr>
          <p:cNvPicPr>
            <a:picLocks noChangeAspect="1"/>
          </p:cNvPicPr>
          <p:nvPr/>
        </p:nvPicPr>
        <p:blipFill>
          <a:blip r:embed="rId3"/>
          <a:stretch>
            <a:fillRect/>
          </a:stretch>
        </p:blipFill>
        <p:spPr>
          <a:xfrm>
            <a:off x="1026583" y="1729317"/>
            <a:ext cx="3669460" cy="3638945"/>
          </a:xfrm>
          <a:prstGeom prst="rect">
            <a:avLst/>
          </a:prstGeom>
        </p:spPr>
      </p:pic>
      <p:sp>
        <p:nvSpPr>
          <p:cNvPr id="27" name="TextBox 26">
            <a:extLst>
              <a:ext uri="{FF2B5EF4-FFF2-40B4-BE49-F238E27FC236}">
                <a16:creationId xmlns:a16="http://schemas.microsoft.com/office/drawing/2014/main" id="{EE6B375D-74E6-0D42-B785-38C8B3689E69}"/>
              </a:ext>
            </a:extLst>
          </p:cNvPr>
          <p:cNvSpPr txBox="1"/>
          <p:nvPr/>
        </p:nvSpPr>
        <p:spPr>
          <a:xfrm>
            <a:off x="1844709" y="5722756"/>
            <a:ext cx="2800447" cy="461665"/>
          </a:xfrm>
          <a:prstGeom prst="rect">
            <a:avLst/>
          </a:prstGeom>
          <a:noFill/>
        </p:spPr>
        <p:txBody>
          <a:bodyPr wrap="none" rtlCol="0">
            <a:spAutoFit/>
          </a:bodyPr>
          <a:lstStyle/>
          <a:p>
            <a:r>
              <a:rPr lang="en-AU" dirty="0"/>
              <a:t>P-value = 1.0527e-15</a:t>
            </a:r>
            <a:endParaRPr lang="en-US" dirty="0"/>
          </a:p>
        </p:txBody>
      </p:sp>
      <p:sp>
        <p:nvSpPr>
          <p:cNvPr id="28" name="Right Arrow 27">
            <a:extLst>
              <a:ext uri="{FF2B5EF4-FFF2-40B4-BE49-F238E27FC236}">
                <a16:creationId xmlns:a16="http://schemas.microsoft.com/office/drawing/2014/main" id="{6D249910-3FBF-A94F-893A-1CA5B6583322}"/>
              </a:ext>
            </a:extLst>
          </p:cNvPr>
          <p:cNvSpPr/>
          <p:nvPr/>
        </p:nvSpPr>
        <p:spPr>
          <a:xfrm>
            <a:off x="5164667" y="579667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416D881E-2483-7E4A-80D9-35C263A34411}"/>
              </a:ext>
            </a:extLst>
          </p:cNvPr>
          <p:cNvSpPr txBox="1"/>
          <p:nvPr/>
        </p:nvSpPr>
        <p:spPr>
          <a:xfrm>
            <a:off x="6640911" y="5714010"/>
            <a:ext cx="4460965" cy="461665"/>
          </a:xfrm>
          <a:prstGeom prst="rect">
            <a:avLst/>
          </a:prstGeom>
          <a:noFill/>
        </p:spPr>
        <p:txBody>
          <a:bodyPr wrap="none" rtlCol="0">
            <a:spAutoFit/>
          </a:bodyPr>
          <a:lstStyle/>
          <a:p>
            <a:r>
              <a:rPr lang="en-AU" dirty="0"/>
              <a:t>Conclusion: Statistically Significant</a:t>
            </a:r>
            <a:endParaRPr lang="en-US" dirty="0"/>
          </a:p>
        </p:txBody>
      </p:sp>
    </p:spTree>
    <p:extLst>
      <p:ext uri="{BB962C8B-B14F-4D97-AF65-F5344CB8AC3E}">
        <p14:creationId xmlns:p14="http://schemas.microsoft.com/office/powerpoint/2010/main" val="2475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185F8-485E-2045-B4B5-FA3D124795A5}"/>
              </a:ext>
            </a:extLst>
          </p:cNvPr>
          <p:cNvPicPr>
            <a:picLocks noChangeAspect="1"/>
          </p:cNvPicPr>
          <p:nvPr/>
        </p:nvPicPr>
        <p:blipFill>
          <a:blip r:embed="rId2"/>
          <a:stretch>
            <a:fillRect/>
          </a:stretch>
        </p:blipFill>
        <p:spPr>
          <a:xfrm>
            <a:off x="4409075" y="1549400"/>
            <a:ext cx="7277042" cy="3217333"/>
          </a:xfrm>
          <a:prstGeom prst="rect">
            <a:avLst/>
          </a:prstGeom>
          <a:ln w="28575">
            <a:solidFill>
              <a:schemeClr val="accent1">
                <a:lumMod val="75000"/>
              </a:schemeClr>
            </a:solidFill>
          </a:ln>
        </p:spPr>
      </p:pic>
      <p:sp>
        <p:nvSpPr>
          <p:cNvPr id="3" name="Rectangle 2">
            <a:extLst>
              <a:ext uri="{FF2B5EF4-FFF2-40B4-BE49-F238E27FC236}">
                <a16:creationId xmlns:a16="http://schemas.microsoft.com/office/drawing/2014/main" id="{5FF23EB2-A89D-1846-95BB-5999C80E85D6}"/>
              </a:ext>
            </a:extLst>
          </p:cNvPr>
          <p:cNvSpPr/>
          <p:nvPr/>
        </p:nvSpPr>
        <p:spPr>
          <a:xfrm>
            <a:off x="5196745" y="2663093"/>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37DE4C-9263-CA48-9CD4-B06C051E800A}"/>
              </a:ext>
            </a:extLst>
          </p:cNvPr>
          <p:cNvSpPr/>
          <p:nvPr/>
        </p:nvSpPr>
        <p:spPr>
          <a:xfrm>
            <a:off x="5196745" y="2900160"/>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96F9D6-8511-984B-8E8E-9E107FFC5C99}"/>
              </a:ext>
            </a:extLst>
          </p:cNvPr>
          <p:cNvSpPr/>
          <p:nvPr/>
        </p:nvSpPr>
        <p:spPr>
          <a:xfrm>
            <a:off x="4494011" y="3255760"/>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968A64-0A8B-8F4C-91C2-6ADCAB03286F}"/>
              </a:ext>
            </a:extLst>
          </p:cNvPr>
          <p:cNvSpPr/>
          <p:nvPr/>
        </p:nvSpPr>
        <p:spPr>
          <a:xfrm>
            <a:off x="4494011" y="3505854"/>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2EC9A0-8DBE-5B44-B293-9D0D8334099B}"/>
              </a:ext>
            </a:extLst>
          </p:cNvPr>
          <p:cNvSpPr/>
          <p:nvPr/>
        </p:nvSpPr>
        <p:spPr>
          <a:xfrm>
            <a:off x="4494011" y="3701242"/>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828B0A-B7E9-D345-ABF8-6F78155A0613}"/>
              </a:ext>
            </a:extLst>
          </p:cNvPr>
          <p:cNvSpPr/>
          <p:nvPr/>
        </p:nvSpPr>
        <p:spPr>
          <a:xfrm>
            <a:off x="4494010" y="4147367"/>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AC0AA0E-D41E-F244-9213-BE67DDD591DA}"/>
              </a:ext>
            </a:extLst>
          </p:cNvPr>
          <p:cNvSpPr/>
          <p:nvPr/>
        </p:nvSpPr>
        <p:spPr>
          <a:xfrm>
            <a:off x="4494009" y="4310841"/>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A249E1-688D-0B49-B9F9-5D7FBA31761A}"/>
              </a:ext>
            </a:extLst>
          </p:cNvPr>
          <p:cNvSpPr txBox="1"/>
          <p:nvPr/>
        </p:nvSpPr>
        <p:spPr>
          <a:xfrm>
            <a:off x="505883" y="2374668"/>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11" name="TextBox 10">
            <a:extLst>
              <a:ext uri="{FF2B5EF4-FFF2-40B4-BE49-F238E27FC236}">
                <a16:creationId xmlns:a16="http://schemas.microsoft.com/office/drawing/2014/main" id="{2C520662-6EED-584F-9389-66748E095CE4}"/>
              </a:ext>
            </a:extLst>
          </p:cNvPr>
          <p:cNvSpPr txBox="1"/>
          <p:nvPr/>
        </p:nvSpPr>
        <p:spPr>
          <a:xfrm>
            <a:off x="930806" y="2947038"/>
            <a:ext cx="2456955" cy="1200329"/>
          </a:xfrm>
          <a:prstGeom prst="rect">
            <a:avLst/>
          </a:prstGeom>
          <a:noFill/>
        </p:spPr>
        <p:txBody>
          <a:bodyPr wrap="none" rtlCol="0">
            <a:spAutoFit/>
          </a:bodyPr>
          <a:lstStyle/>
          <a:p>
            <a:r>
              <a:rPr lang="en-US" dirty="0"/>
              <a:t>Evening Commute</a:t>
            </a:r>
          </a:p>
          <a:p>
            <a:r>
              <a:rPr lang="en-US" dirty="0"/>
              <a:t>Daytime</a:t>
            </a:r>
          </a:p>
          <a:p>
            <a:r>
              <a:rPr lang="en-US" dirty="0"/>
              <a:t>Night</a:t>
            </a:r>
          </a:p>
        </p:txBody>
      </p:sp>
      <p:sp>
        <p:nvSpPr>
          <p:cNvPr id="12" name="TextBox 11">
            <a:extLst>
              <a:ext uri="{FF2B5EF4-FFF2-40B4-BE49-F238E27FC236}">
                <a16:creationId xmlns:a16="http://schemas.microsoft.com/office/drawing/2014/main" id="{A939D5F5-B27A-0340-B1EA-CE78E91C1BFF}"/>
              </a:ext>
            </a:extLst>
          </p:cNvPr>
          <p:cNvSpPr txBox="1"/>
          <p:nvPr/>
        </p:nvSpPr>
        <p:spPr>
          <a:xfrm>
            <a:off x="618066" y="394617"/>
            <a:ext cx="7484533"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Time of Day Comparison </a:t>
            </a:r>
            <a:r>
              <a:rPr lang="en-US" sz="3000" i="1" dirty="0">
                <a:solidFill>
                  <a:schemeClr val="tx2"/>
                </a:solidFill>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318636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92950-D132-D343-B180-89980AFEF034}"/>
              </a:ext>
            </a:extLst>
          </p:cNvPr>
          <p:cNvPicPr>
            <a:picLocks noChangeAspect="1"/>
          </p:cNvPicPr>
          <p:nvPr/>
        </p:nvPicPr>
        <p:blipFill>
          <a:blip r:embed="rId3"/>
          <a:stretch>
            <a:fillRect/>
          </a:stretch>
        </p:blipFill>
        <p:spPr>
          <a:xfrm>
            <a:off x="220134" y="1202898"/>
            <a:ext cx="5694319" cy="4366175"/>
          </a:xfrm>
          <a:prstGeom prst="rect">
            <a:avLst/>
          </a:prstGeom>
        </p:spPr>
      </p:pic>
      <p:sp>
        <p:nvSpPr>
          <p:cNvPr id="3" name="TextBox 2">
            <a:extLst>
              <a:ext uri="{FF2B5EF4-FFF2-40B4-BE49-F238E27FC236}">
                <a16:creationId xmlns:a16="http://schemas.microsoft.com/office/drawing/2014/main" id="{9AC722D0-1E68-544C-8486-739041D91C0E}"/>
              </a:ext>
            </a:extLst>
          </p:cNvPr>
          <p:cNvSpPr txBox="1"/>
          <p:nvPr/>
        </p:nvSpPr>
        <p:spPr>
          <a:xfrm>
            <a:off x="638563" y="371901"/>
            <a:ext cx="5128070" cy="830997"/>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Time: </a:t>
            </a:r>
            <a:r>
              <a:rPr lang="en-US" dirty="0">
                <a:solidFill>
                  <a:schemeClr val="tx2"/>
                </a:solidFill>
                <a:latin typeface="Calibri" panose="020F0502020204030204" pitchFamily="34" charset="0"/>
                <a:cs typeface="Calibri" panose="020F0502020204030204" pitchFamily="34" charset="0"/>
              </a:rPr>
              <a:t>Day of the Week and Time of Day</a:t>
            </a:r>
            <a:endParaRPr lang="en-US" i="1" dirty="0">
              <a:solidFill>
                <a:schemeClr val="tx2"/>
              </a:solidFill>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87590C8C-C80B-974B-8B57-8F34D4E3A691}"/>
              </a:ext>
            </a:extLst>
          </p:cNvPr>
          <p:cNvPicPr>
            <a:picLocks noChangeAspect="1"/>
          </p:cNvPicPr>
          <p:nvPr/>
        </p:nvPicPr>
        <p:blipFill>
          <a:blip r:embed="rId4"/>
          <a:stretch>
            <a:fillRect/>
          </a:stretch>
        </p:blipFill>
        <p:spPr>
          <a:xfrm>
            <a:off x="6185062" y="1136330"/>
            <a:ext cx="5498614" cy="4099647"/>
          </a:xfrm>
          <a:prstGeom prst="rect">
            <a:avLst/>
          </a:prstGeom>
        </p:spPr>
      </p:pic>
      <p:sp>
        <p:nvSpPr>
          <p:cNvPr id="5" name="TextBox 4">
            <a:extLst>
              <a:ext uri="{FF2B5EF4-FFF2-40B4-BE49-F238E27FC236}">
                <a16:creationId xmlns:a16="http://schemas.microsoft.com/office/drawing/2014/main" id="{B21C4481-411F-8F4A-AAFA-39ABF8BD767B}"/>
              </a:ext>
            </a:extLst>
          </p:cNvPr>
          <p:cNvSpPr txBox="1"/>
          <p:nvPr/>
        </p:nvSpPr>
        <p:spPr>
          <a:xfrm>
            <a:off x="2319867" y="5952067"/>
            <a:ext cx="7522380" cy="461665"/>
          </a:xfrm>
          <a:prstGeom prst="rect">
            <a:avLst/>
          </a:prstGeom>
          <a:noFill/>
        </p:spPr>
        <p:txBody>
          <a:bodyPr wrap="none" rtlCol="0">
            <a:spAutoFit/>
          </a:bodyPr>
          <a:lstStyle/>
          <a:p>
            <a:r>
              <a:rPr lang="en-US" dirty="0">
                <a:solidFill>
                  <a:srgbClr val="595D74"/>
                </a:solidFill>
              </a:rPr>
              <a:t>Conclusion: Crash time of day varies based on day of week </a:t>
            </a:r>
          </a:p>
        </p:txBody>
      </p:sp>
    </p:spTree>
    <p:extLst>
      <p:ext uri="{BB962C8B-B14F-4D97-AF65-F5344CB8AC3E}">
        <p14:creationId xmlns:p14="http://schemas.microsoft.com/office/powerpoint/2010/main" val="25809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AB9D6-E46D-974F-9743-8F0C355952D5}"/>
              </a:ext>
            </a:extLst>
          </p:cNvPr>
          <p:cNvSpPr txBox="1"/>
          <p:nvPr/>
        </p:nvSpPr>
        <p:spPr>
          <a:xfrm>
            <a:off x="829734" y="558800"/>
            <a:ext cx="3445495"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a:t>
            </a:r>
            <a:r>
              <a:rPr lang="en-US" dirty="0">
                <a:solidFill>
                  <a:srgbClr val="005292"/>
                </a:solidFill>
                <a:latin typeface="Calibri" panose="020F0502020204030204" pitchFamily="34" charset="0"/>
                <a:cs typeface="Calibri" panose="020F0502020204030204" pitchFamily="34" charset="0"/>
              </a:rPr>
              <a:t>Time Matters</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E10DA5D4-B012-0C42-8CB8-AD7F6B47814B}"/>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7" name="Picture 6">
            <a:extLst>
              <a:ext uri="{FF2B5EF4-FFF2-40B4-BE49-F238E27FC236}">
                <a16:creationId xmlns:a16="http://schemas.microsoft.com/office/drawing/2014/main" id="{BF15B947-7253-DA48-A3C0-4B3910AA2631}"/>
              </a:ext>
            </a:extLst>
          </p:cNvPr>
          <p:cNvPicPr>
            <a:picLocks noChangeAspect="1"/>
          </p:cNvPicPr>
          <p:nvPr/>
        </p:nvPicPr>
        <p:blipFill>
          <a:blip r:embed="rId3"/>
          <a:stretch>
            <a:fillRect/>
          </a:stretch>
        </p:blipFill>
        <p:spPr>
          <a:xfrm>
            <a:off x="1563585" y="2255382"/>
            <a:ext cx="445463" cy="448265"/>
          </a:xfrm>
          <a:prstGeom prst="rect">
            <a:avLst/>
          </a:prstGeom>
        </p:spPr>
      </p:pic>
      <p:pic>
        <p:nvPicPr>
          <p:cNvPr id="8" name="Picture 7">
            <a:extLst>
              <a:ext uri="{FF2B5EF4-FFF2-40B4-BE49-F238E27FC236}">
                <a16:creationId xmlns:a16="http://schemas.microsoft.com/office/drawing/2014/main" id="{7881F20E-F32A-6649-815B-5AB887E55671}"/>
              </a:ext>
            </a:extLst>
          </p:cNvPr>
          <p:cNvPicPr>
            <a:picLocks noChangeAspect="1"/>
          </p:cNvPicPr>
          <p:nvPr/>
        </p:nvPicPr>
        <p:blipFill>
          <a:blip r:embed="rId4"/>
          <a:stretch>
            <a:fillRect/>
          </a:stretch>
        </p:blipFill>
        <p:spPr>
          <a:xfrm>
            <a:off x="1575327" y="2959952"/>
            <a:ext cx="445463" cy="448265"/>
          </a:xfrm>
          <a:prstGeom prst="rect">
            <a:avLst/>
          </a:prstGeom>
        </p:spPr>
      </p:pic>
      <p:pic>
        <p:nvPicPr>
          <p:cNvPr id="9" name="Picture 8">
            <a:extLst>
              <a:ext uri="{FF2B5EF4-FFF2-40B4-BE49-F238E27FC236}">
                <a16:creationId xmlns:a16="http://schemas.microsoft.com/office/drawing/2014/main" id="{B035B8A7-C88F-0243-96B0-4F59FB05F567}"/>
              </a:ext>
            </a:extLst>
          </p:cNvPr>
          <p:cNvPicPr>
            <a:picLocks noChangeAspect="1"/>
          </p:cNvPicPr>
          <p:nvPr/>
        </p:nvPicPr>
        <p:blipFill>
          <a:blip r:embed="rId5"/>
          <a:stretch>
            <a:fillRect/>
          </a:stretch>
        </p:blipFill>
        <p:spPr>
          <a:xfrm>
            <a:off x="1563584" y="3706089"/>
            <a:ext cx="445464" cy="448265"/>
          </a:xfrm>
          <a:prstGeom prst="rect">
            <a:avLst/>
          </a:prstGeom>
        </p:spPr>
      </p:pic>
      <p:pic>
        <p:nvPicPr>
          <p:cNvPr id="10" name="Picture 9">
            <a:extLst>
              <a:ext uri="{FF2B5EF4-FFF2-40B4-BE49-F238E27FC236}">
                <a16:creationId xmlns:a16="http://schemas.microsoft.com/office/drawing/2014/main" id="{7ABFA4E5-92D2-7E49-845B-15AF6ACF2F7B}"/>
              </a:ext>
            </a:extLst>
          </p:cNvPr>
          <p:cNvPicPr>
            <a:picLocks noChangeAspect="1"/>
          </p:cNvPicPr>
          <p:nvPr/>
        </p:nvPicPr>
        <p:blipFill>
          <a:blip r:embed="rId6"/>
          <a:stretch>
            <a:fillRect/>
          </a:stretch>
        </p:blipFill>
        <p:spPr>
          <a:xfrm>
            <a:off x="1562409" y="4397272"/>
            <a:ext cx="445463" cy="448265"/>
          </a:xfrm>
          <a:prstGeom prst="rect">
            <a:avLst/>
          </a:prstGeom>
        </p:spPr>
      </p:pic>
      <p:sp>
        <p:nvSpPr>
          <p:cNvPr id="11" name="TextBox 10">
            <a:extLst>
              <a:ext uri="{FF2B5EF4-FFF2-40B4-BE49-F238E27FC236}">
                <a16:creationId xmlns:a16="http://schemas.microsoft.com/office/drawing/2014/main" id="{42487129-511A-094E-AE2B-CE3AAEE964F1}"/>
              </a:ext>
            </a:extLst>
          </p:cNvPr>
          <p:cNvSpPr txBox="1"/>
          <p:nvPr/>
        </p:nvSpPr>
        <p:spPr>
          <a:xfrm>
            <a:off x="2126301" y="1532466"/>
            <a:ext cx="8871899" cy="553998"/>
          </a:xfrm>
          <a:prstGeom prst="rect">
            <a:avLst/>
          </a:prstGeom>
          <a:noFill/>
        </p:spPr>
        <p:txBody>
          <a:bodyPr wrap="square" rtlCol="0">
            <a:spAutoFit/>
          </a:bodyPr>
          <a:lstStyle/>
          <a:p>
            <a:r>
              <a:rPr lang="en-US" sz="1500" dirty="0">
                <a:solidFill>
                  <a:srgbClr val="595D74"/>
                </a:solidFill>
              </a:rPr>
              <a:t>Intervention, whether legislation, safety parameters or other measures seem to have significantly impacted the rate of car crash fatalities since 1989.</a:t>
            </a:r>
          </a:p>
        </p:txBody>
      </p:sp>
      <p:sp>
        <p:nvSpPr>
          <p:cNvPr id="12" name="TextBox 11">
            <a:extLst>
              <a:ext uri="{FF2B5EF4-FFF2-40B4-BE49-F238E27FC236}">
                <a16:creationId xmlns:a16="http://schemas.microsoft.com/office/drawing/2014/main" id="{2BF44BE8-81ED-CF4F-9CDA-F1FB335B8EA1}"/>
              </a:ext>
            </a:extLst>
          </p:cNvPr>
          <p:cNvSpPr txBox="1"/>
          <p:nvPr/>
        </p:nvSpPr>
        <p:spPr>
          <a:xfrm>
            <a:off x="2126301" y="2210397"/>
            <a:ext cx="9323520" cy="784830"/>
          </a:xfrm>
          <a:prstGeom prst="rect">
            <a:avLst/>
          </a:prstGeom>
          <a:noFill/>
        </p:spPr>
        <p:txBody>
          <a:bodyPr wrap="square" rtlCol="0">
            <a:spAutoFit/>
          </a:bodyPr>
          <a:lstStyle/>
          <a:p>
            <a:r>
              <a:rPr lang="en-US" sz="1500" dirty="0">
                <a:solidFill>
                  <a:srgbClr val="595D74"/>
                </a:solidFill>
              </a:rPr>
              <a:t>There has not been a statistically significant increase in fatal crashes around major holidays (Christmas and Easter), or any particular month.</a:t>
            </a:r>
          </a:p>
          <a:p>
            <a:endParaRPr lang="en-US" sz="1500" dirty="0"/>
          </a:p>
        </p:txBody>
      </p:sp>
      <p:sp>
        <p:nvSpPr>
          <p:cNvPr id="13" name="TextBox 12">
            <a:extLst>
              <a:ext uri="{FF2B5EF4-FFF2-40B4-BE49-F238E27FC236}">
                <a16:creationId xmlns:a16="http://schemas.microsoft.com/office/drawing/2014/main" id="{96F9523E-FD50-2444-B2AE-7E018D705FFB}"/>
              </a:ext>
            </a:extLst>
          </p:cNvPr>
          <p:cNvSpPr txBox="1"/>
          <p:nvPr/>
        </p:nvSpPr>
        <p:spPr>
          <a:xfrm>
            <a:off x="2125433" y="3790163"/>
            <a:ext cx="8096512" cy="553998"/>
          </a:xfrm>
          <a:prstGeom prst="rect">
            <a:avLst/>
          </a:prstGeom>
          <a:noFill/>
        </p:spPr>
        <p:txBody>
          <a:bodyPr wrap="none" rtlCol="0">
            <a:spAutoFit/>
          </a:bodyPr>
          <a:lstStyle/>
          <a:p>
            <a:r>
              <a:rPr lang="en-US" sz="1500" dirty="0">
                <a:solidFill>
                  <a:srgbClr val="595D74"/>
                </a:solidFill>
              </a:rPr>
              <a:t>There is a statistically significant increase in fatal crashes on Saturday, Friday and Sunday, respectively.</a:t>
            </a:r>
          </a:p>
          <a:p>
            <a:endParaRPr lang="en-US" sz="1500" dirty="0"/>
          </a:p>
        </p:txBody>
      </p:sp>
      <p:sp>
        <p:nvSpPr>
          <p:cNvPr id="14" name="TextBox 13">
            <a:extLst>
              <a:ext uri="{FF2B5EF4-FFF2-40B4-BE49-F238E27FC236}">
                <a16:creationId xmlns:a16="http://schemas.microsoft.com/office/drawing/2014/main" id="{2A5663F0-1829-4344-B7A5-B8BBCC793288}"/>
              </a:ext>
            </a:extLst>
          </p:cNvPr>
          <p:cNvSpPr txBox="1"/>
          <p:nvPr/>
        </p:nvSpPr>
        <p:spPr>
          <a:xfrm>
            <a:off x="2125433" y="3007827"/>
            <a:ext cx="8888267" cy="553998"/>
          </a:xfrm>
          <a:prstGeom prst="rect">
            <a:avLst/>
          </a:prstGeom>
          <a:noFill/>
        </p:spPr>
        <p:txBody>
          <a:bodyPr wrap="none" rtlCol="0">
            <a:spAutoFit/>
          </a:bodyPr>
          <a:lstStyle/>
          <a:p>
            <a:r>
              <a:rPr lang="en-US" sz="1500" dirty="0">
                <a:solidFill>
                  <a:srgbClr val="595D74"/>
                </a:solidFill>
              </a:rPr>
              <a:t>Time of day matters as well. Overall, evenings have a statistically significant increase in number of fatal crashes. </a:t>
            </a:r>
          </a:p>
          <a:p>
            <a:endParaRPr lang="en-US" sz="1500" dirty="0"/>
          </a:p>
        </p:txBody>
      </p:sp>
      <p:sp>
        <p:nvSpPr>
          <p:cNvPr id="15" name="TextBox 14">
            <a:extLst>
              <a:ext uri="{FF2B5EF4-FFF2-40B4-BE49-F238E27FC236}">
                <a16:creationId xmlns:a16="http://schemas.microsoft.com/office/drawing/2014/main" id="{55658724-16A3-2B4C-9EFF-C1B505D3786C}"/>
              </a:ext>
            </a:extLst>
          </p:cNvPr>
          <p:cNvSpPr txBox="1"/>
          <p:nvPr/>
        </p:nvSpPr>
        <p:spPr>
          <a:xfrm>
            <a:off x="2126301" y="4470588"/>
            <a:ext cx="6094489" cy="553998"/>
          </a:xfrm>
          <a:prstGeom prst="rect">
            <a:avLst/>
          </a:prstGeom>
          <a:noFill/>
        </p:spPr>
        <p:txBody>
          <a:bodyPr wrap="none" rtlCol="0">
            <a:spAutoFit/>
          </a:bodyPr>
          <a:lstStyle/>
          <a:p>
            <a:r>
              <a:rPr lang="en-US" sz="1500" dirty="0">
                <a:solidFill>
                  <a:srgbClr val="595D74"/>
                </a:solidFill>
              </a:rPr>
              <a:t>Fatal crashes occurring at night are more common on Saturday and Sunday.</a:t>
            </a:r>
          </a:p>
          <a:p>
            <a:endParaRPr lang="en-US" sz="1500" dirty="0"/>
          </a:p>
        </p:txBody>
      </p:sp>
    </p:spTree>
    <p:extLst>
      <p:ext uri="{BB962C8B-B14F-4D97-AF65-F5344CB8AC3E}">
        <p14:creationId xmlns:p14="http://schemas.microsoft.com/office/powerpoint/2010/main" val="46019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a:t>
            </a:r>
            <a:endParaRPr lang="en-US" sz="3000"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A6E4261-8C31-475A-A325-C90C56356B2C}"/>
              </a:ext>
            </a:extLst>
          </p:cNvPr>
          <p:cNvPicPr>
            <a:picLocks noChangeAspect="1"/>
          </p:cNvPicPr>
          <p:nvPr/>
        </p:nvPicPr>
        <p:blipFill>
          <a:blip r:embed="rId2"/>
          <a:stretch>
            <a:fillRect/>
          </a:stretch>
        </p:blipFill>
        <p:spPr>
          <a:xfrm>
            <a:off x="709262" y="1142777"/>
            <a:ext cx="7977538" cy="5055973"/>
          </a:xfrm>
          <a:prstGeom prst="rect">
            <a:avLst/>
          </a:prstGeom>
        </p:spPr>
      </p:pic>
    </p:spTree>
    <p:extLst>
      <p:ext uri="{BB962C8B-B14F-4D97-AF65-F5344CB8AC3E}">
        <p14:creationId xmlns:p14="http://schemas.microsoft.com/office/powerpoint/2010/main" val="8351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227758"/>
            <a:ext cx="10972801" cy="830993"/>
          </a:xfrm>
        </p:spPr>
        <p:txBody>
          <a:bodyPr anchor="t" anchorCtr="0">
            <a:spAutoFit/>
          </a:bodyPr>
          <a:lstStyle/>
          <a:p>
            <a:r>
              <a:rPr lang="en-US" sz="4800" b="1" spc="-150" dirty="0">
                <a:solidFill>
                  <a:schemeClr val="accent3"/>
                </a:solidFill>
                <a:latin typeface="Calibri" panose="020F0502020204030204" pitchFamily="34" charset="0"/>
                <a:cs typeface="Calibri" panose="020F0502020204030204" pitchFamily="34" charset="0"/>
              </a:rPr>
              <a:t>Questions?</a:t>
            </a:r>
            <a:endParaRPr lang="en-US" sz="4800" b="1" spc="-150" dirty="0">
              <a:solidFill>
                <a:schemeClr val="tx2"/>
              </a:solidFill>
              <a:latin typeface="Calibri" panose="020F0502020204030204" pitchFamily="34" charset="0"/>
              <a:cs typeface="Calibri" panose="020F0502020204030204" pitchFamily="34" charset="0"/>
            </a:endParaRPr>
          </a:p>
        </p:txBody>
      </p:sp>
      <p:sp>
        <p:nvSpPr>
          <p:cNvPr id="13" name="Content Placeholder 12"/>
          <p:cNvSpPr>
            <a:spLocks noGrp="1"/>
          </p:cNvSpPr>
          <p:nvPr>
            <p:ph sz="quarter" idx="4294967295"/>
          </p:nvPr>
        </p:nvSpPr>
        <p:spPr>
          <a:xfrm>
            <a:off x="534988" y="1355398"/>
            <a:ext cx="6780211" cy="4686300"/>
          </a:xfrm>
        </p:spPr>
        <p:txBody>
          <a:bodyPr>
            <a:normAutofit/>
          </a:body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How has the rate of road fatalities trended over time?</a:t>
            </a:r>
            <a:endParaRPr lang="en-US" sz="2000" kern="0" dirty="0">
              <a:latin typeface="Calibri" panose="020F0502020204030204" pitchFamily="34" charset="0"/>
              <a:cs typeface="Calibri" panose="020F0502020204030204" pitchFamily="34" charset="0"/>
            </a:endParaRPr>
          </a:p>
          <a:p>
            <a:pPr>
              <a:buFont typeface="Wingdings" pitchFamily="2" charset="2"/>
              <a:buChar char="§"/>
            </a:pPr>
            <a:r>
              <a:rPr lang="en-US" sz="2000" dirty="0">
                <a:latin typeface="Calibri" panose="020F0502020204030204" pitchFamily="34" charset="0"/>
                <a:cs typeface="Calibri" panose="020F0502020204030204" pitchFamily="34" charset="0"/>
              </a:rPr>
              <a:t>Are there any factors that increase the risk of crash fatalities?</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p>
        </p:txBody>
      </p:sp>
      <p:grpSp>
        <p:nvGrpSpPr>
          <p:cNvPr id="9" name="Group 8"/>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Round Diagonal Corner Rectangle 2">
            <a:extLst>
              <a:ext uri="{FF2B5EF4-FFF2-40B4-BE49-F238E27FC236}">
                <a16:creationId xmlns:a16="http://schemas.microsoft.com/office/drawing/2014/main" id="{82F770EA-789D-5F48-A860-A18645BBB985}"/>
              </a:ext>
            </a:extLst>
          </p:cNvPr>
          <p:cNvSpPr/>
          <p:nvPr/>
        </p:nvSpPr>
        <p:spPr>
          <a:xfrm>
            <a:off x="3505914" y="3240000"/>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geographic</a:t>
            </a:r>
          </a:p>
        </p:txBody>
      </p:sp>
      <p:sp>
        <p:nvSpPr>
          <p:cNvPr id="14" name="Round Diagonal Corner Rectangle 2">
            <a:extLst>
              <a:ext uri="{FF2B5EF4-FFF2-40B4-BE49-F238E27FC236}">
                <a16:creationId xmlns:a16="http://schemas.microsoft.com/office/drawing/2014/main" id="{0FC70A69-96F8-FF42-89CC-295F3C2C521D}"/>
              </a:ext>
            </a:extLst>
          </p:cNvPr>
          <p:cNvSpPr/>
          <p:nvPr/>
        </p:nvSpPr>
        <p:spPr>
          <a:xfrm>
            <a:off x="971828"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demographic</a:t>
            </a:r>
          </a:p>
        </p:txBody>
      </p:sp>
      <p:sp>
        <p:nvSpPr>
          <p:cNvPr id="15" name="Round Diagonal Corner Rectangle 2">
            <a:extLst>
              <a:ext uri="{FF2B5EF4-FFF2-40B4-BE49-F238E27FC236}">
                <a16:creationId xmlns:a16="http://schemas.microsoft.com/office/drawing/2014/main" id="{F47F206E-8F1D-0149-8BD9-DC2AE5907EF2}"/>
              </a:ext>
            </a:extLst>
          </p:cNvPr>
          <p:cNvSpPr/>
          <p:nvPr/>
        </p:nvSpPr>
        <p:spPr>
          <a:xfrm rot="10800000" flipV="1">
            <a:off x="971828" y="3257636"/>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time</a:t>
            </a:r>
          </a:p>
        </p:txBody>
      </p:sp>
      <p:sp>
        <p:nvSpPr>
          <p:cNvPr id="17" name="Round Diagonal Corner Rectangle 2">
            <a:extLst>
              <a:ext uri="{FF2B5EF4-FFF2-40B4-BE49-F238E27FC236}">
                <a16:creationId xmlns:a16="http://schemas.microsoft.com/office/drawing/2014/main" id="{0E6ACCD0-D7CA-8548-AA4E-16DB446084C7}"/>
              </a:ext>
            </a:extLst>
          </p:cNvPr>
          <p:cNvSpPr/>
          <p:nvPr/>
        </p:nvSpPr>
        <p:spPr>
          <a:xfrm rot="10800000" flipV="1">
            <a:off x="3501185"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road usage</a:t>
            </a:r>
          </a:p>
        </p:txBody>
      </p:sp>
      <p:sp>
        <p:nvSpPr>
          <p:cNvPr id="2" name="TextBox 1">
            <a:extLst>
              <a:ext uri="{FF2B5EF4-FFF2-40B4-BE49-F238E27FC236}">
                <a16:creationId xmlns:a16="http://schemas.microsoft.com/office/drawing/2014/main" id="{993007FA-91F6-E049-B4B4-D6AD84508C9F}"/>
              </a:ext>
            </a:extLst>
          </p:cNvPr>
          <p:cNvSpPr txBox="1"/>
          <p:nvPr/>
        </p:nvSpPr>
        <p:spPr>
          <a:xfrm>
            <a:off x="2284344" y="2662007"/>
            <a:ext cx="206498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Areas to consider:</a:t>
            </a:r>
          </a:p>
        </p:txBody>
      </p:sp>
    </p:spTree>
    <p:extLst>
      <p:ext uri="{BB962C8B-B14F-4D97-AF65-F5344CB8AC3E}">
        <p14:creationId xmlns:p14="http://schemas.microsoft.com/office/powerpoint/2010/main" val="287196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Road User Type</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E95EA38-DB50-4254-8A40-6B26CD428E15}"/>
              </a:ext>
            </a:extLst>
          </p:cNvPr>
          <p:cNvPicPr>
            <a:picLocks noChangeAspect="1"/>
          </p:cNvPicPr>
          <p:nvPr/>
        </p:nvPicPr>
        <p:blipFill>
          <a:blip r:embed="rId2"/>
          <a:stretch>
            <a:fillRect/>
          </a:stretch>
        </p:blipFill>
        <p:spPr>
          <a:xfrm>
            <a:off x="262467" y="1709516"/>
            <a:ext cx="6423590" cy="4043584"/>
          </a:xfrm>
          <a:prstGeom prst="rect">
            <a:avLst/>
          </a:prstGeom>
        </p:spPr>
      </p:pic>
      <p:sp>
        <p:nvSpPr>
          <p:cNvPr id="7" name="Rectangle 6">
            <a:extLst>
              <a:ext uri="{FF2B5EF4-FFF2-40B4-BE49-F238E27FC236}">
                <a16:creationId xmlns:a16="http://schemas.microsoft.com/office/drawing/2014/main" id="{8D8DFCCC-772A-4596-BFD4-ED4A62DA94EC}"/>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17973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9672109"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 – Total Observations</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1074431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92552"/>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Demographic View: </a:t>
            </a:r>
            <a:r>
              <a:rPr lang="en-US" sz="3200" dirty="0">
                <a:solidFill>
                  <a:schemeClr val="tx2"/>
                </a:solidFill>
                <a:latin typeface="Calibri" panose="020F0502020204030204" pitchFamily="34" charset="0"/>
                <a:cs typeface="Calibri" panose="020F0502020204030204" pitchFamily="34" charset="0"/>
              </a:rPr>
              <a:t>Gender – All Accidents </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261752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830997"/>
          </a:xfrm>
          <a:prstGeom prst="rect">
            <a:avLst/>
          </a:prstGeom>
          <a:noFill/>
        </p:spPr>
        <p:txBody>
          <a:bodyPr wrap="square">
            <a:spAutoFit/>
          </a:bodyPr>
          <a:lstStyle/>
          <a:p>
            <a:r>
              <a:rPr lang="en-US" sz="2800" b="1" dirty="0">
                <a:solidFill>
                  <a:schemeClr val="tx2"/>
                </a:solidFill>
                <a:latin typeface="Calibri" panose="020F0502020204030204" pitchFamily="34" charset="0"/>
                <a:cs typeface="Calibri" panose="020F0502020204030204" pitchFamily="34" charset="0"/>
              </a:rPr>
              <a:t>Demographic View: </a:t>
            </a:r>
            <a:r>
              <a:rPr lang="en-US" sz="2800" dirty="0">
                <a:solidFill>
                  <a:schemeClr val="tx2"/>
                </a:solidFill>
                <a:latin typeface="Calibri" panose="020F0502020204030204" pitchFamily="34" charset="0"/>
                <a:cs typeface="Calibri" panose="020F0502020204030204" pitchFamily="34" charset="0"/>
              </a:rPr>
              <a:t>Gender – Single Vehicle Accidents</a:t>
            </a:r>
          </a:p>
          <a:p>
            <a:r>
              <a:rPr lang="en-US" sz="2000" dirty="0">
                <a:solidFill>
                  <a:schemeClr val="tx2"/>
                </a:solidFill>
                <a:latin typeface="Calibri" panose="020F0502020204030204" pitchFamily="34" charset="0"/>
                <a:cs typeface="Calibri" panose="020F0502020204030204" pitchFamily="34" charset="0"/>
              </a:rPr>
              <a:t>(Driver, Motorcyclist, Bicyclist only)</a:t>
            </a:r>
            <a:endParaRPr lang="en-US" sz="2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B5D16B-C5DC-4033-ADA3-50AB6C4FF075}"/>
              </a:ext>
            </a:extLst>
          </p:cNvPr>
          <p:cNvPicPr>
            <a:picLocks noChangeAspect="1"/>
          </p:cNvPicPr>
          <p:nvPr/>
        </p:nvPicPr>
        <p:blipFill>
          <a:blip r:embed="rId2"/>
          <a:stretch>
            <a:fillRect/>
          </a:stretch>
        </p:blipFill>
        <p:spPr>
          <a:xfrm>
            <a:off x="907393" y="1581226"/>
            <a:ext cx="5929997" cy="4229024"/>
          </a:xfrm>
          <a:prstGeom prst="rect">
            <a:avLst/>
          </a:prstGeom>
        </p:spPr>
      </p:pic>
      <p:sp>
        <p:nvSpPr>
          <p:cNvPr id="5" name="Rectangle 4">
            <a:extLst>
              <a:ext uri="{FF2B5EF4-FFF2-40B4-BE49-F238E27FC236}">
                <a16:creationId xmlns:a16="http://schemas.microsoft.com/office/drawing/2014/main" id="{FBC018A1-0C01-4BB9-80E1-648832D5717A}"/>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75577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 – Age Grouping</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
        <p:nvSpPr>
          <p:cNvPr id="8" name="Rectangle 7">
            <a:extLst>
              <a:ext uri="{FF2B5EF4-FFF2-40B4-BE49-F238E27FC236}">
                <a16:creationId xmlns:a16="http://schemas.microsoft.com/office/drawing/2014/main" id="{80939B6B-46C6-4445-AB42-33FD047B84D4}"/>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Column Header</a:t>
            </a:r>
          </a:p>
        </p:txBody>
      </p:sp>
      <p:sp>
        <p:nvSpPr>
          <p:cNvPr id="9" name="Oval 8">
            <a:extLst>
              <a:ext uri="{FF2B5EF4-FFF2-40B4-BE49-F238E27FC236}">
                <a16:creationId xmlns:a16="http://schemas.microsoft.com/office/drawing/2014/main" id="{EB4B544E-9C60-4AD8-AE67-457A37FB1DCF}"/>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A1C1F512-2C2F-4E26-8EEF-30A3ED57D2FD}"/>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Conditional Formatting</a:t>
            </a:r>
          </a:p>
        </p:txBody>
      </p:sp>
      <p:sp>
        <p:nvSpPr>
          <p:cNvPr id="11" name="Oval 10">
            <a:extLst>
              <a:ext uri="{FF2B5EF4-FFF2-40B4-BE49-F238E27FC236}">
                <a16:creationId xmlns:a16="http://schemas.microsoft.com/office/drawing/2014/main" id="{85F09FAA-3DAB-4A83-A505-5A44D6E18FFC}"/>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0CDFDFFF-0763-47C7-9E78-D820E7460FC1}"/>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Values</a:t>
            </a:r>
          </a:p>
        </p:txBody>
      </p:sp>
      <p:sp>
        <p:nvSpPr>
          <p:cNvPr id="13" name="Oval 12">
            <a:extLst>
              <a:ext uri="{FF2B5EF4-FFF2-40B4-BE49-F238E27FC236}">
                <a16:creationId xmlns:a16="http://schemas.microsoft.com/office/drawing/2014/main" id="{EA94C102-B461-452D-A531-B57876B55BC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pic>
        <p:nvPicPr>
          <p:cNvPr id="14" name="Picture 13">
            <a:extLst>
              <a:ext uri="{FF2B5EF4-FFF2-40B4-BE49-F238E27FC236}">
                <a16:creationId xmlns:a16="http://schemas.microsoft.com/office/drawing/2014/main" id="{84FF91A0-52E3-48F0-BD08-1672800129BD}"/>
              </a:ext>
            </a:extLst>
          </p:cNvPr>
          <p:cNvPicPr>
            <a:picLocks noChangeAspect="1"/>
          </p:cNvPicPr>
          <p:nvPr/>
        </p:nvPicPr>
        <p:blipFill>
          <a:blip r:embed="rId2"/>
          <a:stretch>
            <a:fillRect/>
          </a:stretch>
        </p:blipFill>
        <p:spPr>
          <a:xfrm>
            <a:off x="602051" y="4309293"/>
            <a:ext cx="6905768" cy="1712550"/>
          </a:xfrm>
          <a:prstGeom prst="rect">
            <a:avLst/>
          </a:prstGeom>
        </p:spPr>
      </p:pic>
    </p:spTree>
    <p:extLst>
      <p:ext uri="{BB962C8B-B14F-4D97-AF65-F5344CB8AC3E}">
        <p14:creationId xmlns:p14="http://schemas.microsoft.com/office/powerpoint/2010/main" val="281516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EDF2B9D-45AD-4A7E-BC81-1A56A04E4656}"/>
              </a:ext>
            </a:extLst>
          </p:cNvPr>
          <p:cNvPicPr>
            <a:picLocks noChangeAspect="1"/>
          </p:cNvPicPr>
          <p:nvPr/>
        </p:nvPicPr>
        <p:blipFill>
          <a:blip r:embed="rId2"/>
          <a:stretch>
            <a:fillRect/>
          </a:stretch>
        </p:blipFill>
        <p:spPr>
          <a:xfrm>
            <a:off x="514350" y="1738114"/>
            <a:ext cx="6351270" cy="4100711"/>
          </a:xfrm>
          <a:prstGeom prst="rect">
            <a:avLst/>
          </a:prstGeom>
        </p:spPr>
      </p:pic>
      <p:sp>
        <p:nvSpPr>
          <p:cNvPr id="7" name="Rectangle 6">
            <a:extLst>
              <a:ext uri="{FF2B5EF4-FFF2-40B4-BE49-F238E27FC236}">
                <a16:creationId xmlns:a16="http://schemas.microsoft.com/office/drawing/2014/main" id="{A5F9525E-6C61-4958-B170-9271714024E2}"/>
              </a:ext>
            </a:extLst>
          </p:cNvPr>
          <p:cNvSpPr/>
          <p:nvPr/>
        </p:nvSpPr>
        <p:spPr>
          <a:xfrm>
            <a:off x="7648575" y="1495425"/>
            <a:ext cx="4029075" cy="3867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spTree>
    <p:extLst>
      <p:ext uri="{BB962C8B-B14F-4D97-AF65-F5344CB8AC3E}">
        <p14:creationId xmlns:p14="http://schemas.microsoft.com/office/powerpoint/2010/main" val="420028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5F9525E-6C61-4958-B170-9271714024E2}"/>
              </a:ext>
            </a:extLst>
          </p:cNvPr>
          <p:cNvSpPr/>
          <p:nvPr/>
        </p:nvSpPr>
        <p:spPr>
          <a:xfrm>
            <a:off x="2676524" y="5219700"/>
            <a:ext cx="7800975" cy="108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Insert table and comments here</a:t>
            </a:r>
            <a:endParaRPr lang="en-AU" dirty="0">
              <a:solidFill>
                <a:schemeClr val="tx1"/>
              </a:solidFill>
            </a:endParaRPr>
          </a:p>
        </p:txBody>
      </p:sp>
      <p:pic>
        <p:nvPicPr>
          <p:cNvPr id="8" name="Picture 7">
            <a:extLst>
              <a:ext uri="{FF2B5EF4-FFF2-40B4-BE49-F238E27FC236}">
                <a16:creationId xmlns:a16="http://schemas.microsoft.com/office/drawing/2014/main" id="{638B0CDF-5128-4286-89F8-B82A8D57767F}"/>
              </a:ext>
            </a:extLst>
          </p:cNvPr>
          <p:cNvPicPr>
            <a:picLocks noChangeAspect="1"/>
          </p:cNvPicPr>
          <p:nvPr/>
        </p:nvPicPr>
        <p:blipFill>
          <a:blip r:embed="rId2"/>
          <a:stretch>
            <a:fillRect/>
          </a:stretch>
        </p:blipFill>
        <p:spPr>
          <a:xfrm>
            <a:off x="933450" y="1012899"/>
            <a:ext cx="9649609" cy="3892475"/>
          </a:xfrm>
          <a:prstGeom prst="rect">
            <a:avLst/>
          </a:prstGeom>
        </p:spPr>
      </p:pic>
    </p:spTree>
    <p:extLst>
      <p:ext uri="{BB962C8B-B14F-4D97-AF65-F5344CB8AC3E}">
        <p14:creationId xmlns:p14="http://schemas.microsoft.com/office/powerpoint/2010/main" val="273184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12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4B426D7-E3E6-4ACE-AD6C-9C348E2FF709}"/>
              </a:ext>
            </a:extLst>
          </p:cNvPr>
          <p:cNvGrpSpPr/>
          <p:nvPr/>
        </p:nvGrpSpPr>
        <p:grpSpPr>
          <a:xfrm>
            <a:off x="252136" y="187508"/>
            <a:ext cx="6805701" cy="4622534"/>
            <a:chOff x="252136" y="187508"/>
            <a:chExt cx="6805701" cy="4622534"/>
          </a:xfrm>
        </p:grpSpPr>
        <p:sp>
          <p:nvSpPr>
            <p:cNvPr id="6" name="Title 1">
              <a:extLst>
                <a:ext uri="{FF2B5EF4-FFF2-40B4-BE49-F238E27FC236}">
                  <a16:creationId xmlns:a16="http://schemas.microsoft.com/office/drawing/2014/main" id="{5C8560D0-66A3-4256-AF16-9674ADD006A1}"/>
                </a:ext>
              </a:extLst>
            </p:cNvPr>
            <p:cNvSpPr txBox="1">
              <a:spLocks/>
            </p:cNvSpPr>
            <p:nvPr/>
          </p:nvSpPr>
          <p:spPr>
            <a:xfrm>
              <a:off x="264637" y="187508"/>
              <a:ext cx="6793200"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dirty="0"/>
                <a:t>Initialize Variable (</a:t>
              </a:r>
              <a:r>
                <a:rPr lang="en-US" dirty="0" err="1"/>
                <a:t>DataFrame</a:t>
              </a:r>
              <a:r>
                <a:rPr lang="en-US" dirty="0"/>
                <a:t>)</a:t>
              </a:r>
            </a:p>
          </p:txBody>
        </p:sp>
        <p:grpSp>
          <p:nvGrpSpPr>
            <p:cNvPr id="21" name="Group 20">
              <a:extLst>
                <a:ext uri="{FF2B5EF4-FFF2-40B4-BE49-F238E27FC236}">
                  <a16:creationId xmlns:a16="http://schemas.microsoft.com/office/drawing/2014/main" id="{BE24963B-989D-4BEF-889C-50AC2E272CA2}"/>
                </a:ext>
              </a:extLst>
            </p:cNvPr>
            <p:cNvGrpSpPr/>
            <p:nvPr/>
          </p:nvGrpSpPr>
          <p:grpSpPr>
            <a:xfrm>
              <a:off x="252136" y="662842"/>
              <a:ext cx="6793200" cy="4147200"/>
              <a:chOff x="1022726" y="1606658"/>
              <a:chExt cx="6793200" cy="4147200"/>
            </a:xfrm>
          </p:grpSpPr>
          <p:sp>
            <p:nvSpPr>
              <p:cNvPr id="20" name="Rectangle 19">
                <a:extLst>
                  <a:ext uri="{FF2B5EF4-FFF2-40B4-BE49-F238E27FC236}">
                    <a16:creationId xmlns:a16="http://schemas.microsoft.com/office/drawing/2014/main" id="{EB09969C-A346-4B5E-836C-56139F8F2D1E}"/>
                  </a:ext>
                </a:extLst>
              </p:cNvPr>
              <p:cNvSpPr/>
              <p:nvPr/>
            </p:nvSpPr>
            <p:spPr>
              <a:xfrm>
                <a:off x="1022726" y="1606658"/>
                <a:ext cx="6793200" cy="414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D5F7996C-5DA5-4C9A-BA6E-94BFF0A3A7AF}"/>
                  </a:ext>
                </a:extLst>
              </p:cNvPr>
              <p:cNvPicPr>
                <a:picLocks noChangeAspect="1"/>
              </p:cNvPicPr>
              <p:nvPr/>
            </p:nvPicPr>
            <p:blipFill>
              <a:blip r:embed="rId2"/>
              <a:stretch>
                <a:fillRect/>
              </a:stretch>
            </p:blipFill>
            <p:spPr>
              <a:xfrm>
                <a:off x="1203033" y="1787498"/>
                <a:ext cx="6432586" cy="3785521"/>
              </a:xfrm>
              <a:prstGeom prst="rect">
                <a:avLst/>
              </a:prstGeom>
            </p:spPr>
          </p:pic>
        </p:grpSp>
      </p:grpSp>
      <p:grpSp>
        <p:nvGrpSpPr>
          <p:cNvPr id="23" name="Group 22">
            <a:extLst>
              <a:ext uri="{FF2B5EF4-FFF2-40B4-BE49-F238E27FC236}">
                <a16:creationId xmlns:a16="http://schemas.microsoft.com/office/drawing/2014/main" id="{661929ED-DC99-4DB0-961C-A81BB110D843}"/>
              </a:ext>
            </a:extLst>
          </p:cNvPr>
          <p:cNvGrpSpPr/>
          <p:nvPr/>
        </p:nvGrpSpPr>
        <p:grpSpPr>
          <a:xfrm>
            <a:off x="5334408" y="2101638"/>
            <a:ext cx="6533938" cy="2130997"/>
            <a:chOff x="3128536" y="3858009"/>
            <a:chExt cx="7833600" cy="2443060"/>
          </a:xfrm>
        </p:grpSpPr>
        <p:sp>
          <p:nvSpPr>
            <p:cNvPr id="13" name="TextBox 12">
              <a:extLst>
                <a:ext uri="{FF2B5EF4-FFF2-40B4-BE49-F238E27FC236}">
                  <a16:creationId xmlns:a16="http://schemas.microsoft.com/office/drawing/2014/main" id="{72744CD5-BB23-45C0-9B5F-4E5C3EBDE4BE}"/>
                </a:ext>
              </a:extLst>
            </p:cNvPr>
            <p:cNvSpPr txBox="1"/>
            <p:nvPr/>
          </p:nvSpPr>
          <p:spPr>
            <a:xfrm>
              <a:off x="3128536" y="3858009"/>
              <a:ext cx="4680565" cy="369332"/>
            </a:xfrm>
            <a:prstGeom prst="rect">
              <a:avLst/>
            </a:prstGeom>
            <a:solidFill>
              <a:schemeClr val="bg1"/>
            </a:solidFill>
          </p:spPr>
          <p:txBody>
            <a:bodyPr wrap="square" rtlCol="0">
              <a:spAutoFit/>
            </a:bodyPr>
            <a:lstStyle/>
            <a:p>
              <a:r>
                <a:rPr lang="en-US" sz="1800" dirty="0"/>
                <a:t>Initialize Variable (States, color, line style, etc..)</a:t>
              </a:r>
            </a:p>
          </p:txBody>
        </p:sp>
        <p:grpSp>
          <p:nvGrpSpPr>
            <p:cNvPr id="22" name="Group 21">
              <a:extLst>
                <a:ext uri="{FF2B5EF4-FFF2-40B4-BE49-F238E27FC236}">
                  <a16:creationId xmlns:a16="http://schemas.microsoft.com/office/drawing/2014/main" id="{DB1A9BA1-9E36-4246-BFEC-23D6B01E76BD}"/>
                </a:ext>
              </a:extLst>
            </p:cNvPr>
            <p:cNvGrpSpPr/>
            <p:nvPr/>
          </p:nvGrpSpPr>
          <p:grpSpPr>
            <a:xfrm>
              <a:off x="3128536" y="4209469"/>
              <a:ext cx="7833600" cy="2091600"/>
              <a:chOff x="3128536" y="4209469"/>
              <a:chExt cx="7833600" cy="2091600"/>
            </a:xfrm>
          </p:grpSpPr>
          <p:sp>
            <p:nvSpPr>
              <p:cNvPr id="5" name="Rectangle 4">
                <a:extLst>
                  <a:ext uri="{FF2B5EF4-FFF2-40B4-BE49-F238E27FC236}">
                    <a16:creationId xmlns:a16="http://schemas.microsoft.com/office/drawing/2014/main" id="{10CD7E7B-3196-477A-BB4B-EEBDDD61A2DC}"/>
                  </a:ext>
                </a:extLst>
              </p:cNvPr>
              <p:cNvSpPr/>
              <p:nvPr/>
            </p:nvSpPr>
            <p:spPr>
              <a:xfrm>
                <a:off x="3128536" y="4209469"/>
                <a:ext cx="7833600" cy="209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30B5109-DB25-40BF-9758-C5868F607A23}"/>
                  </a:ext>
                </a:extLst>
              </p:cNvPr>
              <p:cNvPicPr>
                <a:picLocks noChangeAspect="1"/>
              </p:cNvPicPr>
              <p:nvPr/>
            </p:nvPicPr>
            <p:blipFill>
              <a:blip r:embed="rId3"/>
              <a:stretch>
                <a:fillRect/>
              </a:stretch>
            </p:blipFill>
            <p:spPr>
              <a:xfrm>
                <a:off x="3307814" y="4389442"/>
                <a:ext cx="7475044" cy="1731655"/>
              </a:xfrm>
              <a:prstGeom prst="rect">
                <a:avLst/>
              </a:prstGeom>
            </p:spPr>
          </p:pic>
        </p:grpSp>
      </p:grpSp>
      <p:grpSp>
        <p:nvGrpSpPr>
          <p:cNvPr id="28" name="Group 27">
            <a:extLst>
              <a:ext uri="{FF2B5EF4-FFF2-40B4-BE49-F238E27FC236}">
                <a16:creationId xmlns:a16="http://schemas.microsoft.com/office/drawing/2014/main" id="{35360D86-9087-4364-8844-408BD63186E8}"/>
              </a:ext>
            </a:extLst>
          </p:cNvPr>
          <p:cNvGrpSpPr/>
          <p:nvPr/>
        </p:nvGrpSpPr>
        <p:grpSpPr>
          <a:xfrm>
            <a:off x="5334408" y="4434207"/>
            <a:ext cx="6480000" cy="1824754"/>
            <a:chOff x="4826255" y="4664206"/>
            <a:chExt cx="6480000" cy="1824754"/>
          </a:xfrm>
        </p:grpSpPr>
        <p:grpSp>
          <p:nvGrpSpPr>
            <p:cNvPr id="27" name="Group 26">
              <a:extLst>
                <a:ext uri="{FF2B5EF4-FFF2-40B4-BE49-F238E27FC236}">
                  <a16:creationId xmlns:a16="http://schemas.microsoft.com/office/drawing/2014/main" id="{6E6A51AD-687A-4F5F-A732-FDC7C62C6B18}"/>
                </a:ext>
              </a:extLst>
            </p:cNvPr>
            <p:cNvGrpSpPr/>
            <p:nvPr/>
          </p:nvGrpSpPr>
          <p:grpSpPr>
            <a:xfrm>
              <a:off x="4826255" y="5048960"/>
              <a:ext cx="6480000" cy="1440000"/>
              <a:chOff x="4826255" y="5048960"/>
              <a:chExt cx="6480000" cy="1440000"/>
            </a:xfrm>
          </p:grpSpPr>
          <p:sp>
            <p:nvSpPr>
              <p:cNvPr id="3" name="Rectangle 2">
                <a:extLst>
                  <a:ext uri="{FF2B5EF4-FFF2-40B4-BE49-F238E27FC236}">
                    <a16:creationId xmlns:a16="http://schemas.microsoft.com/office/drawing/2014/main" id="{2F13D8B1-F257-462B-AA1A-BD2140F46606}"/>
                  </a:ext>
                </a:extLst>
              </p:cNvPr>
              <p:cNvSpPr/>
              <p:nvPr/>
            </p:nvSpPr>
            <p:spPr>
              <a:xfrm>
                <a:off x="4826255" y="5048960"/>
                <a:ext cx="648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5DAE0C3-9F5C-44F0-BAF2-1267F0F84879}"/>
                  </a:ext>
                </a:extLst>
              </p:cNvPr>
              <p:cNvPicPr>
                <a:picLocks/>
              </p:cNvPicPr>
              <p:nvPr/>
            </p:nvPicPr>
            <p:blipFill>
              <a:blip r:embed="rId4"/>
              <a:stretch>
                <a:fillRect/>
              </a:stretch>
            </p:blipFill>
            <p:spPr>
              <a:xfrm>
                <a:off x="5006255" y="5228960"/>
                <a:ext cx="6120000" cy="1080000"/>
              </a:xfrm>
              <a:prstGeom prst="rect">
                <a:avLst/>
              </a:prstGeom>
            </p:spPr>
          </p:pic>
        </p:grpSp>
        <p:sp>
          <p:nvSpPr>
            <p:cNvPr id="15" name="TextBox 14">
              <a:extLst>
                <a:ext uri="{FF2B5EF4-FFF2-40B4-BE49-F238E27FC236}">
                  <a16:creationId xmlns:a16="http://schemas.microsoft.com/office/drawing/2014/main" id="{7CEBB493-20F4-400B-B316-50CE21701420}"/>
                </a:ext>
              </a:extLst>
            </p:cNvPr>
            <p:cNvSpPr txBox="1"/>
            <p:nvPr/>
          </p:nvSpPr>
          <p:spPr>
            <a:xfrm>
              <a:off x="4847561" y="4664206"/>
              <a:ext cx="2026773" cy="369332"/>
            </a:xfrm>
            <a:prstGeom prst="rect">
              <a:avLst/>
            </a:prstGeom>
            <a:solidFill>
              <a:schemeClr val="bg1"/>
            </a:solidFill>
          </p:spPr>
          <p:txBody>
            <a:bodyPr wrap="none" rtlCol="0">
              <a:spAutoFit/>
            </a:bodyPr>
            <a:lstStyle/>
            <a:p>
              <a:r>
                <a:rPr lang="en-US" sz="1800" dirty="0"/>
                <a:t>Adding Coordinates</a:t>
              </a:r>
            </a:p>
          </p:txBody>
        </p:sp>
      </p:grpSp>
    </p:spTree>
    <p:extLst>
      <p:ext uri="{BB962C8B-B14F-4D97-AF65-F5344CB8AC3E}">
        <p14:creationId xmlns:p14="http://schemas.microsoft.com/office/powerpoint/2010/main" val="2506473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99E361-C869-4363-A56C-B4498136377B}"/>
              </a:ext>
            </a:extLst>
          </p:cNvPr>
          <p:cNvSpPr txBox="1">
            <a:spLocks/>
          </p:cNvSpPr>
          <p:nvPr/>
        </p:nvSpPr>
        <p:spPr>
          <a:xfrm>
            <a:off x="264637" y="187508"/>
            <a:ext cx="6793200"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dirty="0"/>
              <a:t>Calculating Crash to Population Ratio</a:t>
            </a:r>
          </a:p>
        </p:txBody>
      </p:sp>
      <p:grpSp>
        <p:nvGrpSpPr>
          <p:cNvPr id="16" name="Group 15">
            <a:extLst>
              <a:ext uri="{FF2B5EF4-FFF2-40B4-BE49-F238E27FC236}">
                <a16:creationId xmlns:a16="http://schemas.microsoft.com/office/drawing/2014/main" id="{410E1094-0127-4782-83DA-420433B22AED}"/>
              </a:ext>
            </a:extLst>
          </p:cNvPr>
          <p:cNvGrpSpPr/>
          <p:nvPr/>
        </p:nvGrpSpPr>
        <p:grpSpPr>
          <a:xfrm>
            <a:off x="252136" y="662842"/>
            <a:ext cx="6840000" cy="4320000"/>
            <a:chOff x="252136" y="662842"/>
            <a:chExt cx="6840000" cy="4320000"/>
          </a:xfrm>
        </p:grpSpPr>
        <p:sp>
          <p:nvSpPr>
            <p:cNvPr id="5" name="Rectangle 4">
              <a:extLst>
                <a:ext uri="{FF2B5EF4-FFF2-40B4-BE49-F238E27FC236}">
                  <a16:creationId xmlns:a16="http://schemas.microsoft.com/office/drawing/2014/main" id="{51E68D6A-4951-4DC0-9206-92BD98332D97}"/>
                </a:ext>
              </a:extLst>
            </p:cNvPr>
            <p:cNvSpPr/>
            <p:nvPr/>
          </p:nvSpPr>
          <p:spPr>
            <a:xfrm>
              <a:off x="252136" y="662842"/>
              <a:ext cx="6840000" cy="43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76F8F0A-14E3-4B2C-8E52-379B477E9671}"/>
                </a:ext>
              </a:extLst>
            </p:cNvPr>
            <p:cNvPicPr>
              <a:picLocks/>
            </p:cNvPicPr>
            <p:nvPr/>
          </p:nvPicPr>
          <p:blipFill>
            <a:blip r:embed="rId2"/>
            <a:stretch>
              <a:fillRect/>
            </a:stretch>
          </p:blipFill>
          <p:spPr>
            <a:xfrm>
              <a:off x="473188" y="842842"/>
              <a:ext cx="6480000" cy="3960000"/>
            </a:xfrm>
            <a:prstGeom prst="rect">
              <a:avLst/>
            </a:prstGeom>
          </p:spPr>
        </p:pic>
      </p:grpSp>
      <p:sp>
        <p:nvSpPr>
          <p:cNvPr id="8" name="TextBox 7">
            <a:extLst>
              <a:ext uri="{FF2B5EF4-FFF2-40B4-BE49-F238E27FC236}">
                <a16:creationId xmlns:a16="http://schemas.microsoft.com/office/drawing/2014/main" id="{6F998D82-F014-4DC0-A092-6C4DC74DE392}"/>
              </a:ext>
            </a:extLst>
          </p:cNvPr>
          <p:cNvSpPr txBox="1"/>
          <p:nvPr/>
        </p:nvSpPr>
        <p:spPr>
          <a:xfrm>
            <a:off x="5184874" y="4539495"/>
            <a:ext cx="3904019" cy="369332"/>
          </a:xfrm>
          <a:prstGeom prst="rect">
            <a:avLst/>
          </a:prstGeom>
          <a:solidFill>
            <a:schemeClr val="bg1"/>
          </a:solidFill>
        </p:spPr>
        <p:txBody>
          <a:bodyPr wrap="square" rtlCol="0">
            <a:spAutoFit/>
          </a:bodyPr>
          <a:lstStyle/>
          <a:p>
            <a:r>
              <a:rPr lang="en-US" sz="1800" dirty="0"/>
              <a:t>Pandas Calculation</a:t>
            </a:r>
          </a:p>
        </p:txBody>
      </p:sp>
      <p:sp>
        <p:nvSpPr>
          <p:cNvPr id="10" name="Rectangle 9">
            <a:extLst>
              <a:ext uri="{FF2B5EF4-FFF2-40B4-BE49-F238E27FC236}">
                <a16:creationId xmlns:a16="http://schemas.microsoft.com/office/drawing/2014/main" id="{6E04751F-8CC2-481D-8F77-49C1168B7B61}"/>
              </a:ext>
            </a:extLst>
          </p:cNvPr>
          <p:cNvSpPr/>
          <p:nvPr/>
        </p:nvSpPr>
        <p:spPr>
          <a:xfrm>
            <a:off x="5184874" y="4916086"/>
            <a:ext cx="6533938" cy="1824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3C449CA-A420-4843-A22F-DE13B9B80648}"/>
              </a:ext>
            </a:extLst>
          </p:cNvPr>
          <p:cNvPicPr>
            <a:picLocks noChangeAspect="1"/>
          </p:cNvPicPr>
          <p:nvPr/>
        </p:nvPicPr>
        <p:blipFill>
          <a:blip r:embed="rId3"/>
          <a:stretch>
            <a:fillRect/>
          </a:stretch>
        </p:blipFill>
        <p:spPr>
          <a:xfrm>
            <a:off x="5334409" y="5046315"/>
            <a:ext cx="6234869" cy="1510463"/>
          </a:xfrm>
          <a:prstGeom prst="rect">
            <a:avLst/>
          </a:prstGeom>
        </p:spPr>
      </p:pic>
    </p:spTree>
    <p:extLst>
      <p:ext uri="{BB962C8B-B14F-4D97-AF65-F5344CB8AC3E}">
        <p14:creationId xmlns:p14="http://schemas.microsoft.com/office/powerpoint/2010/main" val="322955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TextBox 25"/>
          <p:cNvSpPr txBox="1"/>
          <p:nvPr/>
        </p:nvSpPr>
        <p:spPr>
          <a:xfrm>
            <a:off x="3960833" y="442894"/>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a:t>
            </a:r>
          </a:p>
        </p:txBody>
      </p:sp>
      <p:sp>
        <p:nvSpPr>
          <p:cNvPr id="27" name="TextBox 26"/>
          <p:cNvSpPr txBox="1"/>
          <p:nvPr/>
        </p:nvSpPr>
        <p:spPr>
          <a:xfrm>
            <a:off x="484399" y="1253444"/>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Australian Road Deaths</a:t>
            </a:r>
          </a:p>
        </p:txBody>
      </p:sp>
      <p:grpSp>
        <p:nvGrpSpPr>
          <p:cNvPr id="22" name="Group 21">
            <a:extLst>
              <a:ext uri="{FF2B5EF4-FFF2-40B4-BE49-F238E27FC236}">
                <a16:creationId xmlns:a16="http://schemas.microsoft.com/office/drawing/2014/main" id="{74A6BC48-AB14-B245-B7DB-737875A6940F}"/>
              </a:ext>
            </a:extLst>
          </p:cNvPr>
          <p:cNvGrpSpPr/>
          <p:nvPr/>
        </p:nvGrpSpPr>
        <p:grpSpPr>
          <a:xfrm>
            <a:off x="130465" y="2389688"/>
            <a:ext cx="5960471" cy="3449371"/>
            <a:chOff x="5715000" y="2580967"/>
            <a:chExt cx="5960471" cy="3449371"/>
          </a:xfrm>
        </p:grpSpPr>
        <p:pic>
          <p:nvPicPr>
            <p:cNvPr id="4" name="Picture 3">
              <a:extLst>
                <a:ext uri="{FF2B5EF4-FFF2-40B4-BE49-F238E27FC236}">
                  <a16:creationId xmlns:a16="http://schemas.microsoft.com/office/drawing/2014/main" id="{F5781C79-2C52-B24A-9143-EA6E0F126BB4}"/>
                </a:ext>
              </a:extLst>
            </p:cNvPr>
            <p:cNvPicPr>
              <a:picLocks noChangeAspect="1"/>
            </p:cNvPicPr>
            <p:nvPr/>
          </p:nvPicPr>
          <p:blipFill>
            <a:blip r:embed="rId3"/>
            <a:stretch>
              <a:fillRect/>
            </a:stretch>
          </p:blipFill>
          <p:spPr>
            <a:xfrm>
              <a:off x="6342880" y="2743200"/>
              <a:ext cx="4606575" cy="629760"/>
            </a:xfrm>
            <a:prstGeom prst="rect">
              <a:avLst/>
            </a:prstGeom>
          </p:spPr>
        </p:pic>
        <p:pic>
          <p:nvPicPr>
            <p:cNvPr id="20" name="Picture 19">
              <a:extLst>
                <a:ext uri="{FF2B5EF4-FFF2-40B4-BE49-F238E27FC236}">
                  <a16:creationId xmlns:a16="http://schemas.microsoft.com/office/drawing/2014/main" id="{E19E7631-C75B-E343-9190-3A0BC2E758AB}"/>
                </a:ext>
              </a:extLst>
            </p:cNvPr>
            <p:cNvPicPr>
              <a:picLocks noChangeAspect="1"/>
            </p:cNvPicPr>
            <p:nvPr/>
          </p:nvPicPr>
          <p:blipFill>
            <a:blip r:embed="rId4"/>
            <a:stretch>
              <a:fillRect/>
            </a:stretch>
          </p:blipFill>
          <p:spPr>
            <a:xfrm>
              <a:off x="6375517" y="3332693"/>
              <a:ext cx="4720569" cy="2404917"/>
            </a:xfrm>
            <a:prstGeom prst="rect">
              <a:avLst/>
            </a:prstGeom>
          </p:spPr>
        </p:pic>
        <p:grpSp>
          <p:nvGrpSpPr>
            <p:cNvPr id="6" name="Group 4"/>
            <p:cNvGrpSpPr>
              <a:grpSpLocks noChangeAspect="1"/>
            </p:cNvGrpSpPr>
            <p:nvPr/>
          </p:nvGrpSpPr>
          <p:grpSpPr bwMode="auto">
            <a:xfrm>
              <a:off x="5715000" y="2580967"/>
              <a:ext cx="5960471" cy="3449371"/>
              <a:chOff x="4015" y="1370"/>
              <a:chExt cx="3297"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30" name="Group 29">
            <a:extLst>
              <a:ext uri="{FF2B5EF4-FFF2-40B4-BE49-F238E27FC236}">
                <a16:creationId xmlns:a16="http://schemas.microsoft.com/office/drawing/2014/main" id="{5E234DC2-EDA2-1A46-8A90-D0FB249FDB4B}"/>
              </a:ext>
            </a:extLst>
          </p:cNvPr>
          <p:cNvGrpSpPr/>
          <p:nvPr/>
        </p:nvGrpSpPr>
        <p:grpSpPr>
          <a:xfrm>
            <a:off x="6172200" y="2362199"/>
            <a:ext cx="5944201" cy="3476859"/>
            <a:chOff x="7056110" y="3678253"/>
            <a:chExt cx="5305161" cy="3070138"/>
          </a:xfrm>
        </p:grpSpPr>
        <p:pic>
          <p:nvPicPr>
            <p:cNvPr id="28" name="Picture 27">
              <a:extLst>
                <a:ext uri="{FF2B5EF4-FFF2-40B4-BE49-F238E27FC236}">
                  <a16:creationId xmlns:a16="http://schemas.microsoft.com/office/drawing/2014/main" id="{33B864AE-3067-BE44-9EA1-0E7537F2B516}"/>
                </a:ext>
              </a:extLst>
            </p:cNvPr>
            <p:cNvPicPr>
              <a:picLocks noChangeAspect="1"/>
            </p:cNvPicPr>
            <p:nvPr/>
          </p:nvPicPr>
          <p:blipFill>
            <a:blip r:embed="rId5"/>
            <a:stretch>
              <a:fillRect/>
            </a:stretch>
          </p:blipFill>
          <p:spPr>
            <a:xfrm>
              <a:off x="7623789" y="3827715"/>
              <a:ext cx="4111011" cy="2576234"/>
            </a:xfrm>
            <a:prstGeom prst="rect">
              <a:avLst/>
            </a:prstGeom>
          </p:spPr>
        </p:pic>
        <p:grpSp>
          <p:nvGrpSpPr>
            <p:cNvPr id="43" name="Group 4">
              <a:extLst>
                <a:ext uri="{FF2B5EF4-FFF2-40B4-BE49-F238E27FC236}">
                  <a16:creationId xmlns:a16="http://schemas.microsoft.com/office/drawing/2014/main" id="{20E3E98C-B7A2-674C-A5E4-A230E612C816}"/>
                </a:ext>
              </a:extLst>
            </p:cNvPr>
            <p:cNvGrpSpPr>
              <a:grpSpLocks noChangeAspect="1"/>
            </p:cNvGrpSpPr>
            <p:nvPr/>
          </p:nvGrpSpPr>
          <p:grpSpPr bwMode="auto">
            <a:xfrm>
              <a:off x="7056110" y="3678253"/>
              <a:ext cx="5305161" cy="3070138"/>
              <a:chOff x="4015" y="1370"/>
              <a:chExt cx="3297" cy="1908"/>
            </a:xfrm>
          </p:grpSpPr>
          <p:sp>
            <p:nvSpPr>
              <p:cNvPr id="44" name="AutoShape 3">
                <a:extLst>
                  <a:ext uri="{FF2B5EF4-FFF2-40B4-BE49-F238E27FC236}">
                    <a16:creationId xmlns:a16="http://schemas.microsoft.com/office/drawing/2014/main" id="{7BED770D-F185-2F49-8166-845A42EA9FC4}"/>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4" name="Freeform 6">
                <a:extLst>
                  <a:ext uri="{FF2B5EF4-FFF2-40B4-BE49-F238E27FC236}">
                    <a16:creationId xmlns:a16="http://schemas.microsoft.com/office/drawing/2014/main" id="{F163E29A-11D3-374C-8EA0-77EC9E44FBD9}"/>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7">
                <a:extLst>
                  <a:ext uri="{FF2B5EF4-FFF2-40B4-BE49-F238E27FC236}">
                    <a16:creationId xmlns:a16="http://schemas.microsoft.com/office/drawing/2014/main" id="{F98478F3-1633-2D48-B7ED-43B0CEDFDB3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6" name="Oval 8">
                <a:extLst>
                  <a:ext uri="{FF2B5EF4-FFF2-40B4-BE49-F238E27FC236}">
                    <a16:creationId xmlns:a16="http://schemas.microsoft.com/office/drawing/2014/main" id="{00AEEF47-1851-9E44-AC80-1736DBD2FBAD}"/>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7" name="Freeform 9">
                <a:extLst>
                  <a:ext uri="{FF2B5EF4-FFF2-40B4-BE49-F238E27FC236}">
                    <a16:creationId xmlns:a16="http://schemas.microsoft.com/office/drawing/2014/main" id="{7274FE81-FCE9-2241-86B3-0490751D6153}"/>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8" name="Freeform 10">
                <a:extLst>
                  <a:ext uri="{FF2B5EF4-FFF2-40B4-BE49-F238E27FC236}">
                    <a16:creationId xmlns:a16="http://schemas.microsoft.com/office/drawing/2014/main" id="{3DACE091-E580-BD4E-8CDA-9F62037F16A5}"/>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59" name="TextBox 58">
            <a:extLst>
              <a:ext uri="{FF2B5EF4-FFF2-40B4-BE49-F238E27FC236}">
                <a16:creationId xmlns:a16="http://schemas.microsoft.com/office/drawing/2014/main" id="{FFCB88C6-67CD-0243-B907-BBF3B76F9E0E}"/>
              </a:ext>
            </a:extLst>
          </p:cNvPr>
          <p:cNvSpPr txBox="1"/>
          <p:nvPr/>
        </p:nvSpPr>
        <p:spPr>
          <a:xfrm>
            <a:off x="6463216" y="1331173"/>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State Population Date</a:t>
            </a:r>
          </a:p>
        </p:txBody>
      </p:sp>
      <p:sp>
        <p:nvSpPr>
          <p:cNvPr id="60" name="TextBox 59">
            <a:extLst>
              <a:ext uri="{FF2B5EF4-FFF2-40B4-BE49-F238E27FC236}">
                <a16:creationId xmlns:a16="http://schemas.microsoft.com/office/drawing/2014/main" id="{5BB2F04B-F3AD-4942-92D0-3C66DCF4AF60}"/>
              </a:ext>
            </a:extLst>
          </p:cNvPr>
          <p:cNvSpPr txBox="1"/>
          <p:nvPr/>
        </p:nvSpPr>
        <p:spPr>
          <a:xfrm>
            <a:off x="6444234" y="1828800"/>
            <a:ext cx="5290566" cy="369332"/>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Australian Bureau of Statistics</a:t>
            </a:r>
          </a:p>
        </p:txBody>
      </p:sp>
      <p:sp>
        <p:nvSpPr>
          <p:cNvPr id="61" name="TextBox 60">
            <a:extLst>
              <a:ext uri="{FF2B5EF4-FFF2-40B4-BE49-F238E27FC236}">
                <a16:creationId xmlns:a16="http://schemas.microsoft.com/office/drawing/2014/main" id="{EFC57336-FAE0-644F-A476-4C64E4227BDE}"/>
              </a:ext>
            </a:extLst>
          </p:cNvPr>
          <p:cNvSpPr txBox="1"/>
          <p:nvPr/>
        </p:nvSpPr>
        <p:spPr>
          <a:xfrm>
            <a:off x="465417" y="1705865"/>
            <a:ext cx="5290566" cy="646331"/>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Bureau of Infrastructure, Transport, Regional Development and Communication</a:t>
            </a:r>
          </a:p>
        </p:txBody>
      </p:sp>
      <p:pic>
        <p:nvPicPr>
          <p:cNvPr id="36" name="Picture 35">
            <a:extLst>
              <a:ext uri="{FF2B5EF4-FFF2-40B4-BE49-F238E27FC236}">
                <a16:creationId xmlns:a16="http://schemas.microsoft.com/office/drawing/2014/main" id="{C309CC02-5ECB-9242-A89D-5EC1A9A50F3A}"/>
              </a:ext>
            </a:extLst>
          </p:cNvPr>
          <p:cNvPicPr>
            <a:picLocks noChangeAspect="1"/>
          </p:cNvPicPr>
          <p:nvPr/>
        </p:nvPicPr>
        <p:blipFill>
          <a:blip r:embed="rId6"/>
          <a:stretch>
            <a:fillRect/>
          </a:stretch>
        </p:blipFill>
        <p:spPr>
          <a:xfrm>
            <a:off x="5638800" y="3682268"/>
            <a:ext cx="965200" cy="596900"/>
          </a:xfrm>
          <a:prstGeom prst="rect">
            <a:avLst/>
          </a:prstGeom>
        </p:spPr>
      </p:pic>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47B48B-3616-4CBD-8C5C-B33711091DCA}"/>
              </a:ext>
            </a:extLst>
          </p:cNvPr>
          <p:cNvSpPr txBox="1"/>
          <p:nvPr/>
        </p:nvSpPr>
        <p:spPr>
          <a:xfrm>
            <a:off x="448734" y="259390"/>
            <a:ext cx="6096000" cy="646331"/>
          </a:xfrm>
          <a:prstGeom prst="rect">
            <a:avLst/>
          </a:prstGeom>
          <a:noFill/>
        </p:spPr>
        <p:txBody>
          <a:bodyPr wrap="square">
            <a:spAutoFit/>
          </a:bodyPr>
          <a:lstStyle/>
          <a:p>
            <a:r>
              <a:rPr lang="en-US" sz="3600" b="1" spc="-150" dirty="0">
                <a:solidFill>
                  <a:schemeClr val="accent5">
                    <a:lumMod val="75000"/>
                  </a:schemeClr>
                </a:solidFill>
              </a:rPr>
              <a:t>State vs Fatalities </a:t>
            </a:r>
          </a:p>
        </p:txBody>
      </p:sp>
      <p:graphicFrame>
        <p:nvGraphicFramePr>
          <p:cNvPr id="4" name="Table 7">
            <a:extLst>
              <a:ext uri="{FF2B5EF4-FFF2-40B4-BE49-F238E27FC236}">
                <a16:creationId xmlns:a16="http://schemas.microsoft.com/office/drawing/2014/main" id="{5EB4D32D-69E4-4EB5-A9C6-580F388AA878}"/>
              </a:ext>
            </a:extLst>
          </p:cNvPr>
          <p:cNvGraphicFramePr>
            <a:graphicFrameLocks noGrp="1"/>
          </p:cNvGraphicFramePr>
          <p:nvPr/>
        </p:nvGraphicFramePr>
        <p:xfrm>
          <a:off x="522490" y="1382759"/>
          <a:ext cx="3979334" cy="4569520"/>
        </p:xfrm>
        <a:graphic>
          <a:graphicData uri="http://schemas.openxmlformats.org/drawingml/2006/table">
            <a:tbl>
              <a:tblPr firstRow="1" bandRow="1">
                <a:tableStyleId>{5C22544A-7EE6-4342-B048-85BDC9FD1C3A}</a:tableStyleId>
              </a:tblPr>
              <a:tblGrid>
                <a:gridCol w="2396066">
                  <a:extLst>
                    <a:ext uri="{9D8B030D-6E8A-4147-A177-3AD203B41FA5}">
                      <a16:colId xmlns:a16="http://schemas.microsoft.com/office/drawing/2014/main" val="2352280790"/>
                    </a:ext>
                  </a:extLst>
                </a:gridCol>
                <a:gridCol w="1583268">
                  <a:extLst>
                    <a:ext uri="{9D8B030D-6E8A-4147-A177-3AD203B41FA5}">
                      <a16:colId xmlns:a16="http://schemas.microsoft.com/office/drawing/2014/main" val="1773933214"/>
                    </a:ext>
                  </a:extLst>
                </a:gridCol>
              </a:tblGrid>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ACT</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lvl="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475</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20121279"/>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NSW</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16,238</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99161781"/>
                  </a:ext>
                </a:extLst>
              </a:tr>
              <a:tr h="571190">
                <a:tc>
                  <a:txBody>
                    <a:bodyPr/>
                    <a:lstStyle/>
                    <a:p>
                      <a:pPr marL="0" marR="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NT</a:t>
                      </a:r>
                      <a:endParaRPr lang="en-US" sz="1800" dirty="0"/>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1633</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966405300"/>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QLD</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10,423</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97973941"/>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SA</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4527</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872149599"/>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TAS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1535</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086664219"/>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VIC</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11,499</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667025955"/>
                  </a:ext>
                </a:extLst>
              </a:tr>
              <a:tr h="571190">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WA</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6236</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500389702"/>
                  </a:ext>
                </a:extLst>
              </a:tr>
            </a:tbl>
          </a:graphicData>
        </a:graphic>
      </p:graphicFrame>
      <p:pic>
        <p:nvPicPr>
          <p:cNvPr id="7" name="Picture 6">
            <a:extLst>
              <a:ext uri="{FF2B5EF4-FFF2-40B4-BE49-F238E27FC236}">
                <a16:creationId xmlns:a16="http://schemas.microsoft.com/office/drawing/2014/main" id="{10EA5CF7-091A-457E-AEC3-B0168DE5B019}"/>
              </a:ext>
            </a:extLst>
          </p:cNvPr>
          <p:cNvPicPr>
            <a:picLocks noChangeAspect="1"/>
          </p:cNvPicPr>
          <p:nvPr/>
        </p:nvPicPr>
        <p:blipFill>
          <a:blip r:embed="rId2"/>
          <a:stretch>
            <a:fillRect/>
          </a:stretch>
        </p:blipFill>
        <p:spPr>
          <a:xfrm>
            <a:off x="4941560" y="1147519"/>
            <a:ext cx="6435302" cy="5040000"/>
          </a:xfrm>
          <a:prstGeom prst="rect">
            <a:avLst/>
          </a:prstGeom>
        </p:spPr>
      </p:pic>
    </p:spTree>
    <p:extLst>
      <p:ext uri="{BB962C8B-B14F-4D97-AF65-F5344CB8AC3E}">
        <p14:creationId xmlns:p14="http://schemas.microsoft.com/office/powerpoint/2010/main" val="43967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F2673-A3E0-4D09-85B9-C7CBC11C1D94}"/>
              </a:ext>
            </a:extLst>
          </p:cNvPr>
          <p:cNvPicPr>
            <a:picLocks noChangeAspect="1"/>
          </p:cNvPicPr>
          <p:nvPr/>
        </p:nvPicPr>
        <p:blipFill>
          <a:blip r:embed="rId2"/>
          <a:stretch>
            <a:fillRect/>
          </a:stretch>
        </p:blipFill>
        <p:spPr>
          <a:xfrm>
            <a:off x="342201" y="157162"/>
            <a:ext cx="11340211" cy="6543675"/>
          </a:xfrm>
          <a:prstGeom prst="rect">
            <a:avLst/>
          </a:prstGeom>
        </p:spPr>
      </p:pic>
      <p:sp>
        <p:nvSpPr>
          <p:cNvPr id="4" name="TextBox 3">
            <a:extLst>
              <a:ext uri="{FF2B5EF4-FFF2-40B4-BE49-F238E27FC236}">
                <a16:creationId xmlns:a16="http://schemas.microsoft.com/office/drawing/2014/main" id="{1DF05CEC-5016-4B54-A771-C536DDF91267}"/>
              </a:ext>
            </a:extLst>
          </p:cNvPr>
          <p:cNvSpPr txBox="1"/>
          <p:nvPr/>
        </p:nvSpPr>
        <p:spPr>
          <a:xfrm>
            <a:off x="342201" y="312883"/>
            <a:ext cx="8383770" cy="553998"/>
          </a:xfrm>
          <a:prstGeom prst="rect">
            <a:avLst/>
          </a:prstGeom>
          <a:noFill/>
        </p:spPr>
        <p:txBody>
          <a:bodyPr wrap="none" rtlCol="0">
            <a:spAutoFit/>
          </a:bodyPr>
          <a:lstStyle/>
          <a:p>
            <a:r>
              <a:rPr lang="en-US" sz="3000" b="1" dirty="0">
                <a:solidFill>
                  <a:schemeClr val="tx2"/>
                </a:solidFill>
                <a:latin typeface="Calibri" panose="020F0502020204030204" pitchFamily="34" charset="0"/>
                <a:cs typeface="Calibri" panose="020F0502020204030204" pitchFamily="34" charset="0"/>
              </a:rPr>
              <a:t>Fatalities vs Population (Liner regression) – by State</a:t>
            </a:r>
          </a:p>
        </p:txBody>
      </p:sp>
    </p:spTree>
    <p:extLst>
      <p:ext uri="{BB962C8B-B14F-4D97-AF65-F5344CB8AC3E}">
        <p14:creationId xmlns:p14="http://schemas.microsoft.com/office/powerpoint/2010/main" val="274567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C2014-AA38-4A59-819B-1E8F8AA9EADF}"/>
              </a:ext>
            </a:extLst>
          </p:cNvPr>
          <p:cNvPicPr>
            <a:picLocks noChangeAspect="1"/>
          </p:cNvPicPr>
          <p:nvPr/>
        </p:nvPicPr>
        <p:blipFill>
          <a:blip r:embed="rId2"/>
          <a:stretch>
            <a:fillRect/>
          </a:stretch>
        </p:blipFill>
        <p:spPr>
          <a:xfrm>
            <a:off x="800362" y="615819"/>
            <a:ext cx="9890890" cy="5924939"/>
          </a:xfrm>
          <a:prstGeom prst="rect">
            <a:avLst/>
          </a:prstGeom>
        </p:spPr>
      </p:pic>
      <p:sp>
        <p:nvSpPr>
          <p:cNvPr id="4" name="Rounded Rectangular Callout 9">
            <a:extLst>
              <a:ext uri="{FF2B5EF4-FFF2-40B4-BE49-F238E27FC236}">
                <a16:creationId xmlns:a16="http://schemas.microsoft.com/office/drawing/2014/main" id="{374C291D-B941-43BE-9076-D76442274B2C}"/>
              </a:ext>
            </a:extLst>
          </p:cNvPr>
          <p:cNvSpPr/>
          <p:nvPr/>
        </p:nvSpPr>
        <p:spPr>
          <a:xfrm>
            <a:off x="9613162" y="969638"/>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Significant decrease </a:t>
            </a:r>
            <a:endParaRPr lang="en-US" sz="1800" dirty="0"/>
          </a:p>
        </p:txBody>
      </p:sp>
    </p:spTree>
    <p:extLst>
      <p:ext uri="{BB962C8B-B14F-4D97-AF65-F5344CB8AC3E}">
        <p14:creationId xmlns:p14="http://schemas.microsoft.com/office/powerpoint/2010/main" val="840110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F82F63-4325-4B1B-BBD0-3E30C44E4072}"/>
              </a:ext>
            </a:extLst>
          </p:cNvPr>
          <p:cNvSpPr txBox="1">
            <a:spLocks/>
          </p:cNvSpPr>
          <p:nvPr/>
        </p:nvSpPr>
        <p:spPr>
          <a:xfrm>
            <a:off x="179793" y="18750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dirty="0"/>
              <a:t>Cleaning (Speed Limit data)</a:t>
            </a:r>
          </a:p>
        </p:txBody>
      </p:sp>
      <p:sp>
        <p:nvSpPr>
          <p:cNvPr id="13" name="TextBox 12">
            <a:extLst>
              <a:ext uri="{FF2B5EF4-FFF2-40B4-BE49-F238E27FC236}">
                <a16:creationId xmlns:a16="http://schemas.microsoft.com/office/drawing/2014/main" id="{CA32FA67-308A-4E25-9B9D-0504D3B477C1}"/>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grpSp>
        <p:nvGrpSpPr>
          <p:cNvPr id="23" name="Group 22">
            <a:extLst>
              <a:ext uri="{FF2B5EF4-FFF2-40B4-BE49-F238E27FC236}">
                <a16:creationId xmlns:a16="http://schemas.microsoft.com/office/drawing/2014/main" id="{98A5558A-A17A-47BC-9411-30245A8F33E2}"/>
              </a:ext>
            </a:extLst>
          </p:cNvPr>
          <p:cNvGrpSpPr/>
          <p:nvPr/>
        </p:nvGrpSpPr>
        <p:grpSpPr>
          <a:xfrm>
            <a:off x="359416" y="903469"/>
            <a:ext cx="1627659" cy="5641990"/>
            <a:chOff x="1167840" y="903469"/>
            <a:chExt cx="1627659" cy="5641990"/>
          </a:xfrm>
        </p:grpSpPr>
        <p:pic>
          <p:nvPicPr>
            <p:cNvPr id="18" name="Picture 17">
              <a:extLst>
                <a:ext uri="{FF2B5EF4-FFF2-40B4-BE49-F238E27FC236}">
                  <a16:creationId xmlns:a16="http://schemas.microsoft.com/office/drawing/2014/main" id="{31A4779C-9643-4554-870A-F22BEF8A05FC}"/>
                </a:ext>
              </a:extLst>
            </p:cNvPr>
            <p:cNvPicPr>
              <a:picLocks noChangeAspect="1"/>
            </p:cNvPicPr>
            <p:nvPr/>
          </p:nvPicPr>
          <p:blipFill>
            <a:blip r:embed="rId2"/>
            <a:stretch>
              <a:fillRect/>
            </a:stretch>
          </p:blipFill>
          <p:spPr>
            <a:xfrm>
              <a:off x="1167840" y="903469"/>
              <a:ext cx="1627659" cy="5641989"/>
            </a:xfrm>
            <a:prstGeom prst="rect">
              <a:avLst/>
            </a:prstGeom>
          </p:spPr>
        </p:pic>
        <p:sp>
          <p:nvSpPr>
            <p:cNvPr id="19" name="Rectangle 18">
              <a:extLst>
                <a:ext uri="{FF2B5EF4-FFF2-40B4-BE49-F238E27FC236}">
                  <a16:creationId xmlns:a16="http://schemas.microsoft.com/office/drawing/2014/main" id="{B487EAFD-8857-4588-AF77-307BC66C94E0}"/>
                </a:ext>
              </a:extLst>
            </p:cNvPr>
            <p:cNvSpPr/>
            <p:nvPr/>
          </p:nvSpPr>
          <p:spPr>
            <a:xfrm>
              <a:off x="1281960" y="1500888"/>
              <a:ext cx="1419295" cy="297655"/>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31A3D3-3A08-4EBE-925B-41728A0B8C40}"/>
                </a:ext>
              </a:extLst>
            </p:cNvPr>
            <p:cNvSpPr/>
            <p:nvPr/>
          </p:nvSpPr>
          <p:spPr>
            <a:xfrm>
              <a:off x="1272021" y="5969679"/>
              <a:ext cx="1419296" cy="297655"/>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FF91A8-A363-47ED-B9A9-34E421BC29F3}"/>
                </a:ext>
              </a:extLst>
            </p:cNvPr>
            <p:cNvSpPr/>
            <p:nvPr/>
          </p:nvSpPr>
          <p:spPr>
            <a:xfrm>
              <a:off x="1281960" y="6267335"/>
              <a:ext cx="1409358" cy="278124"/>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27244312-9BDA-4A4C-9AF5-4FF7EA297194}"/>
              </a:ext>
            </a:extLst>
          </p:cNvPr>
          <p:cNvGrpSpPr/>
          <p:nvPr/>
        </p:nvGrpSpPr>
        <p:grpSpPr>
          <a:xfrm>
            <a:off x="2676229" y="2412464"/>
            <a:ext cx="6840001" cy="2623998"/>
            <a:chOff x="3244220" y="2320828"/>
            <a:chExt cx="6840001" cy="2623998"/>
          </a:xfrm>
        </p:grpSpPr>
        <p:sp>
          <p:nvSpPr>
            <p:cNvPr id="4" name="Rectangle 3">
              <a:extLst>
                <a:ext uri="{FF2B5EF4-FFF2-40B4-BE49-F238E27FC236}">
                  <a16:creationId xmlns:a16="http://schemas.microsoft.com/office/drawing/2014/main" id="{530EEE99-D7CB-4BEA-90C6-46EBF41E2240}"/>
                </a:ext>
              </a:extLst>
            </p:cNvPr>
            <p:cNvSpPr/>
            <p:nvPr/>
          </p:nvSpPr>
          <p:spPr>
            <a:xfrm>
              <a:off x="3244221" y="2784826"/>
              <a:ext cx="6840000" cy="21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206E46D-2EFB-4E5F-A3BE-EC683ED7704B}"/>
                </a:ext>
              </a:extLst>
            </p:cNvPr>
            <p:cNvSpPr txBox="1"/>
            <p:nvPr/>
          </p:nvSpPr>
          <p:spPr>
            <a:xfrm>
              <a:off x="3244220" y="2320828"/>
              <a:ext cx="3212563" cy="369332"/>
            </a:xfrm>
            <a:prstGeom prst="rect">
              <a:avLst/>
            </a:prstGeom>
            <a:noFill/>
          </p:spPr>
          <p:txBody>
            <a:bodyPr wrap="square" rtlCol="0">
              <a:spAutoFit/>
            </a:bodyPr>
            <a:lstStyle/>
            <a:p>
              <a:r>
                <a:rPr lang="en-US" sz="1800" dirty="0"/>
                <a:t>Cleaning non numerical values</a:t>
              </a:r>
            </a:p>
          </p:txBody>
        </p:sp>
        <p:pic>
          <p:nvPicPr>
            <p:cNvPr id="25" name="Picture 24">
              <a:extLst>
                <a:ext uri="{FF2B5EF4-FFF2-40B4-BE49-F238E27FC236}">
                  <a16:creationId xmlns:a16="http://schemas.microsoft.com/office/drawing/2014/main" id="{0D4E29AB-6CAC-40CD-822E-D352ED3E902F}"/>
                </a:ext>
              </a:extLst>
            </p:cNvPr>
            <p:cNvPicPr>
              <a:picLocks/>
            </p:cNvPicPr>
            <p:nvPr/>
          </p:nvPicPr>
          <p:blipFill>
            <a:blip r:embed="rId3"/>
            <a:stretch>
              <a:fillRect/>
            </a:stretch>
          </p:blipFill>
          <p:spPr>
            <a:xfrm>
              <a:off x="3424221" y="2964826"/>
              <a:ext cx="6480000" cy="1800000"/>
            </a:xfrm>
            <a:prstGeom prst="rect">
              <a:avLst/>
            </a:prstGeom>
          </p:spPr>
        </p:pic>
      </p:grpSp>
      <p:pic>
        <p:nvPicPr>
          <p:cNvPr id="28" name="Picture 27">
            <a:extLst>
              <a:ext uri="{FF2B5EF4-FFF2-40B4-BE49-F238E27FC236}">
                <a16:creationId xmlns:a16="http://schemas.microsoft.com/office/drawing/2014/main" id="{99063F28-2D63-4353-AD09-891907EB12C8}"/>
              </a:ext>
            </a:extLst>
          </p:cNvPr>
          <p:cNvPicPr>
            <a:picLocks/>
          </p:cNvPicPr>
          <p:nvPr/>
        </p:nvPicPr>
        <p:blipFill>
          <a:blip r:embed="rId4"/>
          <a:stretch>
            <a:fillRect/>
          </a:stretch>
        </p:blipFill>
        <p:spPr>
          <a:xfrm>
            <a:off x="10205384" y="903469"/>
            <a:ext cx="1627200" cy="5641200"/>
          </a:xfrm>
          <a:prstGeom prst="rect">
            <a:avLst/>
          </a:prstGeom>
        </p:spPr>
      </p:pic>
    </p:spTree>
    <p:extLst>
      <p:ext uri="{BB962C8B-B14F-4D97-AF65-F5344CB8AC3E}">
        <p14:creationId xmlns:p14="http://schemas.microsoft.com/office/powerpoint/2010/main" val="1430795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078AC1-787C-4309-9173-958CB981F345}"/>
              </a:ext>
            </a:extLst>
          </p:cNvPr>
          <p:cNvPicPr>
            <a:picLocks noChangeAspect="1"/>
          </p:cNvPicPr>
          <p:nvPr/>
        </p:nvPicPr>
        <p:blipFill>
          <a:blip r:embed="rId2"/>
          <a:stretch>
            <a:fillRect/>
          </a:stretch>
        </p:blipFill>
        <p:spPr>
          <a:xfrm>
            <a:off x="2100263" y="923127"/>
            <a:ext cx="7414318" cy="5434810"/>
          </a:xfrm>
          <a:prstGeom prst="rect">
            <a:avLst/>
          </a:prstGeom>
        </p:spPr>
      </p:pic>
      <p:sp>
        <p:nvSpPr>
          <p:cNvPr id="4" name="TextBox 3">
            <a:extLst>
              <a:ext uri="{FF2B5EF4-FFF2-40B4-BE49-F238E27FC236}">
                <a16:creationId xmlns:a16="http://schemas.microsoft.com/office/drawing/2014/main" id="{1F5A7C4B-76B5-4EEF-B8C6-01029C6684E4}"/>
              </a:ext>
            </a:extLst>
          </p:cNvPr>
          <p:cNvSpPr txBox="1"/>
          <p:nvPr/>
        </p:nvSpPr>
        <p:spPr>
          <a:xfrm>
            <a:off x="588468" y="276796"/>
            <a:ext cx="5856475" cy="646331"/>
          </a:xfrm>
          <a:prstGeom prst="rect">
            <a:avLst/>
          </a:prstGeom>
          <a:noFill/>
        </p:spPr>
        <p:txBody>
          <a:bodyPr wrap="none" rtlCol="0">
            <a:spAutoFit/>
          </a:bodyPr>
          <a:lstStyle/>
          <a:p>
            <a:r>
              <a:rPr lang="en-US" sz="3600" b="1" dirty="0">
                <a:solidFill>
                  <a:schemeClr val="tx2"/>
                </a:solidFill>
                <a:latin typeface="Calibri" panose="020F0502020204030204" pitchFamily="34" charset="0"/>
                <a:cs typeface="Calibri" panose="020F0502020204030204" pitchFamily="34" charset="0"/>
              </a:rPr>
              <a:t>Speed vs Fatalities - Australia</a:t>
            </a:r>
          </a:p>
        </p:txBody>
      </p:sp>
    </p:spTree>
    <p:extLst>
      <p:ext uri="{BB962C8B-B14F-4D97-AF65-F5344CB8AC3E}">
        <p14:creationId xmlns:p14="http://schemas.microsoft.com/office/powerpoint/2010/main" val="197852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46DD2C-0022-4873-831F-A8730296329D}"/>
              </a:ext>
            </a:extLst>
          </p:cNvPr>
          <p:cNvPicPr>
            <a:picLocks noChangeAspect="1"/>
          </p:cNvPicPr>
          <p:nvPr/>
        </p:nvPicPr>
        <p:blipFill>
          <a:blip r:embed="rId2"/>
          <a:stretch>
            <a:fillRect/>
          </a:stretch>
        </p:blipFill>
        <p:spPr>
          <a:xfrm>
            <a:off x="619125" y="923127"/>
            <a:ext cx="10953750" cy="5758660"/>
          </a:xfrm>
          <a:prstGeom prst="rect">
            <a:avLst/>
          </a:prstGeom>
        </p:spPr>
      </p:pic>
      <p:sp>
        <p:nvSpPr>
          <p:cNvPr id="4" name="TextBox 3">
            <a:extLst>
              <a:ext uri="{FF2B5EF4-FFF2-40B4-BE49-F238E27FC236}">
                <a16:creationId xmlns:a16="http://schemas.microsoft.com/office/drawing/2014/main" id="{291A8749-8198-4ABB-A638-67C4D174111F}"/>
              </a:ext>
            </a:extLst>
          </p:cNvPr>
          <p:cNvSpPr txBox="1"/>
          <p:nvPr/>
        </p:nvSpPr>
        <p:spPr>
          <a:xfrm>
            <a:off x="588468" y="276796"/>
            <a:ext cx="8299580" cy="646331"/>
          </a:xfrm>
          <a:prstGeom prst="rect">
            <a:avLst/>
          </a:prstGeom>
          <a:noFill/>
        </p:spPr>
        <p:txBody>
          <a:bodyPr wrap="none" rtlCol="0">
            <a:spAutoFit/>
          </a:bodyPr>
          <a:lstStyle/>
          <a:p>
            <a:r>
              <a:rPr lang="en-US" sz="3600" b="1" dirty="0">
                <a:solidFill>
                  <a:schemeClr val="tx2"/>
                </a:solidFill>
                <a:latin typeface="Calibri" panose="020F0502020204030204" pitchFamily="34" charset="0"/>
                <a:cs typeface="Calibri" panose="020F0502020204030204" pitchFamily="34" charset="0"/>
              </a:rPr>
              <a:t>Speed vs Fatalities (Correlation) - Australia</a:t>
            </a:r>
          </a:p>
        </p:txBody>
      </p:sp>
    </p:spTree>
    <p:extLst>
      <p:ext uri="{BB962C8B-B14F-4D97-AF65-F5344CB8AC3E}">
        <p14:creationId xmlns:p14="http://schemas.microsoft.com/office/powerpoint/2010/main" val="3728269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C2F01-4D70-4889-95E9-41060C03B616}"/>
              </a:ext>
            </a:extLst>
          </p:cNvPr>
          <p:cNvSpPr txBox="1"/>
          <p:nvPr/>
        </p:nvSpPr>
        <p:spPr>
          <a:xfrm>
            <a:off x="829734" y="558800"/>
            <a:ext cx="4844531"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a:t>
            </a:r>
            <a:r>
              <a:rPr lang="en-US" dirty="0">
                <a:solidFill>
                  <a:srgbClr val="005292"/>
                </a:solidFill>
                <a:latin typeface="Calibri" panose="020F0502020204030204" pitchFamily="34" charset="0"/>
                <a:cs typeface="Calibri" panose="020F0502020204030204" pitchFamily="34" charset="0"/>
              </a:rPr>
              <a:t>Speed and State Matters</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3" name="Picture 2">
            <a:extLst>
              <a:ext uri="{FF2B5EF4-FFF2-40B4-BE49-F238E27FC236}">
                <a16:creationId xmlns:a16="http://schemas.microsoft.com/office/drawing/2014/main" id="{909F008F-D35E-4515-A5D2-844F6BBF44A9}"/>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4" name="Picture 3">
            <a:extLst>
              <a:ext uri="{FF2B5EF4-FFF2-40B4-BE49-F238E27FC236}">
                <a16:creationId xmlns:a16="http://schemas.microsoft.com/office/drawing/2014/main" id="{D6DEBCB6-FF39-4474-BD73-D043B25C7E8D}"/>
              </a:ext>
            </a:extLst>
          </p:cNvPr>
          <p:cNvPicPr>
            <a:picLocks noChangeAspect="1"/>
          </p:cNvPicPr>
          <p:nvPr/>
        </p:nvPicPr>
        <p:blipFill>
          <a:blip r:embed="rId3"/>
          <a:stretch>
            <a:fillRect/>
          </a:stretch>
        </p:blipFill>
        <p:spPr>
          <a:xfrm>
            <a:off x="1563585" y="2255382"/>
            <a:ext cx="445463" cy="448265"/>
          </a:xfrm>
          <a:prstGeom prst="rect">
            <a:avLst/>
          </a:prstGeom>
        </p:spPr>
      </p:pic>
      <p:sp>
        <p:nvSpPr>
          <p:cNvPr id="8" name="TextBox 7">
            <a:extLst>
              <a:ext uri="{FF2B5EF4-FFF2-40B4-BE49-F238E27FC236}">
                <a16:creationId xmlns:a16="http://schemas.microsoft.com/office/drawing/2014/main" id="{1AAE5FC7-9431-4E53-872A-9A681C5F9E95}"/>
              </a:ext>
            </a:extLst>
          </p:cNvPr>
          <p:cNvSpPr txBox="1"/>
          <p:nvPr/>
        </p:nvSpPr>
        <p:spPr>
          <a:xfrm>
            <a:off x="2135728" y="1532466"/>
            <a:ext cx="8871899" cy="784830"/>
          </a:xfrm>
          <a:prstGeom prst="rect">
            <a:avLst/>
          </a:prstGeom>
          <a:noFill/>
        </p:spPr>
        <p:txBody>
          <a:bodyPr wrap="square" rtlCol="0">
            <a:spAutoFit/>
          </a:bodyPr>
          <a:lstStyle/>
          <a:p>
            <a:r>
              <a:rPr lang="en-US" sz="1500" dirty="0">
                <a:solidFill>
                  <a:srgbClr val="595D74"/>
                </a:solidFill>
              </a:rPr>
              <a:t>Line regression slop value for fatal crashes over time based on state was </a:t>
            </a:r>
            <a:r>
              <a:rPr lang="en-US" sz="1500" b="1" dirty="0">
                <a:solidFill>
                  <a:srgbClr val="595D74"/>
                </a:solidFill>
              </a:rPr>
              <a:t>Negative</a:t>
            </a:r>
            <a:r>
              <a:rPr lang="en-US" sz="1500" dirty="0">
                <a:solidFill>
                  <a:srgbClr val="595D74"/>
                </a:solidFill>
              </a:rPr>
              <a:t>  (decrease) towards zero.</a:t>
            </a:r>
          </a:p>
          <a:p>
            <a:r>
              <a:rPr lang="en-US" sz="1500" b="1" dirty="0">
                <a:solidFill>
                  <a:srgbClr val="595D74"/>
                </a:solidFill>
              </a:rPr>
              <a:t>Norther territory </a:t>
            </a:r>
            <a:r>
              <a:rPr lang="en-US" sz="1500" dirty="0">
                <a:solidFill>
                  <a:srgbClr val="595D74"/>
                </a:solidFill>
              </a:rPr>
              <a:t>recorded the </a:t>
            </a:r>
            <a:r>
              <a:rPr lang="en-US" sz="1500" b="1" dirty="0">
                <a:solidFill>
                  <a:srgbClr val="595D74"/>
                </a:solidFill>
              </a:rPr>
              <a:t>highest significant decrease </a:t>
            </a:r>
            <a:r>
              <a:rPr lang="en-US" sz="1500" dirty="0">
                <a:solidFill>
                  <a:srgbClr val="595D74"/>
                </a:solidFill>
              </a:rPr>
              <a:t>while</a:t>
            </a:r>
          </a:p>
          <a:p>
            <a:r>
              <a:rPr lang="en-AU" sz="1500" b="1" dirty="0">
                <a:solidFill>
                  <a:srgbClr val="595D74"/>
                </a:solidFill>
              </a:rPr>
              <a:t>Australian Capital Territory </a:t>
            </a:r>
            <a:r>
              <a:rPr lang="en-AU" sz="1500" dirty="0">
                <a:solidFill>
                  <a:srgbClr val="595D74"/>
                </a:solidFill>
              </a:rPr>
              <a:t>recoded the </a:t>
            </a:r>
            <a:r>
              <a:rPr lang="en-AU" sz="1500" b="1" dirty="0">
                <a:solidFill>
                  <a:srgbClr val="595D74"/>
                </a:solidFill>
              </a:rPr>
              <a:t>most minor decrease </a:t>
            </a:r>
            <a:r>
              <a:rPr lang="en-AU" sz="1500" dirty="0">
                <a:solidFill>
                  <a:srgbClr val="595D74"/>
                </a:solidFill>
              </a:rPr>
              <a:t>in crash fatality</a:t>
            </a:r>
            <a:endParaRPr lang="en-US" sz="1500" dirty="0">
              <a:solidFill>
                <a:srgbClr val="595D74"/>
              </a:solidFill>
            </a:endParaRPr>
          </a:p>
        </p:txBody>
      </p:sp>
      <p:sp>
        <p:nvSpPr>
          <p:cNvPr id="9" name="TextBox 8">
            <a:extLst>
              <a:ext uri="{FF2B5EF4-FFF2-40B4-BE49-F238E27FC236}">
                <a16:creationId xmlns:a16="http://schemas.microsoft.com/office/drawing/2014/main" id="{8CF3A7CB-84ED-4154-A671-512355781A50}"/>
              </a:ext>
            </a:extLst>
          </p:cNvPr>
          <p:cNvSpPr txBox="1"/>
          <p:nvPr/>
        </p:nvSpPr>
        <p:spPr>
          <a:xfrm>
            <a:off x="2126301" y="2210397"/>
            <a:ext cx="9323520" cy="784830"/>
          </a:xfrm>
          <a:prstGeom prst="rect">
            <a:avLst/>
          </a:prstGeom>
          <a:noFill/>
        </p:spPr>
        <p:txBody>
          <a:bodyPr wrap="square" rtlCol="0">
            <a:spAutoFit/>
          </a:bodyPr>
          <a:lstStyle/>
          <a:p>
            <a:r>
              <a:rPr lang="en-US" sz="1500" dirty="0">
                <a:solidFill>
                  <a:srgbClr val="595D74"/>
                </a:solidFill>
              </a:rPr>
              <a:t>Correlation factor between Speed and crash fatality is between medium correlation into strong correlation, no single state recorded no correlation or small correlation </a:t>
            </a:r>
          </a:p>
          <a:p>
            <a:endParaRPr lang="en-US" sz="1500" dirty="0"/>
          </a:p>
        </p:txBody>
      </p:sp>
    </p:spTree>
    <p:extLst>
      <p:ext uri="{BB962C8B-B14F-4D97-AF65-F5344CB8AC3E}">
        <p14:creationId xmlns:p14="http://schemas.microsoft.com/office/powerpoint/2010/main" val="30838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0C5F57-4FCD-6E47-9D27-F9CABE939470}"/>
              </a:ext>
            </a:extLst>
          </p:cNvPr>
          <p:cNvSpPr/>
          <p:nvPr/>
        </p:nvSpPr>
        <p:spPr>
          <a:xfrm>
            <a:off x="320751" y="841951"/>
            <a:ext cx="10715844" cy="382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A7B379-8A3C-0D4D-A596-AE0001033A8D}"/>
              </a:ext>
            </a:extLst>
          </p:cNvPr>
          <p:cNvPicPr>
            <a:picLocks noChangeAspect="1"/>
          </p:cNvPicPr>
          <p:nvPr/>
        </p:nvPicPr>
        <p:blipFill>
          <a:blip r:embed="rId3"/>
          <a:stretch>
            <a:fillRect/>
          </a:stretch>
        </p:blipFill>
        <p:spPr>
          <a:xfrm>
            <a:off x="430193" y="938899"/>
            <a:ext cx="6928279" cy="3595378"/>
          </a:xfrm>
          <a:prstGeom prst="rect">
            <a:avLst/>
          </a:prstGeom>
          <a:scene3d>
            <a:camera prst="orthographicFront"/>
            <a:lightRig rig="threePt" dir="t"/>
          </a:scene3d>
          <a:sp3d extrusionH="6350">
            <a:bevelT w="19050" h="57150"/>
          </a:sp3d>
        </p:spPr>
      </p:pic>
      <p:pic>
        <p:nvPicPr>
          <p:cNvPr id="5" name="Picture 4">
            <a:extLst>
              <a:ext uri="{FF2B5EF4-FFF2-40B4-BE49-F238E27FC236}">
                <a16:creationId xmlns:a16="http://schemas.microsoft.com/office/drawing/2014/main" id="{E2A359D5-CE34-BF46-9A3A-003BE026CE51}"/>
              </a:ext>
            </a:extLst>
          </p:cNvPr>
          <p:cNvPicPr>
            <a:picLocks noChangeAspect="1"/>
          </p:cNvPicPr>
          <p:nvPr/>
        </p:nvPicPr>
        <p:blipFill>
          <a:blip r:embed="rId4"/>
          <a:stretch>
            <a:fillRect/>
          </a:stretch>
        </p:blipFill>
        <p:spPr>
          <a:xfrm>
            <a:off x="7311394" y="930604"/>
            <a:ext cx="3644014" cy="3549194"/>
          </a:xfrm>
          <a:prstGeom prst="rect">
            <a:avLst/>
          </a:prstGeom>
          <a:scene3d>
            <a:camera prst="orthographicFront"/>
            <a:lightRig rig="threePt" dir="t"/>
          </a:scene3d>
          <a:sp3d extrusionH="6350"/>
        </p:spPr>
      </p:pic>
      <p:sp>
        <p:nvSpPr>
          <p:cNvPr id="13" name="Rectangle 12">
            <a:extLst>
              <a:ext uri="{FF2B5EF4-FFF2-40B4-BE49-F238E27FC236}">
                <a16:creationId xmlns:a16="http://schemas.microsoft.com/office/drawing/2014/main" id="{67D432B5-EC0C-8541-8A99-4B46D4B444E1}"/>
              </a:ext>
            </a:extLst>
          </p:cNvPr>
          <p:cNvSpPr/>
          <p:nvPr/>
        </p:nvSpPr>
        <p:spPr>
          <a:xfrm>
            <a:off x="5667159" y="3593806"/>
            <a:ext cx="5741582" cy="297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D12C21-0475-4E4C-9F48-467B9447B5FB}"/>
              </a:ext>
            </a:extLst>
          </p:cNvPr>
          <p:cNvPicPr>
            <a:picLocks noChangeAspect="1"/>
          </p:cNvPicPr>
          <p:nvPr/>
        </p:nvPicPr>
        <p:blipFill>
          <a:blip r:embed="rId5"/>
          <a:stretch>
            <a:fillRect/>
          </a:stretch>
        </p:blipFill>
        <p:spPr>
          <a:xfrm>
            <a:off x="5780573" y="3750778"/>
            <a:ext cx="5514753" cy="2663172"/>
          </a:xfrm>
          <a:prstGeom prst="rect">
            <a:avLst/>
          </a:prstGeom>
          <a:scene3d>
            <a:camera prst="orthographicFront"/>
            <a:lightRig rig="threePt" dir="t"/>
          </a:scene3d>
          <a:sp3d prstMaterial="plastic">
            <a:bevelT w="0" h="0"/>
            <a:bevelB w="0" h="0"/>
          </a:sp3d>
        </p:spPr>
      </p:pic>
      <p:sp>
        <p:nvSpPr>
          <p:cNvPr id="8" name="TextBox 7">
            <a:extLst>
              <a:ext uri="{FF2B5EF4-FFF2-40B4-BE49-F238E27FC236}">
                <a16:creationId xmlns:a16="http://schemas.microsoft.com/office/drawing/2014/main" id="{12274652-A230-9E40-8F32-5E18963C04E3}"/>
              </a:ext>
            </a:extLst>
          </p:cNvPr>
          <p:cNvSpPr txBox="1"/>
          <p:nvPr/>
        </p:nvSpPr>
        <p:spPr>
          <a:xfrm>
            <a:off x="-495856" y="134550"/>
            <a:ext cx="7343223" cy="769313"/>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 </a:t>
            </a:r>
            <a:r>
              <a:rPr lang="en-US" sz="4399" i="1" dirty="0">
                <a:solidFill>
                  <a:schemeClr val="tx2"/>
                </a:solidFill>
                <a:latin typeface="Calibri" panose="020F0502020204030204" pitchFamily="34" charset="0"/>
                <a:cs typeface="Calibri" panose="020F0502020204030204" pitchFamily="34" charset="0"/>
              </a:rPr>
              <a:t>continued…</a:t>
            </a:r>
          </a:p>
        </p:txBody>
      </p:sp>
      <p:sp>
        <p:nvSpPr>
          <p:cNvPr id="10" name="Rounded Rectangular Callout 9">
            <a:extLst>
              <a:ext uri="{FF2B5EF4-FFF2-40B4-BE49-F238E27FC236}">
                <a16:creationId xmlns:a16="http://schemas.microsoft.com/office/drawing/2014/main" id="{9532D2CC-01F6-4843-9E2B-79B63D2F9E9D}"/>
              </a:ext>
            </a:extLst>
          </p:cNvPr>
          <p:cNvSpPr/>
          <p:nvPr/>
        </p:nvSpPr>
        <p:spPr>
          <a:xfrm>
            <a:off x="9454542" y="1445500"/>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Data</a:t>
            </a:r>
          </a:p>
          <a:p>
            <a:pPr algn="ctr"/>
            <a:r>
              <a:rPr lang="en-US" sz="1800" dirty="0"/>
              <a:t>Shape (52843,23)</a:t>
            </a:r>
          </a:p>
        </p:txBody>
      </p:sp>
      <p:sp>
        <p:nvSpPr>
          <p:cNvPr id="11" name="Rounded Rectangular Callout 10">
            <a:extLst>
              <a:ext uri="{FF2B5EF4-FFF2-40B4-BE49-F238E27FC236}">
                <a16:creationId xmlns:a16="http://schemas.microsoft.com/office/drawing/2014/main" id="{5E89FE2F-7680-8446-9930-34946D1FD818}"/>
              </a:ext>
            </a:extLst>
          </p:cNvPr>
          <p:cNvSpPr/>
          <p:nvPr/>
        </p:nvSpPr>
        <p:spPr>
          <a:xfrm>
            <a:off x="2929235" y="5047930"/>
            <a:ext cx="2307265" cy="822516"/>
          </a:xfrm>
          <a:prstGeom prst="wedgeRoundRectCallout">
            <a:avLst>
              <a:gd name="adj1" fmla="val 79796"/>
              <a:gd name="adj2" fmla="val 44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5" name="Rectangle 14">
            <a:extLst>
              <a:ext uri="{FF2B5EF4-FFF2-40B4-BE49-F238E27FC236}">
                <a16:creationId xmlns:a16="http://schemas.microsoft.com/office/drawing/2014/main" id="{612982B0-1BBC-CA45-AA02-337084694157}"/>
              </a:ext>
            </a:extLst>
          </p:cNvPr>
          <p:cNvSpPr/>
          <p:nvPr/>
        </p:nvSpPr>
        <p:spPr>
          <a:xfrm>
            <a:off x="6184932" y="883449"/>
            <a:ext cx="481300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20116-D05F-C74F-A5D4-C0CB58740776}"/>
              </a:ext>
            </a:extLst>
          </p:cNvPr>
          <p:cNvSpPr txBox="1"/>
          <p:nvPr/>
        </p:nvSpPr>
        <p:spPr>
          <a:xfrm>
            <a:off x="504688" y="97152"/>
            <a:ext cx="4260207" cy="769241"/>
          </a:xfrm>
          <a:prstGeom prst="rect">
            <a:avLst/>
          </a:prstGeom>
          <a:noFill/>
        </p:spPr>
        <p:txBody>
          <a:bodyPr wrap="square" rtlCol="0">
            <a:spAutoFit/>
          </a:bodyPr>
          <a:lstStyle/>
          <a:p>
            <a:pPr algn="ctr" defTabSz="914126"/>
            <a:r>
              <a:rPr lang="en-US" sz="4399" b="1" dirty="0">
                <a:solidFill>
                  <a:srgbClr val="1F497D"/>
                </a:solidFill>
                <a:latin typeface="Calibri" panose="020F0502020204030204" pitchFamily="34" charset="0"/>
                <a:cs typeface="Calibri" panose="020F0502020204030204" pitchFamily="34" charset="0"/>
              </a:rPr>
              <a:t>Data Exploration</a:t>
            </a:r>
          </a:p>
        </p:txBody>
      </p:sp>
      <p:pic>
        <p:nvPicPr>
          <p:cNvPr id="3" name="Picture 2">
            <a:extLst>
              <a:ext uri="{FF2B5EF4-FFF2-40B4-BE49-F238E27FC236}">
                <a16:creationId xmlns:a16="http://schemas.microsoft.com/office/drawing/2014/main" id="{19D701D2-FED3-804E-929F-5D508B5D6099}"/>
              </a:ext>
            </a:extLst>
          </p:cNvPr>
          <p:cNvPicPr>
            <a:picLocks noChangeAspect="1"/>
          </p:cNvPicPr>
          <p:nvPr/>
        </p:nvPicPr>
        <p:blipFill>
          <a:blip r:embed="rId3"/>
          <a:stretch>
            <a:fillRect/>
          </a:stretch>
        </p:blipFill>
        <p:spPr>
          <a:xfrm>
            <a:off x="369222" y="866393"/>
            <a:ext cx="7950782" cy="5410550"/>
          </a:xfrm>
          <a:prstGeom prst="rect">
            <a:avLst/>
          </a:prstGeom>
        </p:spPr>
      </p:pic>
      <p:sp>
        <p:nvSpPr>
          <p:cNvPr id="5" name="Rectangle 4">
            <a:extLst>
              <a:ext uri="{FF2B5EF4-FFF2-40B4-BE49-F238E27FC236}">
                <a16:creationId xmlns:a16="http://schemas.microsoft.com/office/drawing/2014/main" id="{D231B749-641B-1147-A5B4-7D9544BD0F12}"/>
              </a:ext>
            </a:extLst>
          </p:cNvPr>
          <p:cNvSpPr/>
          <p:nvPr/>
        </p:nvSpPr>
        <p:spPr>
          <a:xfrm rot="627034">
            <a:off x="3044529" y="5019418"/>
            <a:ext cx="263951" cy="12439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EF6CC7-7299-6B41-B25E-C35877614300}"/>
              </a:ext>
            </a:extLst>
          </p:cNvPr>
          <p:cNvSpPr/>
          <p:nvPr/>
        </p:nvSpPr>
        <p:spPr>
          <a:xfrm rot="594714">
            <a:off x="4812019" y="4904188"/>
            <a:ext cx="1062151" cy="13657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8">
            <a:extLst>
              <a:ext uri="{FF2B5EF4-FFF2-40B4-BE49-F238E27FC236}">
                <a16:creationId xmlns:a16="http://schemas.microsoft.com/office/drawing/2014/main" id="{1EE3B53F-62B8-934F-A8CD-53296F3EC985}"/>
              </a:ext>
            </a:extLst>
          </p:cNvPr>
          <p:cNvGraphicFramePr>
            <a:graphicFrameLocks noGrp="1"/>
          </p:cNvGraphicFramePr>
          <p:nvPr>
            <p:extLst>
              <p:ext uri="{D42A27DB-BD31-4B8C-83A1-F6EECF244321}">
                <p14:modId xmlns:p14="http://schemas.microsoft.com/office/powerpoint/2010/main" val="872564546"/>
              </p:ext>
            </p:extLst>
          </p:nvPr>
        </p:nvGraphicFramePr>
        <p:xfrm>
          <a:off x="8615719" y="962926"/>
          <a:ext cx="3064858" cy="4146770"/>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3999065593"/>
                    </a:ext>
                  </a:extLst>
                </a:gridCol>
                <a:gridCol w="1103978">
                  <a:extLst>
                    <a:ext uri="{9D8B030D-6E8A-4147-A177-3AD203B41FA5}">
                      <a16:colId xmlns:a16="http://schemas.microsoft.com/office/drawing/2014/main" val="3578377979"/>
                    </a:ext>
                  </a:extLst>
                </a:gridCol>
              </a:tblGrid>
              <a:tr h="299905">
                <a:tc>
                  <a:txBody>
                    <a:bodyPr/>
                    <a:lstStyle/>
                    <a:p>
                      <a:pPr marL="0" indent="0" algn="ctr">
                        <a:buFont typeface="+mj-lt"/>
                        <a:buNone/>
                      </a:pPr>
                      <a:r>
                        <a:rPr lang="en-US" sz="1400" dirty="0">
                          <a:solidFill>
                            <a:schemeClr val="tx1"/>
                          </a:solidFill>
                        </a:rPr>
                        <a:t>Columns</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marL="0" indent="0">
                        <a:buFont typeface="+mj-lt"/>
                        <a:buNone/>
                      </a:pPr>
                      <a:r>
                        <a:rPr lang="en-US" sz="1400" dirty="0">
                          <a:solidFill>
                            <a:schemeClr val="tx1"/>
                          </a:solidFill>
                        </a:rPr>
                        <a:t>%</a:t>
                      </a:r>
                      <a:r>
                        <a:rPr lang="en-US" sz="1000" dirty="0">
                          <a:solidFill>
                            <a:schemeClr val="tx1"/>
                          </a:solidFill>
                        </a:rPr>
                        <a:t> </a:t>
                      </a:r>
                      <a:r>
                        <a:rPr lang="en-US" sz="1400" dirty="0">
                          <a:solidFill>
                            <a:schemeClr val="tx1"/>
                          </a:solidFill>
                        </a:rPr>
                        <a:t>Missing</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62619532"/>
                  </a:ext>
                </a:extLst>
              </a:tr>
              <a:tr h="167255">
                <a:tc>
                  <a:txBody>
                    <a:bodyPr/>
                    <a:lstStyle/>
                    <a:p>
                      <a:r>
                        <a:rPr lang="en-US" sz="1000" dirty="0"/>
                        <a:t>Crash ID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4432633"/>
                  </a:ext>
                </a:extLst>
              </a:tr>
              <a:tr h="167255">
                <a:tc>
                  <a:txBody>
                    <a:bodyPr/>
                    <a:lstStyle/>
                    <a:p>
                      <a:r>
                        <a:rPr lang="en-US" sz="1000" dirty="0"/>
                        <a:t>State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4718654"/>
                  </a:ext>
                </a:extLst>
              </a:tr>
              <a:tr h="167255">
                <a:tc>
                  <a:txBody>
                    <a:bodyPr/>
                    <a:lstStyle/>
                    <a:p>
                      <a:r>
                        <a:rPr lang="en-US" sz="1000" dirty="0"/>
                        <a:t>Month</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986242"/>
                  </a:ext>
                </a:extLst>
              </a:tr>
              <a:tr h="167255">
                <a:tc>
                  <a:txBody>
                    <a:bodyPr/>
                    <a:lstStyle/>
                    <a:p>
                      <a:r>
                        <a:rPr lang="en-US" sz="1000" dirty="0"/>
                        <a:t>Year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005451"/>
                  </a:ext>
                </a:extLst>
              </a:tr>
              <a:tr h="167255">
                <a:tc>
                  <a:txBody>
                    <a:bodyPr/>
                    <a:lstStyle/>
                    <a:p>
                      <a:r>
                        <a:rPr lang="en-US" sz="1000" dirty="0"/>
                        <a:t>Dayweek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6730"/>
                  </a:ext>
                </a:extLst>
              </a:tr>
              <a:tr h="167255">
                <a:tc>
                  <a:txBody>
                    <a:bodyPr/>
                    <a:lstStyle/>
                    <a:p>
                      <a:r>
                        <a:rPr lang="en-US" sz="1000" dirty="0"/>
                        <a:t>Time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11238"/>
                  </a:ext>
                </a:extLst>
              </a:tr>
              <a:tr h="167255">
                <a:tc>
                  <a:txBody>
                    <a:bodyPr/>
                    <a:lstStyle/>
                    <a:p>
                      <a:r>
                        <a:rPr lang="en-US" sz="1000" dirty="0"/>
                        <a:t>Crash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646448"/>
                  </a:ext>
                </a:extLst>
              </a:tr>
              <a:tr h="167255">
                <a:tc>
                  <a:txBody>
                    <a:bodyPr/>
                    <a:lstStyle/>
                    <a:p>
                      <a:r>
                        <a:rPr lang="en-US" sz="1000" dirty="0"/>
                        <a:t>Bus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219521"/>
                  </a:ext>
                </a:extLst>
              </a:tr>
              <a:tr h="167255">
                <a:tc>
                  <a:txBody>
                    <a:bodyPr/>
                    <a:lstStyle/>
                    <a:p>
                      <a:r>
                        <a:rPr lang="en-US" sz="1000" dirty="0"/>
                        <a:t>Heavy Rigid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39</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3477903"/>
                  </a:ext>
                </a:extLst>
              </a:tr>
              <a:tr h="167255">
                <a:tc>
                  <a:txBody>
                    <a:bodyPr/>
                    <a:lstStyle/>
                    <a:p>
                      <a:r>
                        <a:rPr lang="en-US" sz="1000" dirty="0"/>
                        <a:t>Articulated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960361"/>
                  </a:ext>
                </a:extLst>
              </a:tr>
              <a:tr h="167255">
                <a:tc>
                  <a:txBody>
                    <a:bodyPr/>
                    <a:lstStyle/>
                    <a:p>
                      <a:r>
                        <a:rPr lang="en-US" sz="1000" dirty="0"/>
                        <a:t>Speed Limit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1</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816027"/>
                  </a:ext>
                </a:extLst>
              </a:tr>
              <a:tr h="167255">
                <a:tc>
                  <a:txBody>
                    <a:bodyPr/>
                    <a:lstStyle/>
                    <a:p>
                      <a:r>
                        <a:rPr lang="en-US" sz="1000" dirty="0"/>
                        <a:t>Road User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988169"/>
                  </a:ext>
                </a:extLst>
              </a:tr>
              <a:tr h="167255">
                <a:tc>
                  <a:txBody>
                    <a:bodyPr/>
                    <a:lstStyle/>
                    <a:p>
                      <a:r>
                        <a:rPr lang="en-US" sz="1000" dirty="0"/>
                        <a:t>Gender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3797174"/>
                  </a:ext>
                </a:extLst>
              </a:tr>
              <a:tr h="167255">
                <a:tc>
                  <a:txBody>
                    <a:bodyPr/>
                    <a:lstStyle/>
                    <a:p>
                      <a:r>
                        <a:rPr lang="en-US" sz="1000" dirty="0"/>
                        <a:t>Age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721621"/>
                  </a:ext>
                </a:extLst>
              </a:tr>
              <a:tr h="167255">
                <a:tc>
                  <a:txBody>
                    <a:bodyPr/>
                    <a:lstStyle/>
                    <a:p>
                      <a:r>
                        <a:rPr lang="en-US" sz="1000" dirty="0"/>
                        <a:t>National Remoteness Areas</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9282867"/>
                  </a:ext>
                </a:extLst>
              </a:tr>
              <a:tr h="167255">
                <a:tc>
                  <a:txBody>
                    <a:bodyPr/>
                    <a:lstStyle/>
                    <a:p>
                      <a:r>
                        <a:rPr lang="en-US" sz="1000" dirty="0"/>
                        <a:t>SA4 Name 2016</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09796"/>
                  </a:ext>
                </a:extLst>
              </a:tr>
              <a:tr h="167255">
                <a:tc>
                  <a:txBody>
                    <a:bodyPr/>
                    <a:lstStyle/>
                    <a:p>
                      <a:r>
                        <a:rPr lang="en-US" sz="1000" dirty="0"/>
                        <a:t>National LGA Name 2017</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858431"/>
                  </a:ext>
                </a:extLst>
              </a:tr>
              <a:tr h="167255">
                <a:tc>
                  <a:txBody>
                    <a:bodyPr/>
                    <a:lstStyle/>
                    <a:p>
                      <a:r>
                        <a:rPr lang="en-US" sz="1000" dirty="0"/>
                        <a:t>National Road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82059"/>
                  </a:ext>
                </a:extLst>
              </a:tr>
              <a:tr h="167255">
                <a:tc>
                  <a:txBody>
                    <a:bodyPr/>
                    <a:lstStyle/>
                    <a:p>
                      <a:r>
                        <a:rPr lang="en-US" sz="1000" dirty="0"/>
                        <a:t>Christmas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534141"/>
                  </a:ext>
                </a:extLst>
              </a:tr>
              <a:tr h="167255">
                <a:tc>
                  <a:txBody>
                    <a:bodyPr/>
                    <a:lstStyle/>
                    <a:p>
                      <a:r>
                        <a:rPr lang="en-US" sz="1000" dirty="0"/>
                        <a:t>Easter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575348"/>
                  </a:ext>
                </a:extLst>
              </a:tr>
              <a:tr h="167255">
                <a:tc>
                  <a:txBody>
                    <a:bodyPr/>
                    <a:lstStyle/>
                    <a:p>
                      <a:r>
                        <a:rPr lang="en-US" sz="1000" dirty="0"/>
                        <a:t>Age Group</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63627"/>
                  </a:ext>
                </a:extLst>
              </a:tr>
              <a:tr h="167255">
                <a:tc>
                  <a:txBody>
                    <a:bodyPr/>
                    <a:lstStyle/>
                    <a:p>
                      <a:r>
                        <a:rPr lang="en-US" sz="1000" dirty="0"/>
                        <a:t>Day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795219"/>
                  </a:ext>
                </a:extLst>
              </a:tr>
              <a:tr h="167255">
                <a:tc>
                  <a:txBody>
                    <a:bodyPr/>
                    <a:lstStyle/>
                    <a:p>
                      <a:r>
                        <a:rPr lang="en-US" sz="1000" dirty="0"/>
                        <a:t>Time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7900204"/>
                  </a:ext>
                </a:extLst>
              </a:tr>
            </a:tbl>
          </a:graphicData>
        </a:graphic>
      </p:graphicFrame>
      <p:sp>
        <p:nvSpPr>
          <p:cNvPr id="12" name="Rectangle 11">
            <a:extLst>
              <a:ext uri="{FF2B5EF4-FFF2-40B4-BE49-F238E27FC236}">
                <a16:creationId xmlns:a16="http://schemas.microsoft.com/office/drawing/2014/main" id="{A2AA3826-7271-2646-9768-19D20C690F70}"/>
              </a:ext>
            </a:extLst>
          </p:cNvPr>
          <p:cNvSpPr/>
          <p:nvPr/>
        </p:nvSpPr>
        <p:spPr>
          <a:xfrm rot="5400000">
            <a:off x="9713825" y="2508693"/>
            <a:ext cx="694267" cy="282274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20F750-1DA2-914E-B012-E39443D09403}"/>
              </a:ext>
            </a:extLst>
          </p:cNvPr>
          <p:cNvSpPr/>
          <p:nvPr/>
        </p:nvSpPr>
        <p:spPr>
          <a:xfrm rot="5400000">
            <a:off x="9940223" y="1270362"/>
            <a:ext cx="241470" cy="282274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3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4CCDCEE-A4CD-7A46-916D-C1F80EDF5074}"/>
              </a:ext>
            </a:extLst>
          </p:cNvPr>
          <p:cNvSpPr/>
          <p:nvPr/>
        </p:nvSpPr>
        <p:spPr>
          <a:xfrm>
            <a:off x="4760408" y="5048961"/>
            <a:ext cx="4942471" cy="1048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4E926F-9527-9940-80F0-75A08A5B4CF0}"/>
              </a:ext>
            </a:extLst>
          </p:cNvPr>
          <p:cNvSpPr/>
          <p:nvPr/>
        </p:nvSpPr>
        <p:spPr>
          <a:xfrm>
            <a:off x="4760408" y="3429000"/>
            <a:ext cx="6778374" cy="1089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4008E4-D452-2D46-9112-3D2BC0F775CB}"/>
              </a:ext>
            </a:extLst>
          </p:cNvPr>
          <p:cNvSpPr/>
          <p:nvPr/>
        </p:nvSpPr>
        <p:spPr>
          <a:xfrm>
            <a:off x="4780357" y="1695190"/>
            <a:ext cx="4942471" cy="126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EB2F-51C3-384E-914A-ED85E31A25AE}"/>
              </a:ext>
            </a:extLst>
          </p:cNvPr>
          <p:cNvSpPr>
            <a:spLocks noGrp="1"/>
          </p:cNvSpPr>
          <p:nvPr>
            <p:ph type="title"/>
          </p:nvPr>
        </p:nvSpPr>
        <p:spPr>
          <a:xfrm>
            <a:off x="609599" y="203093"/>
            <a:ext cx="10972801" cy="715961"/>
          </a:xfrm>
        </p:spPr>
        <p:txBody>
          <a:bodyPr/>
          <a:lstStyle/>
          <a:p>
            <a:r>
              <a:rPr lang="en-US" dirty="0"/>
              <a:t>Cleaning (Crash Dataset)</a:t>
            </a:r>
          </a:p>
        </p:txBody>
      </p:sp>
      <p:grpSp>
        <p:nvGrpSpPr>
          <p:cNvPr id="34" name="Group 33">
            <a:extLst>
              <a:ext uri="{FF2B5EF4-FFF2-40B4-BE49-F238E27FC236}">
                <a16:creationId xmlns:a16="http://schemas.microsoft.com/office/drawing/2014/main" id="{CDB8843E-EBE2-3C4E-B9C2-BF5158ADCB9A}"/>
              </a:ext>
            </a:extLst>
          </p:cNvPr>
          <p:cNvGrpSpPr/>
          <p:nvPr/>
        </p:nvGrpSpPr>
        <p:grpSpPr>
          <a:xfrm>
            <a:off x="1269553" y="910848"/>
            <a:ext cx="2816047" cy="5881934"/>
            <a:chOff x="4451663" y="742950"/>
            <a:chExt cx="2571958" cy="5372100"/>
          </a:xfrm>
        </p:grpSpPr>
        <p:pic>
          <p:nvPicPr>
            <p:cNvPr id="33" name="Picture 32">
              <a:extLst>
                <a:ext uri="{FF2B5EF4-FFF2-40B4-BE49-F238E27FC236}">
                  <a16:creationId xmlns:a16="http://schemas.microsoft.com/office/drawing/2014/main" id="{95E0558A-7A97-C140-BC63-2C21A591377F}"/>
                </a:ext>
              </a:extLst>
            </p:cNvPr>
            <p:cNvPicPr>
              <a:picLocks noChangeAspect="1"/>
            </p:cNvPicPr>
            <p:nvPr/>
          </p:nvPicPr>
          <p:blipFill>
            <a:blip r:embed="rId3"/>
            <a:stretch>
              <a:fillRect/>
            </a:stretch>
          </p:blipFill>
          <p:spPr>
            <a:xfrm>
              <a:off x="4451663" y="742950"/>
              <a:ext cx="965200" cy="5372100"/>
            </a:xfrm>
            <a:prstGeom prst="rect">
              <a:avLst/>
            </a:prstGeom>
          </p:spPr>
        </p:pic>
        <p:pic>
          <p:nvPicPr>
            <p:cNvPr id="32" name="Picture 31">
              <a:extLst>
                <a:ext uri="{FF2B5EF4-FFF2-40B4-BE49-F238E27FC236}">
                  <a16:creationId xmlns:a16="http://schemas.microsoft.com/office/drawing/2014/main" id="{A3175322-E078-DB4C-A45F-6AAAD69D8198}"/>
                </a:ext>
              </a:extLst>
            </p:cNvPr>
            <p:cNvPicPr>
              <a:picLocks noChangeAspect="1"/>
            </p:cNvPicPr>
            <p:nvPr/>
          </p:nvPicPr>
          <p:blipFill>
            <a:blip r:embed="rId4"/>
            <a:stretch>
              <a:fillRect/>
            </a:stretch>
          </p:blipFill>
          <p:spPr>
            <a:xfrm>
              <a:off x="5258321" y="757940"/>
              <a:ext cx="1765300" cy="5334000"/>
            </a:xfrm>
            <a:prstGeom prst="rect">
              <a:avLst/>
            </a:prstGeom>
          </p:spPr>
        </p:pic>
      </p:grpSp>
      <p:pic>
        <p:nvPicPr>
          <p:cNvPr id="38" name="Picture 37">
            <a:extLst>
              <a:ext uri="{FF2B5EF4-FFF2-40B4-BE49-F238E27FC236}">
                <a16:creationId xmlns:a16="http://schemas.microsoft.com/office/drawing/2014/main" id="{128AA76F-A8D5-124F-98FF-73BB6F7CAB5A}"/>
              </a:ext>
            </a:extLst>
          </p:cNvPr>
          <p:cNvPicPr>
            <a:picLocks noChangeAspect="1"/>
          </p:cNvPicPr>
          <p:nvPr/>
        </p:nvPicPr>
        <p:blipFill>
          <a:blip r:embed="rId5"/>
          <a:stretch>
            <a:fillRect/>
          </a:stretch>
        </p:blipFill>
        <p:spPr>
          <a:xfrm>
            <a:off x="4871746" y="3533684"/>
            <a:ext cx="6555698" cy="879741"/>
          </a:xfrm>
          <a:prstGeom prst="rect">
            <a:avLst/>
          </a:prstGeom>
        </p:spPr>
      </p:pic>
      <p:pic>
        <p:nvPicPr>
          <p:cNvPr id="39" name="Picture 38">
            <a:extLst>
              <a:ext uri="{FF2B5EF4-FFF2-40B4-BE49-F238E27FC236}">
                <a16:creationId xmlns:a16="http://schemas.microsoft.com/office/drawing/2014/main" id="{E4AD4330-26F2-C64A-B129-050728A2F64E}"/>
              </a:ext>
            </a:extLst>
          </p:cNvPr>
          <p:cNvPicPr>
            <a:picLocks noChangeAspect="1"/>
          </p:cNvPicPr>
          <p:nvPr/>
        </p:nvPicPr>
        <p:blipFill>
          <a:blip r:embed="rId6"/>
          <a:stretch>
            <a:fillRect/>
          </a:stretch>
        </p:blipFill>
        <p:spPr>
          <a:xfrm>
            <a:off x="4903307" y="1798543"/>
            <a:ext cx="4680565" cy="1063177"/>
          </a:xfrm>
          <a:prstGeom prst="rect">
            <a:avLst/>
          </a:prstGeom>
        </p:spPr>
      </p:pic>
      <p:pic>
        <p:nvPicPr>
          <p:cNvPr id="40" name="Picture 39">
            <a:extLst>
              <a:ext uri="{FF2B5EF4-FFF2-40B4-BE49-F238E27FC236}">
                <a16:creationId xmlns:a16="http://schemas.microsoft.com/office/drawing/2014/main" id="{5DDA4F9C-1BF1-E042-AC2E-0B168DBC238A}"/>
              </a:ext>
            </a:extLst>
          </p:cNvPr>
          <p:cNvPicPr>
            <a:picLocks noChangeAspect="1"/>
          </p:cNvPicPr>
          <p:nvPr/>
        </p:nvPicPr>
        <p:blipFill>
          <a:blip r:embed="rId7"/>
          <a:stretch>
            <a:fillRect/>
          </a:stretch>
        </p:blipFill>
        <p:spPr>
          <a:xfrm>
            <a:off x="4893148" y="5176360"/>
            <a:ext cx="4621275" cy="793319"/>
          </a:xfrm>
          <a:prstGeom prst="rect">
            <a:avLst/>
          </a:prstGeom>
        </p:spPr>
      </p:pic>
      <p:sp>
        <p:nvSpPr>
          <p:cNvPr id="43" name="TextBox 42">
            <a:extLst>
              <a:ext uri="{FF2B5EF4-FFF2-40B4-BE49-F238E27FC236}">
                <a16:creationId xmlns:a16="http://schemas.microsoft.com/office/drawing/2014/main" id="{15C3F5B5-7082-F34D-96C0-768799FDCDF3}"/>
              </a:ext>
            </a:extLst>
          </p:cNvPr>
          <p:cNvSpPr txBox="1"/>
          <p:nvPr/>
        </p:nvSpPr>
        <p:spPr>
          <a:xfrm>
            <a:off x="4670855" y="1316222"/>
            <a:ext cx="1734257" cy="369332"/>
          </a:xfrm>
          <a:prstGeom prst="rect">
            <a:avLst/>
          </a:prstGeom>
          <a:noFill/>
        </p:spPr>
        <p:txBody>
          <a:bodyPr wrap="none" rtlCol="0">
            <a:spAutoFit/>
          </a:bodyPr>
          <a:lstStyle/>
          <a:p>
            <a:r>
              <a:rPr lang="en-US" sz="1800" dirty="0"/>
              <a:t>Formatting Time</a:t>
            </a:r>
          </a:p>
        </p:txBody>
      </p:sp>
      <p:sp>
        <p:nvSpPr>
          <p:cNvPr id="44" name="TextBox 43">
            <a:extLst>
              <a:ext uri="{FF2B5EF4-FFF2-40B4-BE49-F238E27FC236}">
                <a16:creationId xmlns:a16="http://schemas.microsoft.com/office/drawing/2014/main" id="{A507DDF4-2A4D-9A47-89E7-1C9AF90EDFDE}"/>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sp>
        <p:nvSpPr>
          <p:cNvPr id="45" name="TextBox 44">
            <a:extLst>
              <a:ext uri="{FF2B5EF4-FFF2-40B4-BE49-F238E27FC236}">
                <a16:creationId xmlns:a16="http://schemas.microsoft.com/office/drawing/2014/main" id="{2A21E28F-0D9E-9A4E-AF7E-5FD53C8D9952}"/>
              </a:ext>
            </a:extLst>
          </p:cNvPr>
          <p:cNvSpPr txBox="1"/>
          <p:nvPr/>
        </p:nvSpPr>
        <p:spPr>
          <a:xfrm>
            <a:off x="4670855" y="4679627"/>
            <a:ext cx="1636089" cy="369332"/>
          </a:xfrm>
          <a:prstGeom prst="rect">
            <a:avLst/>
          </a:prstGeom>
          <a:noFill/>
        </p:spPr>
        <p:txBody>
          <a:bodyPr wrap="none" rtlCol="0">
            <a:spAutoFit/>
          </a:bodyPr>
          <a:lstStyle/>
          <a:p>
            <a:r>
              <a:rPr lang="en-US" sz="1800" dirty="0"/>
              <a:t>Adding Quarter</a:t>
            </a:r>
          </a:p>
        </p:txBody>
      </p:sp>
    </p:spTree>
    <p:extLst>
      <p:ext uri="{BB962C8B-B14F-4D97-AF65-F5344CB8AC3E}">
        <p14:creationId xmlns:p14="http://schemas.microsoft.com/office/powerpoint/2010/main" val="660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40F2A8-7EE6-F340-95EB-61480EFC7A32}"/>
              </a:ext>
            </a:extLst>
          </p:cNvPr>
          <p:cNvSpPr/>
          <p:nvPr/>
        </p:nvSpPr>
        <p:spPr>
          <a:xfrm>
            <a:off x="6004734" y="714595"/>
            <a:ext cx="5916207" cy="29718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BB39F4-2473-7B4A-8E44-B53F6FC92B5D}"/>
              </a:ext>
            </a:extLst>
          </p:cNvPr>
          <p:cNvPicPr>
            <a:picLocks noChangeAspect="1"/>
          </p:cNvPicPr>
          <p:nvPr/>
        </p:nvPicPr>
        <p:blipFill>
          <a:blip r:embed="rId2"/>
          <a:stretch>
            <a:fillRect/>
          </a:stretch>
        </p:blipFill>
        <p:spPr>
          <a:xfrm>
            <a:off x="6095999" y="812472"/>
            <a:ext cx="5733676" cy="2768894"/>
          </a:xfrm>
          <a:prstGeom prst="rect">
            <a:avLst/>
          </a:prstGeom>
          <a:scene3d>
            <a:camera prst="orthographicFront"/>
            <a:lightRig rig="threePt" dir="t"/>
          </a:scene3d>
          <a:sp3d prstMaterial="plastic">
            <a:bevelT w="0" h="0"/>
            <a:bevelB w="0" h="0"/>
          </a:sp3d>
        </p:spPr>
      </p:pic>
      <p:sp>
        <p:nvSpPr>
          <p:cNvPr id="5" name="Title 1">
            <a:extLst>
              <a:ext uri="{FF2B5EF4-FFF2-40B4-BE49-F238E27FC236}">
                <a16:creationId xmlns:a16="http://schemas.microsoft.com/office/drawing/2014/main" id="{1FEB6BE7-2092-2C4D-B79C-3FEB23515ACA}"/>
              </a:ext>
            </a:extLst>
          </p:cNvPr>
          <p:cNvSpPr txBox="1">
            <a:spLocks/>
          </p:cNvSpPr>
          <p:nvPr/>
        </p:nvSpPr>
        <p:spPr>
          <a:xfrm>
            <a:off x="179793" y="18750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3700" dirty="0"/>
              <a:t>Cleaning (Population Dataset)</a:t>
            </a:r>
          </a:p>
        </p:txBody>
      </p:sp>
      <p:sp>
        <p:nvSpPr>
          <p:cNvPr id="7" name="Rectangle 6">
            <a:extLst>
              <a:ext uri="{FF2B5EF4-FFF2-40B4-BE49-F238E27FC236}">
                <a16:creationId xmlns:a16="http://schemas.microsoft.com/office/drawing/2014/main" id="{717CD663-6CD1-ED4C-8654-6EDD819B5328}"/>
              </a:ext>
            </a:extLst>
          </p:cNvPr>
          <p:cNvSpPr/>
          <p:nvPr/>
        </p:nvSpPr>
        <p:spPr>
          <a:xfrm>
            <a:off x="5451920" y="2146760"/>
            <a:ext cx="5199927" cy="43228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 name="Picture 2">
            <a:extLst>
              <a:ext uri="{FF2B5EF4-FFF2-40B4-BE49-F238E27FC236}">
                <a16:creationId xmlns:a16="http://schemas.microsoft.com/office/drawing/2014/main" id="{E630CD56-E7CA-7D47-A74E-E033EA280666}"/>
              </a:ext>
            </a:extLst>
          </p:cNvPr>
          <p:cNvPicPr>
            <a:picLocks noChangeAspect="1"/>
          </p:cNvPicPr>
          <p:nvPr/>
        </p:nvPicPr>
        <p:blipFill>
          <a:blip r:embed="rId3"/>
          <a:stretch>
            <a:fillRect/>
          </a:stretch>
        </p:blipFill>
        <p:spPr>
          <a:xfrm>
            <a:off x="5568155" y="2288773"/>
            <a:ext cx="4967455" cy="4038854"/>
          </a:xfrm>
          <a:prstGeom prst="rect">
            <a:avLst/>
          </a:prstGeom>
        </p:spPr>
      </p:pic>
      <p:sp>
        <p:nvSpPr>
          <p:cNvPr id="8" name="Rectangle 7">
            <a:extLst>
              <a:ext uri="{FF2B5EF4-FFF2-40B4-BE49-F238E27FC236}">
                <a16:creationId xmlns:a16="http://schemas.microsoft.com/office/drawing/2014/main" id="{BF3C18D9-D6C5-BA40-889A-CF85BC0E347A}"/>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Rename Column Headers</a:t>
            </a:r>
          </a:p>
        </p:txBody>
      </p:sp>
      <p:sp>
        <p:nvSpPr>
          <p:cNvPr id="9" name="Oval 8">
            <a:extLst>
              <a:ext uri="{FF2B5EF4-FFF2-40B4-BE49-F238E27FC236}">
                <a16:creationId xmlns:a16="http://schemas.microsoft.com/office/drawing/2014/main" id="{43149169-ABE9-0C43-9A97-E657EABEEF71}"/>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F0F5325D-E8BE-824C-BD8F-19146F4BA80B}"/>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columns to numeric</a:t>
            </a:r>
          </a:p>
        </p:txBody>
      </p:sp>
      <p:sp>
        <p:nvSpPr>
          <p:cNvPr id="11" name="Oval 10">
            <a:extLst>
              <a:ext uri="{FF2B5EF4-FFF2-40B4-BE49-F238E27FC236}">
                <a16:creationId xmlns:a16="http://schemas.microsoft.com/office/drawing/2014/main" id="{F30F3D2C-4BE5-B845-8780-208E4B85EFC8}"/>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FC22771C-E479-A647-9A90-6F0AF7FD7AC6}"/>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Retrieve Month and Year from Date</a:t>
            </a:r>
          </a:p>
        </p:txBody>
      </p:sp>
      <p:sp>
        <p:nvSpPr>
          <p:cNvPr id="13" name="Oval 12">
            <a:extLst>
              <a:ext uri="{FF2B5EF4-FFF2-40B4-BE49-F238E27FC236}">
                <a16:creationId xmlns:a16="http://schemas.microsoft.com/office/drawing/2014/main" id="{593E7F4B-C01D-334B-B3BA-18154FB407E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sp>
        <p:nvSpPr>
          <p:cNvPr id="14" name="Rectangle 13">
            <a:extLst>
              <a:ext uri="{FF2B5EF4-FFF2-40B4-BE49-F238E27FC236}">
                <a16:creationId xmlns:a16="http://schemas.microsoft.com/office/drawing/2014/main" id="{163017A5-80FD-D04E-9C51-128C346DA45D}"/>
              </a:ext>
            </a:extLst>
          </p:cNvPr>
          <p:cNvSpPr/>
          <p:nvPr/>
        </p:nvSpPr>
        <p:spPr>
          <a:xfrm>
            <a:off x="1132462" y="3928081"/>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a Quarters Column</a:t>
            </a:r>
          </a:p>
        </p:txBody>
      </p:sp>
      <p:sp>
        <p:nvSpPr>
          <p:cNvPr id="15" name="Oval 14">
            <a:extLst>
              <a:ext uri="{FF2B5EF4-FFF2-40B4-BE49-F238E27FC236}">
                <a16:creationId xmlns:a16="http://schemas.microsoft.com/office/drawing/2014/main" id="{1F897027-AD1E-6441-83CF-94FBE56BD52A}"/>
              </a:ext>
            </a:extLst>
          </p:cNvPr>
          <p:cNvSpPr/>
          <p:nvPr/>
        </p:nvSpPr>
        <p:spPr>
          <a:xfrm>
            <a:off x="473616" y="387167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5</a:t>
            </a:r>
          </a:p>
        </p:txBody>
      </p:sp>
      <p:sp>
        <p:nvSpPr>
          <p:cNvPr id="16" name="Rectangle 15">
            <a:extLst>
              <a:ext uri="{FF2B5EF4-FFF2-40B4-BE49-F238E27FC236}">
                <a16:creationId xmlns:a16="http://schemas.microsoft.com/office/drawing/2014/main" id="{B19296FF-542E-6A45-893F-46B2B2BF04DD}"/>
              </a:ext>
            </a:extLst>
          </p:cNvPr>
          <p:cNvSpPr/>
          <p:nvPr/>
        </p:nvSpPr>
        <p:spPr>
          <a:xfrm>
            <a:off x="1132462" y="4623382"/>
            <a:ext cx="3887594" cy="64607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new DataFrame for each state with new columns</a:t>
            </a:r>
          </a:p>
        </p:txBody>
      </p:sp>
      <p:sp>
        <p:nvSpPr>
          <p:cNvPr id="17" name="Oval 16">
            <a:extLst>
              <a:ext uri="{FF2B5EF4-FFF2-40B4-BE49-F238E27FC236}">
                <a16:creationId xmlns:a16="http://schemas.microsoft.com/office/drawing/2014/main" id="{A1AE096B-5443-254D-8DE9-78F8C4E56B30}"/>
              </a:ext>
            </a:extLst>
          </p:cNvPr>
          <p:cNvSpPr/>
          <p:nvPr/>
        </p:nvSpPr>
        <p:spPr>
          <a:xfrm>
            <a:off x="473616" y="466203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6</a:t>
            </a:r>
          </a:p>
        </p:txBody>
      </p:sp>
      <p:sp>
        <p:nvSpPr>
          <p:cNvPr id="18" name="Rectangle 17">
            <a:extLst>
              <a:ext uri="{FF2B5EF4-FFF2-40B4-BE49-F238E27FC236}">
                <a16:creationId xmlns:a16="http://schemas.microsoft.com/office/drawing/2014/main" id="{9065CC06-8954-E94C-B1D5-B6FF3DA879D1}"/>
              </a:ext>
            </a:extLst>
          </p:cNvPr>
          <p:cNvSpPr/>
          <p:nvPr/>
        </p:nvSpPr>
        <p:spPr>
          <a:xfrm>
            <a:off x="1132462" y="5525548"/>
            <a:ext cx="3384942"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Combine into one DataFrame</a:t>
            </a:r>
          </a:p>
        </p:txBody>
      </p:sp>
      <p:sp>
        <p:nvSpPr>
          <p:cNvPr id="19" name="Oval 18">
            <a:extLst>
              <a:ext uri="{FF2B5EF4-FFF2-40B4-BE49-F238E27FC236}">
                <a16:creationId xmlns:a16="http://schemas.microsoft.com/office/drawing/2014/main" id="{16C17584-CC76-3E42-8E4D-41355F34B06C}"/>
              </a:ext>
            </a:extLst>
          </p:cNvPr>
          <p:cNvSpPr/>
          <p:nvPr/>
        </p:nvSpPr>
        <p:spPr>
          <a:xfrm>
            <a:off x="473616" y="5452395"/>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99949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38F05F-3D56-1F4F-99D6-59EEF67E59A5}"/>
              </a:ext>
            </a:extLst>
          </p:cNvPr>
          <p:cNvSpPr/>
          <p:nvPr/>
        </p:nvSpPr>
        <p:spPr>
          <a:xfrm>
            <a:off x="430192" y="4437217"/>
            <a:ext cx="10978286" cy="131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31DE4E-30F4-B74D-88E7-ADF9BB6E440F}"/>
              </a:ext>
            </a:extLst>
          </p:cNvPr>
          <p:cNvSpPr/>
          <p:nvPr/>
        </p:nvSpPr>
        <p:spPr>
          <a:xfrm>
            <a:off x="430193" y="864599"/>
            <a:ext cx="11027239" cy="366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CCBBB3E-7ADD-C147-B641-F67E6C36A195}"/>
              </a:ext>
            </a:extLst>
          </p:cNvPr>
          <p:cNvPicPr>
            <a:picLocks noChangeAspect="1"/>
          </p:cNvPicPr>
          <p:nvPr/>
        </p:nvPicPr>
        <p:blipFill>
          <a:blip r:embed="rId2"/>
          <a:stretch>
            <a:fillRect/>
          </a:stretch>
        </p:blipFill>
        <p:spPr>
          <a:xfrm>
            <a:off x="506524" y="902322"/>
            <a:ext cx="6928279" cy="3595378"/>
          </a:xfrm>
          <a:prstGeom prst="rect">
            <a:avLst/>
          </a:prstGeom>
          <a:scene3d>
            <a:camera prst="orthographicFront"/>
            <a:lightRig rig="threePt" dir="t"/>
          </a:scene3d>
          <a:sp3d extrusionH="6350">
            <a:bevelT w="19050" h="57150"/>
          </a:sp3d>
        </p:spPr>
      </p:pic>
      <p:sp>
        <p:nvSpPr>
          <p:cNvPr id="9" name="Rectangle 8">
            <a:extLst>
              <a:ext uri="{FF2B5EF4-FFF2-40B4-BE49-F238E27FC236}">
                <a16:creationId xmlns:a16="http://schemas.microsoft.com/office/drawing/2014/main" id="{D72529EB-35AB-714D-BE33-9CDCBB2BF1FE}"/>
              </a:ext>
            </a:extLst>
          </p:cNvPr>
          <p:cNvSpPr/>
          <p:nvPr/>
        </p:nvSpPr>
        <p:spPr>
          <a:xfrm>
            <a:off x="430191" y="4441319"/>
            <a:ext cx="9527549" cy="6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4ACC9F-FA0A-0941-8D21-A5E895EC0D0E}"/>
              </a:ext>
            </a:extLst>
          </p:cNvPr>
          <p:cNvPicPr>
            <a:picLocks noChangeAspect="1"/>
          </p:cNvPicPr>
          <p:nvPr/>
        </p:nvPicPr>
        <p:blipFill>
          <a:blip r:embed="rId3"/>
          <a:stretch>
            <a:fillRect/>
          </a:stretch>
        </p:blipFill>
        <p:spPr>
          <a:xfrm>
            <a:off x="7418428" y="892592"/>
            <a:ext cx="3644014" cy="3549194"/>
          </a:xfrm>
          <a:prstGeom prst="rect">
            <a:avLst/>
          </a:prstGeom>
          <a:scene3d>
            <a:camera prst="orthographicFront"/>
            <a:lightRig rig="threePt" dir="t"/>
          </a:scene3d>
          <a:sp3d extrusionH="6350"/>
        </p:spPr>
      </p:pic>
      <p:pic>
        <p:nvPicPr>
          <p:cNvPr id="13" name="Picture 12">
            <a:extLst>
              <a:ext uri="{FF2B5EF4-FFF2-40B4-BE49-F238E27FC236}">
                <a16:creationId xmlns:a16="http://schemas.microsoft.com/office/drawing/2014/main" id="{87C97F47-826C-4547-9BFC-DB4CEA0A09F3}"/>
              </a:ext>
            </a:extLst>
          </p:cNvPr>
          <p:cNvPicPr>
            <a:picLocks noChangeAspect="1"/>
          </p:cNvPicPr>
          <p:nvPr/>
        </p:nvPicPr>
        <p:blipFill>
          <a:blip r:embed="rId4"/>
          <a:stretch>
            <a:fillRect/>
          </a:stretch>
        </p:blipFill>
        <p:spPr>
          <a:xfrm>
            <a:off x="8854873" y="911033"/>
            <a:ext cx="2502816" cy="4443406"/>
          </a:xfrm>
          <a:prstGeom prst="rect">
            <a:avLst/>
          </a:prstGeom>
        </p:spPr>
      </p:pic>
      <p:sp>
        <p:nvSpPr>
          <p:cNvPr id="10" name="Rectangle 9">
            <a:extLst>
              <a:ext uri="{FF2B5EF4-FFF2-40B4-BE49-F238E27FC236}">
                <a16:creationId xmlns:a16="http://schemas.microsoft.com/office/drawing/2014/main" id="{8ABD9645-1EF8-9548-B1DB-C4AB966832C9}"/>
              </a:ext>
            </a:extLst>
          </p:cNvPr>
          <p:cNvSpPr/>
          <p:nvPr/>
        </p:nvSpPr>
        <p:spPr>
          <a:xfrm>
            <a:off x="1344168" y="1023370"/>
            <a:ext cx="274320" cy="34001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28F085-614B-A346-AF71-A8DF7EFF4179}"/>
              </a:ext>
            </a:extLst>
          </p:cNvPr>
          <p:cNvSpPr/>
          <p:nvPr/>
        </p:nvSpPr>
        <p:spPr>
          <a:xfrm>
            <a:off x="1964199" y="1023371"/>
            <a:ext cx="274320"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C25808-6291-954C-9349-6620E95BE891}"/>
              </a:ext>
            </a:extLst>
          </p:cNvPr>
          <p:cNvSpPr/>
          <p:nvPr/>
        </p:nvSpPr>
        <p:spPr>
          <a:xfrm>
            <a:off x="8823960" y="3342256"/>
            <a:ext cx="457963" cy="2702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1866DB-58EA-484D-AFA3-EFE09C4FEEB1}"/>
              </a:ext>
            </a:extLst>
          </p:cNvPr>
          <p:cNvSpPr/>
          <p:nvPr/>
        </p:nvSpPr>
        <p:spPr>
          <a:xfrm>
            <a:off x="10901084" y="1037438"/>
            <a:ext cx="385288"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D066DC-91ED-394B-9ADD-B6764F048BB0}"/>
              </a:ext>
            </a:extLst>
          </p:cNvPr>
          <p:cNvSpPr/>
          <p:nvPr/>
        </p:nvSpPr>
        <p:spPr>
          <a:xfrm>
            <a:off x="430193" y="883350"/>
            <a:ext cx="11027239" cy="99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3817D13-7EAF-7248-AE2E-7C3E25F46C7A}"/>
              </a:ext>
            </a:extLst>
          </p:cNvPr>
          <p:cNvSpPr/>
          <p:nvPr/>
        </p:nvSpPr>
        <p:spPr>
          <a:xfrm>
            <a:off x="7798098" y="3322517"/>
            <a:ext cx="3564064" cy="29289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4" name="Picture 3">
            <a:extLst>
              <a:ext uri="{FF2B5EF4-FFF2-40B4-BE49-F238E27FC236}">
                <a16:creationId xmlns:a16="http://schemas.microsoft.com/office/drawing/2014/main" id="{3BF95B42-A8EE-0841-9A7E-38C2BC533126}"/>
              </a:ext>
            </a:extLst>
          </p:cNvPr>
          <p:cNvPicPr>
            <a:picLocks noChangeAspect="1"/>
          </p:cNvPicPr>
          <p:nvPr/>
        </p:nvPicPr>
        <p:blipFill>
          <a:blip r:embed="rId5"/>
          <a:stretch>
            <a:fillRect/>
          </a:stretch>
        </p:blipFill>
        <p:spPr>
          <a:xfrm>
            <a:off x="7872301" y="3405488"/>
            <a:ext cx="3404726" cy="2768257"/>
          </a:xfrm>
          <a:prstGeom prst="rect">
            <a:avLst/>
          </a:prstGeom>
        </p:spPr>
      </p:pic>
      <p:sp>
        <p:nvSpPr>
          <p:cNvPr id="16" name="Rectangle 15">
            <a:extLst>
              <a:ext uri="{FF2B5EF4-FFF2-40B4-BE49-F238E27FC236}">
                <a16:creationId xmlns:a16="http://schemas.microsoft.com/office/drawing/2014/main" id="{B4861A0D-7274-1B4C-8D31-72246B90EFBE}"/>
              </a:ext>
            </a:extLst>
          </p:cNvPr>
          <p:cNvSpPr/>
          <p:nvPr/>
        </p:nvSpPr>
        <p:spPr>
          <a:xfrm>
            <a:off x="8203148" y="337423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41DFCB-6142-D744-8FF1-38D14F1874F9}"/>
              </a:ext>
            </a:extLst>
          </p:cNvPr>
          <p:cNvSpPr/>
          <p:nvPr/>
        </p:nvSpPr>
        <p:spPr>
          <a:xfrm>
            <a:off x="8596898" y="337054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9F0D87-BB6C-194A-A06F-739A7E5E98E6}"/>
              </a:ext>
            </a:extLst>
          </p:cNvPr>
          <p:cNvSpPr/>
          <p:nvPr/>
        </p:nvSpPr>
        <p:spPr>
          <a:xfrm>
            <a:off x="9417445" y="3390051"/>
            <a:ext cx="357762" cy="27487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9A265AF-22FA-9B4B-B1CB-BF5B9642D12A}"/>
              </a:ext>
            </a:extLst>
          </p:cNvPr>
          <p:cNvSpPr txBox="1">
            <a:spLocks/>
          </p:cNvSpPr>
          <p:nvPr/>
        </p:nvSpPr>
        <p:spPr>
          <a:xfrm>
            <a:off x="313571" y="13876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b="1" dirty="0"/>
              <a:t>Merging Datasets</a:t>
            </a:r>
          </a:p>
        </p:txBody>
      </p:sp>
      <p:sp>
        <p:nvSpPr>
          <p:cNvPr id="20" name="Title 1">
            <a:extLst>
              <a:ext uri="{FF2B5EF4-FFF2-40B4-BE49-F238E27FC236}">
                <a16:creationId xmlns:a16="http://schemas.microsoft.com/office/drawing/2014/main" id="{00DF8D84-3D03-9E45-A897-D208E3792565}"/>
              </a:ext>
            </a:extLst>
          </p:cNvPr>
          <p:cNvSpPr txBox="1">
            <a:spLocks/>
          </p:cNvSpPr>
          <p:nvPr/>
        </p:nvSpPr>
        <p:spPr>
          <a:xfrm>
            <a:off x="1542168" y="5052143"/>
            <a:ext cx="3818362"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2800" dirty="0"/>
              <a:t>State - Year - Quarter</a:t>
            </a:r>
          </a:p>
        </p:txBody>
      </p:sp>
    </p:spTree>
    <p:extLst>
      <p:ext uri="{BB962C8B-B14F-4D97-AF65-F5344CB8AC3E}">
        <p14:creationId xmlns:p14="http://schemas.microsoft.com/office/powerpoint/2010/main" val="410282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C2AAC9-D791-134A-AD26-E133333B08EB}"/>
              </a:ext>
            </a:extLst>
          </p:cNvPr>
          <p:cNvSpPr txBox="1"/>
          <p:nvPr/>
        </p:nvSpPr>
        <p:spPr>
          <a:xfrm>
            <a:off x="592668" y="259390"/>
            <a:ext cx="6096000" cy="646331"/>
          </a:xfrm>
          <a:prstGeom prst="rect">
            <a:avLst/>
          </a:prstGeom>
          <a:noFill/>
        </p:spPr>
        <p:txBody>
          <a:bodyPr wrap="square">
            <a:spAutoFit/>
          </a:bodyPr>
          <a:lstStyle/>
          <a:p>
            <a:r>
              <a:rPr lang="en-US" sz="3600" b="1" spc="-150" dirty="0">
                <a:solidFill>
                  <a:schemeClr val="accent5">
                    <a:lumMod val="75000"/>
                  </a:schemeClr>
                </a:solidFill>
              </a:rPr>
              <a:t>Summary of Data</a:t>
            </a:r>
          </a:p>
        </p:txBody>
      </p:sp>
      <p:graphicFrame>
        <p:nvGraphicFramePr>
          <p:cNvPr id="7" name="Table 7">
            <a:extLst>
              <a:ext uri="{FF2B5EF4-FFF2-40B4-BE49-F238E27FC236}">
                <a16:creationId xmlns:a16="http://schemas.microsoft.com/office/drawing/2014/main" id="{C3B69A80-47D2-B34F-94D9-E39B14F812EA}"/>
              </a:ext>
            </a:extLst>
          </p:cNvPr>
          <p:cNvGraphicFramePr>
            <a:graphicFrameLocks noGrp="1"/>
          </p:cNvGraphicFramePr>
          <p:nvPr>
            <p:extLst>
              <p:ext uri="{D42A27DB-BD31-4B8C-83A1-F6EECF244321}">
                <p14:modId xmlns:p14="http://schemas.microsoft.com/office/powerpoint/2010/main" val="1231961028"/>
              </p:ext>
            </p:extLst>
          </p:nvPr>
        </p:nvGraphicFramePr>
        <p:xfrm>
          <a:off x="795867" y="1811866"/>
          <a:ext cx="3979334" cy="3389152"/>
        </p:xfrm>
        <a:graphic>
          <a:graphicData uri="http://schemas.openxmlformats.org/drawingml/2006/table">
            <a:tbl>
              <a:tblPr firstRow="1" bandRow="1">
                <a:tableStyleId>{5C22544A-7EE6-4342-B048-85BDC9FD1C3A}</a:tableStyleId>
              </a:tblPr>
              <a:tblGrid>
                <a:gridCol w="2396066">
                  <a:extLst>
                    <a:ext uri="{9D8B030D-6E8A-4147-A177-3AD203B41FA5}">
                      <a16:colId xmlns:a16="http://schemas.microsoft.com/office/drawing/2014/main" val="2352280790"/>
                    </a:ext>
                  </a:extLst>
                </a:gridCol>
                <a:gridCol w="1583268">
                  <a:extLst>
                    <a:ext uri="{9D8B030D-6E8A-4147-A177-3AD203B41FA5}">
                      <a16:colId xmlns:a16="http://schemas.microsoft.com/office/drawing/2014/main" val="1773933214"/>
                    </a:ext>
                  </a:extLst>
                </a:gridCol>
              </a:tblGrid>
              <a:tr h="635001">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Number of Accidents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lvl="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47,322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2012127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Total Fatalities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52,566</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99161781"/>
                  </a:ext>
                </a:extLst>
              </a:tr>
              <a:tr h="393419">
                <a:tc>
                  <a:txBody>
                    <a:bodyPr/>
                    <a:lstStyle/>
                    <a:p>
                      <a:pPr marL="0" marR="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Female</a:t>
                      </a:r>
                      <a:endParaRPr lang="en-US" sz="1800" dirty="0"/>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28</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966405300"/>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Male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72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97973941"/>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Age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40</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87214959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Speed Limit</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82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086664219"/>
                  </a:ext>
                </a:extLst>
              </a:tr>
            </a:tbl>
          </a:graphicData>
        </a:graphic>
      </p:graphicFrame>
      <p:pic>
        <p:nvPicPr>
          <p:cNvPr id="8" name="Picture 7">
            <a:extLst>
              <a:ext uri="{FF2B5EF4-FFF2-40B4-BE49-F238E27FC236}">
                <a16:creationId xmlns:a16="http://schemas.microsoft.com/office/drawing/2014/main" id="{A958D6EE-8D0B-F54C-8FE5-984EFA63B7F7}"/>
              </a:ext>
            </a:extLst>
          </p:cNvPr>
          <p:cNvPicPr>
            <a:picLocks noChangeAspect="1"/>
          </p:cNvPicPr>
          <p:nvPr/>
        </p:nvPicPr>
        <p:blipFill>
          <a:blip r:embed="rId2"/>
          <a:stretch>
            <a:fillRect/>
          </a:stretch>
        </p:blipFill>
        <p:spPr>
          <a:xfrm>
            <a:off x="5316063" y="1071096"/>
            <a:ext cx="6232471" cy="4881183"/>
          </a:xfrm>
          <a:prstGeom prst="rect">
            <a:avLst/>
          </a:prstGeom>
        </p:spPr>
      </p:pic>
    </p:spTree>
    <p:extLst>
      <p:ext uri="{BB962C8B-B14F-4D97-AF65-F5344CB8AC3E}">
        <p14:creationId xmlns:p14="http://schemas.microsoft.com/office/powerpoint/2010/main" val="79527620"/>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18098</TotalTime>
  <Words>1013</Words>
  <Application>Microsoft Office PowerPoint</Application>
  <PresentationFormat>Widescreen</PresentationFormat>
  <Paragraphs>241</Paragraphs>
  <Slides>36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7_Office Theme</vt:lpstr>
      <vt:lpstr>Analysis of Fatal Crash Data - Australia</vt:lpstr>
      <vt:lpstr>Questions?</vt:lpstr>
      <vt:lpstr>PowerPoint Presentation</vt:lpstr>
      <vt:lpstr>PowerPoint Presentation</vt:lpstr>
      <vt:lpstr>PowerPoint Presentation</vt:lpstr>
      <vt:lpstr>Cleaning (Crash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Hatim Mansor</cp:lastModifiedBy>
  <cp:revision>192</cp:revision>
  <dcterms:created xsi:type="dcterms:W3CDTF">2013-09-12T13:05:01Z</dcterms:created>
  <dcterms:modified xsi:type="dcterms:W3CDTF">2022-01-04T03:20:45Z</dcterms:modified>
  <cp:category>Presentations, Business Presentations, Free PowerPoint Templates</cp:category>
  <cp:contentStatus>Template</cp:contentStatus>
</cp:coreProperties>
</file>