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60" d="100"/>
          <a:sy n="60" d="100"/>
        </p:scale>
        <p:origin x="0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DBA6-252F-481E-9D98-7EA53DDAB11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2D3D-79FB-44A8-891B-D3885105E0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64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DBA6-252F-481E-9D98-7EA53DDAB11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2D3D-79FB-44A8-891B-D3885105E0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90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DBA6-252F-481E-9D98-7EA53DDAB11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2D3D-79FB-44A8-891B-D3885105E0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1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DBA6-252F-481E-9D98-7EA53DDAB11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2D3D-79FB-44A8-891B-D3885105E0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03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DBA6-252F-481E-9D98-7EA53DDAB11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2D3D-79FB-44A8-891B-D3885105E0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79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DBA6-252F-481E-9D98-7EA53DDAB11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2D3D-79FB-44A8-891B-D3885105E0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48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DBA6-252F-481E-9D98-7EA53DDAB11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2D3D-79FB-44A8-891B-D3885105E0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67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DBA6-252F-481E-9D98-7EA53DDAB11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2D3D-79FB-44A8-891B-D3885105E0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75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DBA6-252F-481E-9D98-7EA53DDAB11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2D3D-79FB-44A8-891B-D3885105E0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DBA6-252F-481E-9D98-7EA53DDAB11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2D3D-79FB-44A8-891B-D3885105E0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32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DBA6-252F-481E-9D98-7EA53DDAB11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2D3D-79FB-44A8-891B-D3885105E0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80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1DBA6-252F-481E-9D98-7EA53DDAB11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52D3D-79FB-44A8-891B-D3885105E0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53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115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Cross-Domain Anonymous 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Authorship 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Identification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66854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Daway Chou-Ren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Mentor: Dr. Byron Gao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19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922774"/>
              </p:ext>
            </p:extLst>
          </p:nvPr>
        </p:nvGraphicFramePr>
        <p:xfrm>
          <a:off x="838200" y="1690688"/>
          <a:ext cx="105156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1314450"/>
                <a:gridCol w="2298519"/>
                <a:gridCol w="1110342"/>
                <a:gridCol w="1848939"/>
                <a:gridCol w="131445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Corpus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dirty="0" smtClean="0"/>
                        <a:t>Suspects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Tokens per Suspect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Dummy classification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Processing Time (s)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Facebook Posts from Facebook Messages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250</a:t>
                      </a:r>
                      <a:r>
                        <a:rPr lang="en-US" dirty="0" smtClean="0"/>
                        <a:t> x (1-6)</a:t>
                      </a:r>
                      <a:r>
                        <a:rPr lang="en-US" baseline="0" dirty="0" smtClean="0"/>
                        <a:t> = </a:t>
                      </a:r>
                    </a:p>
                    <a:p>
                      <a:pPr algn="ctr"/>
                      <a:r>
                        <a:rPr lang="en-US" baseline="0" dirty="0" smtClean="0"/>
                        <a:t>(250 – 1500)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–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6/8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71509" y="3397677"/>
            <a:ext cx="3368584" cy="304698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&gt; Magic </a:t>
            </a:r>
            <a:r>
              <a:rPr lang="en-US" sz="1600" dirty="0"/>
              <a:t>gardens in Philly! Says the girl in Nice</a:t>
            </a:r>
          </a:p>
          <a:p>
            <a:r>
              <a:rPr lang="en-US" sz="1600" dirty="0" smtClean="0"/>
              <a:t>&gt; SURPRISE </a:t>
            </a:r>
            <a:r>
              <a:rPr lang="en-US" sz="1600" dirty="0"/>
              <a:t>happy 20th birthday to this goober love </a:t>
            </a:r>
            <a:r>
              <a:rPr lang="en-US" sz="1600" dirty="0" err="1"/>
              <a:t>ya</a:t>
            </a:r>
            <a:r>
              <a:rPr lang="en-US" sz="1600" dirty="0"/>
              <a:t> don't know what I'd do without </a:t>
            </a:r>
            <a:r>
              <a:rPr lang="en-US" sz="1600" dirty="0" err="1"/>
              <a:t>ya</a:t>
            </a:r>
            <a:endParaRPr lang="en-US" sz="1600" dirty="0"/>
          </a:p>
          <a:p>
            <a:r>
              <a:rPr lang="en-US" sz="1600" dirty="0" smtClean="0"/>
              <a:t>&gt; So </a:t>
            </a:r>
            <a:r>
              <a:rPr lang="en-US" sz="1600" dirty="0"/>
              <a:t>cool to hang out with these guys out east!! Missing Brookfield lots.</a:t>
            </a:r>
          </a:p>
          <a:p>
            <a:r>
              <a:rPr lang="en-US" sz="1600" dirty="0" smtClean="0"/>
              <a:t>&gt; YASS </a:t>
            </a:r>
            <a:r>
              <a:rPr lang="en-US" sz="1600" dirty="0"/>
              <a:t>the best I hope you watched it and had a good flight!!</a:t>
            </a:r>
          </a:p>
          <a:p>
            <a:r>
              <a:rPr lang="en-US" sz="1600" dirty="0" smtClean="0"/>
              <a:t>&gt; thx </a:t>
            </a:r>
            <a:r>
              <a:rPr lang="en-US" sz="1600" dirty="0"/>
              <a:t>for publicizing this so necessary</a:t>
            </a:r>
          </a:p>
          <a:p>
            <a:r>
              <a:rPr lang="en-US" sz="1600" dirty="0" smtClean="0"/>
              <a:t>&gt; </a:t>
            </a:r>
            <a:r>
              <a:rPr lang="en-US" sz="1600" dirty="0" err="1" smtClean="0"/>
              <a:t>reina</a:t>
            </a:r>
            <a:r>
              <a:rPr lang="en-US" sz="1600" dirty="0" smtClean="0"/>
              <a:t> </a:t>
            </a:r>
            <a:r>
              <a:rPr lang="en-US" sz="1600" dirty="0"/>
              <a:t>thought that was her leg framing that guy's </a:t>
            </a:r>
            <a:r>
              <a:rPr lang="en-US" sz="1600" dirty="0" smtClean="0"/>
              <a:t>face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719943" y="3397677"/>
            <a:ext cx="3368584" cy="304698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&gt; you're </a:t>
            </a:r>
            <a:r>
              <a:rPr lang="en-US" sz="1600" dirty="0"/>
              <a:t>there already??</a:t>
            </a:r>
          </a:p>
          <a:p>
            <a:r>
              <a:rPr lang="en-US" sz="1600" dirty="0" smtClean="0"/>
              <a:t>&gt; how </a:t>
            </a:r>
            <a:r>
              <a:rPr lang="en-US" sz="1600" dirty="0"/>
              <a:t>is it?</a:t>
            </a:r>
          </a:p>
          <a:p>
            <a:r>
              <a:rPr lang="en-US" sz="1600" dirty="0" smtClean="0"/>
              <a:t>&gt; </a:t>
            </a:r>
            <a:r>
              <a:rPr lang="en-US" sz="1600" dirty="0" err="1" smtClean="0"/>
              <a:t>hahaha</a:t>
            </a:r>
            <a:endParaRPr lang="en-US" sz="1600" dirty="0"/>
          </a:p>
          <a:p>
            <a:r>
              <a:rPr lang="en-US" sz="1600" dirty="0" smtClean="0"/>
              <a:t>&gt; yikes</a:t>
            </a:r>
            <a:endParaRPr lang="en-US" sz="1600" dirty="0"/>
          </a:p>
          <a:p>
            <a:r>
              <a:rPr lang="en-US" sz="1600" dirty="0" smtClean="0"/>
              <a:t>&gt; fun </a:t>
            </a:r>
            <a:r>
              <a:rPr lang="en-US" sz="1600" dirty="0"/>
              <a:t>but </a:t>
            </a:r>
            <a:r>
              <a:rPr lang="en-US" sz="1600" dirty="0" smtClean="0"/>
              <a:t>tiring</a:t>
            </a:r>
            <a:endParaRPr lang="en-US" sz="1600" dirty="0"/>
          </a:p>
          <a:p>
            <a:r>
              <a:rPr lang="en-US" sz="1600" dirty="0" smtClean="0"/>
              <a:t>&gt; fell </a:t>
            </a:r>
            <a:r>
              <a:rPr lang="en-US" sz="1600" dirty="0"/>
              <a:t>asleep in tower </a:t>
            </a:r>
            <a:r>
              <a:rPr lang="en-US" sz="1600" dirty="0" err="1" smtClean="0"/>
              <a:t>haha</a:t>
            </a:r>
            <a:endParaRPr lang="en-US" sz="1600" dirty="0"/>
          </a:p>
          <a:p>
            <a:r>
              <a:rPr lang="en-US" sz="1600" dirty="0" smtClean="0"/>
              <a:t>&gt; a </a:t>
            </a:r>
            <a:r>
              <a:rPr lang="en-US" sz="1600" dirty="0"/>
              <a:t>lot of people got kicked out of the tents for underage </a:t>
            </a:r>
            <a:r>
              <a:rPr lang="en-US" sz="1600" dirty="0" smtClean="0"/>
              <a:t>drinking</a:t>
            </a:r>
            <a:endParaRPr lang="en-US" sz="1600" dirty="0"/>
          </a:p>
          <a:p>
            <a:r>
              <a:rPr lang="en-US" sz="1600" dirty="0" smtClean="0"/>
              <a:t>&gt; yea </a:t>
            </a:r>
            <a:r>
              <a:rPr lang="en-US" sz="1600" dirty="0"/>
              <a:t>but was </a:t>
            </a:r>
            <a:r>
              <a:rPr lang="en-US" sz="1600" dirty="0" smtClean="0"/>
              <a:t>cool</a:t>
            </a:r>
            <a:endParaRPr lang="en-US" sz="1600" dirty="0"/>
          </a:p>
          <a:p>
            <a:r>
              <a:rPr lang="en-US" sz="1600" dirty="0" smtClean="0"/>
              <a:t>&gt; </a:t>
            </a:r>
            <a:r>
              <a:rPr lang="en-US" sz="1600" dirty="0" err="1" smtClean="0"/>
              <a:t>hahahaha</a:t>
            </a:r>
            <a:endParaRPr lang="en-US" sz="1600" dirty="0"/>
          </a:p>
          <a:p>
            <a:r>
              <a:rPr lang="en-US" sz="1600" dirty="0" smtClean="0"/>
              <a:t>&gt; she </a:t>
            </a:r>
            <a:r>
              <a:rPr lang="en-US" sz="1600" dirty="0"/>
              <a:t>was kind of rude </a:t>
            </a:r>
            <a:r>
              <a:rPr lang="en-US" sz="1600" dirty="0" smtClean="0"/>
              <a:t>today</a:t>
            </a:r>
          </a:p>
          <a:p>
            <a:r>
              <a:rPr lang="en-US" sz="1600" dirty="0" smtClean="0"/>
              <a:t>… 244 total words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331207" y="4736505"/>
            <a:ext cx="1529586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MISCLASSFIED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53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Next Steps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Experiment with balanced feature set</a:t>
            </a:r>
          </a:p>
          <a:p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Expand cross-domain corpus</a:t>
            </a:r>
          </a:p>
          <a:p>
            <a:pPr lvl="1"/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Increase length of documents</a:t>
            </a:r>
          </a:p>
          <a:p>
            <a:pPr lvl="1"/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Increase number of samples</a:t>
            </a:r>
          </a:p>
          <a:p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More pre- and post- processing </a:t>
            </a:r>
          </a:p>
          <a:p>
            <a:pPr lvl="1"/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Strip corpus of garbage input</a:t>
            </a:r>
          </a:p>
          <a:p>
            <a:pPr lvl="1"/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Remove redundant or 0 vectors from results</a:t>
            </a:r>
          </a:p>
          <a:p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Test other domain combinations</a:t>
            </a:r>
          </a:p>
          <a:p>
            <a:pPr lvl="1"/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Blogs, essays, emails, tweets</a:t>
            </a:r>
          </a:p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81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Current Model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Full set: 1279 features</a:t>
            </a:r>
          </a:p>
          <a:p>
            <a:pPr lvl="1"/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23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word/sentence-based 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frequencies:  </a:t>
            </a:r>
            <a:r>
              <a:rPr lang="en-US" dirty="0" smtClean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number of tokens</a:t>
            </a:r>
            <a:endParaRPr lang="en-US" dirty="0">
              <a:solidFill>
                <a:schemeClr val="accent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lvl="1"/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63 character-based frequencies:  </a:t>
            </a:r>
            <a:r>
              <a:rPr lang="en-US" dirty="0" smtClean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a-z, 0-9</a:t>
            </a:r>
          </a:p>
          <a:p>
            <a:pPr lvl="1"/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4 vocabulary richness metrics:  </a:t>
            </a:r>
            <a:r>
              <a:rPr lang="en-US" dirty="0" smtClean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frequency of unique words</a:t>
            </a:r>
          </a:p>
          <a:p>
            <a:pPr lvl="1"/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4 capitalization types:  </a:t>
            </a:r>
            <a:r>
              <a:rPr lang="en-US" dirty="0" smtClean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ALL CAPS, First Letter, lowercase</a:t>
            </a:r>
          </a:p>
          <a:p>
            <a:pPr lvl="1"/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376 function words </a:t>
            </a:r>
          </a:p>
          <a:p>
            <a:pPr lvl="2"/>
            <a:r>
              <a:rPr lang="en-US" sz="2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260 core, 116 Internet:  </a:t>
            </a:r>
            <a:r>
              <a:rPr lang="en-US" sz="2400" dirty="0" smtClean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a, an, and</a:t>
            </a:r>
            <a:r>
              <a:rPr lang="en-US" sz="2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vs </a:t>
            </a:r>
            <a:r>
              <a:rPr lang="en-US" sz="2400" dirty="0" err="1" smtClean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lol</a:t>
            </a:r>
            <a:r>
              <a:rPr lang="en-US" sz="2400" dirty="0" smtClean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400" dirty="0" err="1" smtClean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haha</a:t>
            </a:r>
            <a:r>
              <a:rPr lang="en-US" sz="2400" dirty="0" smtClean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bye</a:t>
            </a:r>
          </a:p>
          <a:p>
            <a:pPr lvl="1"/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51 part of speech tags and bigrams:  </a:t>
            </a:r>
            <a:r>
              <a:rPr lang="en-US" dirty="0" smtClean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NN NNPS (noun followed by proper noun)</a:t>
            </a:r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lvl="1"/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769 syntactic parent-child pairs:  </a:t>
            </a:r>
            <a:r>
              <a:rPr lang="en-US" dirty="0" smtClean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VB VBD (verb, past verb)</a:t>
            </a:r>
          </a:p>
          <a:p>
            <a:pPr lvl="1"/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lvl="1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862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Stanford POS Tagger and Parser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Input: Who wrote this document?</a:t>
            </a:r>
          </a:p>
          <a:p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POS tagged: Who/</a:t>
            </a:r>
            <a:r>
              <a:rPr lang="en-US" dirty="0" smtClean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WP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wrote/</a:t>
            </a:r>
            <a:r>
              <a:rPr lang="en-US" dirty="0" smtClean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VBD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this/</a:t>
            </a:r>
            <a:r>
              <a:rPr lang="en-US" dirty="0" smtClean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DT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document/</a:t>
            </a:r>
            <a:r>
              <a:rPr lang="en-US" dirty="0" smtClean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?/</a:t>
            </a:r>
            <a:r>
              <a:rPr lang="en-US" b="1" dirty="0" smtClean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endParaRPr lang="en-US" b="1" dirty="0">
              <a:solidFill>
                <a:schemeClr val="accent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Parsed tree: </a:t>
            </a:r>
          </a:p>
          <a:p>
            <a:pPr marL="0" indent="0">
              <a:buNone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           (</a:t>
            </a:r>
            <a:r>
              <a:rPr lang="en-US" sz="2000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ROOT</a:t>
            </a:r>
          </a:p>
          <a:p>
            <a:pPr marL="0" indent="0">
              <a:buNone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	   (</a:t>
            </a:r>
            <a:r>
              <a:rPr lang="en-US" sz="2000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SBARQ</a:t>
            </a:r>
          </a:p>
          <a:p>
            <a:pPr marL="0" indent="0">
              <a:buNone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  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	       (</a:t>
            </a:r>
            <a:r>
              <a:rPr lang="en-US" sz="2000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WHNP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000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WP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Who))</a:t>
            </a:r>
          </a:p>
          <a:p>
            <a:pPr marL="0" indent="0">
              <a:buNone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	       (</a:t>
            </a:r>
            <a:r>
              <a:rPr lang="en-US" sz="2000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SQ</a:t>
            </a:r>
          </a:p>
          <a:p>
            <a:pPr marL="0" indent="0">
              <a:buNone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  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	           (</a:t>
            </a:r>
            <a:r>
              <a:rPr lang="en-US" sz="2000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VP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000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VBD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wrote)</a:t>
            </a:r>
          </a:p>
          <a:p>
            <a:pPr marL="0" indent="0">
              <a:buNone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    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	               (</a:t>
            </a:r>
            <a:r>
              <a:rPr lang="en-US" sz="2000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NP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000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DT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this) (</a:t>
            </a:r>
            <a:r>
              <a:rPr lang="en-US" sz="2000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document))))</a:t>
            </a:r>
          </a:p>
          <a:p>
            <a:pPr marL="0" indent="0">
              <a:buNone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  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    	       (</a:t>
            </a:r>
            <a:r>
              <a:rPr lang="en-US" sz="2000" b="1" dirty="0" smtClean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?)))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004558" y="4396023"/>
            <a:ext cx="770709" cy="326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77333" y="3267891"/>
            <a:ext cx="17373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ROOT SBARQ</a:t>
            </a:r>
          </a:p>
          <a:p>
            <a:r>
              <a:rPr lang="en-US" dirty="0" smtClean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SBARQ WHNP</a:t>
            </a:r>
          </a:p>
          <a:p>
            <a:r>
              <a:rPr lang="en-US" dirty="0" smtClean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SBARQ SQ</a:t>
            </a:r>
          </a:p>
          <a:p>
            <a:r>
              <a:rPr lang="en-US" dirty="0" smtClean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SBARQ </a:t>
            </a:r>
            <a:r>
              <a:rPr lang="en-US" b="1" dirty="0" smtClean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  <a:p>
            <a:r>
              <a:rPr lang="en-US" dirty="0" smtClean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WHNP WP</a:t>
            </a:r>
          </a:p>
          <a:p>
            <a:r>
              <a:rPr lang="en-US" dirty="0" smtClean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SQ VP</a:t>
            </a:r>
          </a:p>
          <a:p>
            <a:r>
              <a:rPr lang="en-US" dirty="0" smtClean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VP VBD</a:t>
            </a:r>
          </a:p>
          <a:p>
            <a:r>
              <a:rPr lang="en-US" dirty="0" smtClean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VP NP</a:t>
            </a:r>
          </a:p>
          <a:p>
            <a:r>
              <a:rPr lang="en-US" dirty="0" smtClean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NP DT</a:t>
            </a:r>
          </a:p>
          <a:p>
            <a:r>
              <a:rPr lang="en-US" dirty="0" smtClean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NP NN</a:t>
            </a:r>
          </a:p>
          <a:p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9465128" y="3104606"/>
            <a:ext cx="770709" cy="326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302114" y="3795859"/>
            <a:ext cx="1096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WP VBD</a:t>
            </a:r>
          </a:p>
          <a:p>
            <a:r>
              <a:rPr lang="en-US" dirty="0" smtClean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VBD DT</a:t>
            </a:r>
          </a:p>
          <a:p>
            <a:r>
              <a:rPr lang="en-US" dirty="0" smtClean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DT NN</a:t>
            </a:r>
          </a:p>
          <a:p>
            <a:r>
              <a:rPr lang="en-US" dirty="0" smtClean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NN</a:t>
            </a:r>
            <a:r>
              <a:rPr lang="en-US" b="1" dirty="0" smtClean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34618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Possible Tweaks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Function words</a:t>
            </a:r>
          </a:p>
          <a:p>
            <a:pPr lvl="1"/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Many different sets of function words</a:t>
            </a:r>
          </a:p>
          <a:p>
            <a:pPr lvl="1"/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Further accounting for Internet/texting lingo</a:t>
            </a:r>
          </a:p>
          <a:p>
            <a:pPr lvl="1"/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Emoticons</a:t>
            </a:r>
          </a:p>
          <a:p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Misspellings, grammatical mistakes</a:t>
            </a:r>
          </a:p>
          <a:p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Structural components</a:t>
            </a:r>
          </a:p>
          <a:p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Unigrams, bigrams, why not trigrams?</a:t>
            </a:r>
          </a:p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Drawbacks– Lose cross-domain flexibility</a:t>
            </a:r>
          </a:p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64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Current Performance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Used 10-fold stratified cross-validation</a:t>
            </a:r>
          </a:p>
          <a:p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Also created dummy “unknown” sets to examine incorrect labels</a:t>
            </a:r>
          </a:p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Classifier: neural network</a:t>
            </a:r>
          </a:p>
          <a:p>
            <a:pPr lvl="1"/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500 training cycles, one hidden layer</a:t>
            </a:r>
          </a:p>
          <a:p>
            <a:pPr lvl="1"/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SVM: too difficult to find proper kernel</a:t>
            </a:r>
          </a:p>
          <a:p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Feature selection: fast correlation based filter (FCBF)</a:t>
            </a:r>
          </a:p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90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4008802"/>
              </p:ext>
            </p:extLst>
          </p:nvPr>
        </p:nvGraphicFramePr>
        <p:xfrm>
          <a:off x="838200" y="1625373"/>
          <a:ext cx="10515600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1314450"/>
                <a:gridCol w="2298519"/>
                <a:gridCol w="1110342"/>
                <a:gridCol w="1848939"/>
                <a:gridCol w="131445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Corpus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dirty="0" smtClean="0"/>
                        <a:t>Suspects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Tokens per Suspect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Dummy classification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Processing Time (s)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Federalist Papers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&gt; 3000 x 3 = 9000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319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Sports Columns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2000 x 10 = 20,000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–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258</a:t>
                      </a:r>
                      <a:endParaRPr lang="en-US" dirty="0"/>
                    </a:p>
                  </a:txBody>
                  <a:tcPr anchor="ctr"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 smtClean="0"/>
                        <a:t>Research Papers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7500 x 15 = 100,000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424</a:t>
                      </a:r>
                      <a:endParaRPr lang="en-US" dirty="0"/>
                    </a:p>
                  </a:txBody>
                  <a:tcPr anchor="ctr"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 smtClean="0"/>
                        <a:t>College </a:t>
                      </a:r>
                      <a:r>
                        <a:rPr lang="en-US" baseline="0" dirty="0" smtClean="0"/>
                        <a:t>Essays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25,000 * 6 = 150,000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–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4755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Current Performance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416518"/>
              </p:ext>
            </p:extLst>
          </p:nvPr>
        </p:nvGraphicFramePr>
        <p:xfrm>
          <a:off x="838200" y="3933129"/>
          <a:ext cx="10515600" cy="2676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887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ea typeface="Roboto Light" panose="02000000000000000000" pitchFamily="2" charset="0"/>
                        </a:rPr>
                        <a:t>Federalist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ea typeface="Roboto Light" panose="02000000000000000000" pitchFamily="2" charset="0"/>
                        </a:rPr>
                        <a:t>Sports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ea typeface="Roboto Light" panose="02000000000000000000" pitchFamily="2" charset="0"/>
                        </a:rPr>
                        <a:t>Research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ea typeface="Roboto Light" panose="02000000000000000000" pitchFamily="2" charset="0"/>
                        </a:rPr>
                        <a:t>College Essay</a:t>
                      </a:r>
                    </a:p>
                  </a:txBody>
                  <a:tcPr/>
                </a:tc>
              </a:tr>
              <a:tr h="228791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  <a:ea typeface="Roboto Light" panose="02000000000000000000" pitchFamily="2" charset="0"/>
                        </a:rPr>
                        <a:t>In the extent and proper structure of the Union, therefore, we</a:t>
                      </a:r>
                    </a:p>
                    <a:p>
                      <a:r>
                        <a:rPr lang="en-US" sz="1600" dirty="0" smtClean="0">
                          <a:latin typeface="+mn-lt"/>
                          <a:ea typeface="Roboto Light" panose="02000000000000000000" pitchFamily="2" charset="0"/>
                        </a:rPr>
                        <a:t>behold a republican remedy for the diseases most incident to</a:t>
                      </a:r>
                    </a:p>
                    <a:p>
                      <a:r>
                        <a:rPr lang="en-US" sz="1600" dirty="0" smtClean="0">
                          <a:latin typeface="+mn-lt"/>
                          <a:ea typeface="Roboto Light" panose="02000000000000000000" pitchFamily="2" charset="0"/>
                        </a:rPr>
                        <a:t>republican government. And according to the degree of pleasure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  <a:ea typeface="Roboto Light" panose="02000000000000000000" pitchFamily="2" charset="0"/>
                        </a:rPr>
                        <a:t>June 2011: Detroit, $325 million</a:t>
                      </a:r>
                    </a:p>
                    <a:p>
                      <a:r>
                        <a:rPr lang="en-US" sz="1600" dirty="0" smtClean="0">
                          <a:latin typeface="+mn-lt"/>
                          <a:ea typeface="Roboto Light" panose="02000000000000000000" pitchFamily="2" charset="0"/>
                        </a:rPr>
                        <a:t>October 2011: Philly, $280 million</a:t>
                      </a:r>
                    </a:p>
                    <a:p>
                      <a:r>
                        <a:rPr lang="en-US" sz="1600" dirty="0" smtClean="0">
                          <a:latin typeface="+mn-lt"/>
                          <a:ea typeface="Roboto Light" panose="02000000000000000000" pitchFamily="2" charset="0"/>
                        </a:rPr>
                        <a:t>June 2012: New Orleans, $338 million</a:t>
                      </a:r>
                    </a:p>
                    <a:p>
                      <a:r>
                        <a:rPr lang="en-US" sz="1600" dirty="0" smtClean="0">
                          <a:latin typeface="+mn-lt"/>
                          <a:ea typeface="Roboto Light" panose="02000000000000000000" pitchFamily="2" charset="0"/>
                        </a:rPr>
                        <a:t>October 2012: Memphis, $377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  <a:ea typeface="Roboto Light" panose="02000000000000000000" pitchFamily="2" charset="0"/>
                        </a:rPr>
                        <a:t>Optimizing Complex Extraction Programs </a:t>
                      </a:r>
                    </a:p>
                    <a:p>
                      <a:r>
                        <a:rPr lang="en-US" sz="1600" dirty="0" smtClean="0">
                          <a:latin typeface="+mn-lt"/>
                          <a:ea typeface="Roboto Light" panose="02000000000000000000" pitchFamily="2" charset="0"/>
                        </a:rPr>
                        <a:t>over Evolving Text Data </a:t>
                      </a:r>
                    </a:p>
                    <a:p>
                      <a:r>
                        <a:rPr lang="en-US" sz="1600" dirty="0" err="1" smtClean="0">
                          <a:latin typeface="+mn-lt"/>
                          <a:ea typeface="Roboto Light" panose="02000000000000000000" pitchFamily="2" charset="0"/>
                        </a:rPr>
                        <a:t>Fei</a:t>
                      </a:r>
                      <a:r>
                        <a:rPr lang="en-US" sz="1600" dirty="0" smtClean="0">
                          <a:latin typeface="+mn-lt"/>
                          <a:ea typeface="Roboto Light" panose="02000000000000000000" pitchFamily="2" charset="0"/>
                        </a:rPr>
                        <a:t> Chen1, Byron J. Gao2, </a:t>
                      </a:r>
                      <a:r>
                        <a:rPr lang="en-US" sz="1600" dirty="0" err="1" smtClean="0">
                          <a:latin typeface="+mn-lt"/>
                          <a:ea typeface="Roboto Light" panose="02000000000000000000" pitchFamily="2" charset="0"/>
                        </a:rPr>
                        <a:t>AnHai</a:t>
                      </a:r>
                      <a:r>
                        <a:rPr lang="en-US" sz="1600" dirty="0" smtClean="0">
                          <a:latin typeface="+mn-lt"/>
                          <a:ea typeface="Roboto Light" panose="02000000000000000000" pitchFamily="2" charset="0"/>
                        </a:rPr>
                        <a:t> Doan1, Jun Yang3, Raghu Ramakrishnan4;1 </a:t>
                      </a:r>
                    </a:p>
                    <a:p>
                      <a:r>
                        <a:rPr lang="en-US" sz="1600" dirty="0" smtClean="0">
                          <a:latin typeface="+mn-lt"/>
                          <a:ea typeface="Roboto Light" panose="02000000000000000000" pitchFamily="2" charset="0"/>
                        </a:rPr>
                        <a:t>1University of Wisconsin-Madison, 2Texas State University-San Marcos,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  <a:ea typeface="Roboto Light" panose="02000000000000000000" pitchFamily="2" charset="0"/>
                        </a:rPr>
                        <a:t>Even though she becomes a pariah, she even claim her alienation as a triumph: "my lonely is mine" (143), she corrects </a:t>
                      </a:r>
                      <a:r>
                        <a:rPr lang="en-US" sz="1600" dirty="0" err="1" smtClean="0">
                          <a:latin typeface="+mn-lt"/>
                          <a:ea typeface="Roboto Light" panose="02000000000000000000" pitchFamily="2" charset="0"/>
                        </a:rPr>
                        <a:t>Nel</a:t>
                      </a:r>
                      <a:r>
                        <a:rPr lang="en-US" sz="1600" dirty="0" smtClean="0">
                          <a:latin typeface="+mn-lt"/>
                          <a:ea typeface="Roboto Light" panose="02000000000000000000" pitchFamily="2" charset="0"/>
                        </a:rPr>
                        <a:t>.  As long as she owns herself, her feelings, and her actions, Sula is living with integrity,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61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Cross-Domain Prediction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Can we identify an email given an essay? A Facebook post given an essay?</a:t>
            </a:r>
          </a:p>
          <a:p>
            <a:pPr marL="0" indent="0">
              <a:buNone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Different relevant feature sets</a:t>
            </a:r>
          </a:p>
          <a:p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Unaccounted for features introduce noise and bias</a:t>
            </a:r>
          </a:p>
          <a:p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Domain changes shifts writing styles</a:t>
            </a:r>
          </a:p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“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lolololololol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” 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  <a:sym typeface="Wingdings" panose="05000000000000000000" pitchFamily="2" charset="2"/>
              </a:rPr>
              <a:t> interpreted as word of length 13, occurs once</a:t>
            </a:r>
          </a:p>
          <a:p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“liquefactions” 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  <a:sym typeface="Wingdings" panose="05000000000000000000" pitchFamily="2" charset="2"/>
              </a:rPr>
              <a:t> interpreted as word of length 13, occurs once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09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Domain-Independent Feature Set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57651" cy="1583781"/>
          </a:xfrm>
        </p:spPr>
        <p:txBody>
          <a:bodyPr/>
          <a:lstStyle/>
          <a:p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Context independent</a:t>
            </a:r>
          </a:p>
          <a:p>
            <a:pPr lvl="1"/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Document length</a:t>
            </a:r>
          </a:p>
          <a:p>
            <a:pPr lvl="1"/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Word meanings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95851" y="1825625"/>
            <a:ext cx="5157651" cy="1283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Want to remain interpretable</a:t>
            </a:r>
          </a:p>
          <a:p>
            <a:pPr lvl="1"/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What does the frequency of ‘a’ mean?</a:t>
            </a:r>
          </a:p>
          <a:p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97628" y="4049486"/>
            <a:ext cx="6596743" cy="2808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Strike a balance</a:t>
            </a:r>
          </a:p>
          <a:p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POS and syntax parse trees may be influenced by context but convey a lot of information</a:t>
            </a:r>
          </a:p>
          <a:p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  <a:sym typeface="Wingdings" panose="05000000000000000000" pitchFamily="2" charset="2"/>
              </a:rPr>
              <a:t>Use bigrams, but not trigrams</a:t>
            </a:r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Right Arrow 5"/>
          <p:cNvSpPr/>
          <p:nvPr/>
        </p:nvSpPr>
        <p:spPr>
          <a:xfrm rot="3160624">
            <a:off x="3901439" y="3324499"/>
            <a:ext cx="770709" cy="326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7464420">
            <a:off x="6331128" y="3331029"/>
            <a:ext cx="770709" cy="326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13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Facebook Messages 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  <a:sym typeface="Wingdings" panose="05000000000000000000" pitchFamily="2" charset="2"/>
              </a:rPr>
              <a:t>to Facebook Posts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31084"/>
          </a:xfrm>
        </p:spPr>
        <p:txBody>
          <a:bodyPr/>
          <a:lstStyle/>
          <a:p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Private, conversation-based text to public, reaction-based text</a:t>
            </a:r>
          </a:p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902778" y="4111723"/>
            <a:ext cx="770709" cy="326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49886" y="2705350"/>
            <a:ext cx="3905795" cy="313932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&gt; ha </a:t>
            </a:r>
            <a:r>
              <a:rPr lang="en-US" dirty="0"/>
              <a:t>omg. </a:t>
            </a:r>
            <a:r>
              <a:rPr lang="en-US" dirty="0" err="1"/>
              <a:t>missin</a:t>
            </a:r>
            <a:r>
              <a:rPr lang="en-US" dirty="0"/>
              <a:t> Erik Gray. Nice seeing you too--hope school's going great!</a:t>
            </a:r>
          </a:p>
          <a:p>
            <a:r>
              <a:rPr lang="en-US" dirty="0" smtClean="0"/>
              <a:t>&gt; Just </a:t>
            </a:r>
            <a:r>
              <a:rPr lang="en-US" dirty="0"/>
              <a:t>bought $2.87 (i.e., ~14 </a:t>
            </a:r>
            <a:r>
              <a:rPr lang="en-US" dirty="0" err="1"/>
              <a:t>lbs</a:t>
            </a:r>
            <a:r>
              <a:rPr lang="en-US" dirty="0"/>
              <a:t>) of sesame sticks from KY. Come </a:t>
            </a:r>
            <a:r>
              <a:rPr lang="en-US" dirty="0" err="1"/>
              <a:t>baaaack</a:t>
            </a:r>
            <a:endParaRPr lang="en-US" dirty="0"/>
          </a:p>
          <a:p>
            <a:r>
              <a:rPr lang="en-US" dirty="0" smtClean="0"/>
              <a:t>&gt; let's </a:t>
            </a:r>
            <a:r>
              <a:rPr lang="en-US" dirty="0"/>
              <a:t>make these</a:t>
            </a:r>
          </a:p>
          <a:p>
            <a:r>
              <a:rPr lang="en-US" dirty="0" smtClean="0"/>
              <a:t>&gt; I </a:t>
            </a:r>
            <a:r>
              <a:rPr lang="en-US" dirty="0"/>
              <a:t>love heaven</a:t>
            </a:r>
          </a:p>
          <a:p>
            <a:r>
              <a:rPr lang="en-US" dirty="0" smtClean="0"/>
              <a:t>&gt; This </a:t>
            </a:r>
            <a:r>
              <a:rPr lang="en-US" dirty="0"/>
              <a:t>is really sad</a:t>
            </a:r>
          </a:p>
          <a:p>
            <a:r>
              <a:rPr lang="en-US" dirty="0" smtClean="0"/>
              <a:t>&gt; thanks </a:t>
            </a:r>
            <a:r>
              <a:rPr lang="en-US" dirty="0"/>
              <a:t>Amanda and Max!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yesss</a:t>
            </a:r>
            <a:r>
              <a:rPr lang="en-US" dirty="0" smtClean="0"/>
              <a:t> </a:t>
            </a:r>
            <a:r>
              <a:rPr lang="en-US" dirty="0"/>
              <a:t>can </a:t>
            </a:r>
            <a:r>
              <a:rPr lang="en-US" dirty="0" err="1"/>
              <a:t>i</a:t>
            </a:r>
            <a:r>
              <a:rPr lang="en-US" dirty="0"/>
              <a:t> renew that sublease for </a:t>
            </a:r>
            <a:r>
              <a:rPr lang="en-US" dirty="0" smtClean="0"/>
              <a:t>eternity</a:t>
            </a:r>
            <a:endParaRPr lang="en-US" dirty="0"/>
          </a:p>
          <a:p>
            <a:r>
              <a:rPr lang="en-US" dirty="0" smtClean="0"/>
              <a:t>&gt; The </a:t>
            </a:r>
            <a:r>
              <a:rPr lang="en-US" dirty="0"/>
              <a:t>Perfect </a:t>
            </a:r>
            <a:r>
              <a:rPr lang="en-US" dirty="0" smtClean="0"/>
              <a:t>Day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4419" y="2705347"/>
            <a:ext cx="4251960" cy="313932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&gt; but </a:t>
            </a:r>
            <a:r>
              <a:rPr lang="en-US" dirty="0"/>
              <a:t>the details of exactly what happened after are impossible to prove beyond reasonable doubt.</a:t>
            </a:r>
          </a:p>
          <a:p>
            <a:r>
              <a:rPr lang="en-US" dirty="0" smtClean="0"/>
              <a:t>&gt; ?</a:t>
            </a:r>
            <a:endParaRPr lang="en-US" dirty="0"/>
          </a:p>
          <a:p>
            <a:r>
              <a:rPr lang="en-US" dirty="0" smtClean="0"/>
              <a:t>&gt; </a:t>
            </a:r>
            <a:r>
              <a:rPr lang="en-US" dirty="0" err="1" smtClean="0"/>
              <a:t>i've</a:t>
            </a:r>
            <a:r>
              <a:rPr lang="en-US" dirty="0" smtClean="0"/>
              <a:t> </a:t>
            </a:r>
            <a:r>
              <a:rPr lang="en-US" dirty="0"/>
              <a:t>only read that the 911 operator said stay in your car.</a:t>
            </a:r>
          </a:p>
          <a:p>
            <a:r>
              <a:rPr lang="en-US" dirty="0" smtClean="0"/>
              <a:t>&gt; yeah</a:t>
            </a:r>
            <a:r>
              <a:rPr lang="en-US" dirty="0"/>
              <a:t>, anyway, </a:t>
            </a:r>
            <a:r>
              <a:rPr lang="en-US" dirty="0" err="1"/>
              <a:t>i</a:t>
            </a:r>
            <a:r>
              <a:rPr lang="en-US" dirty="0"/>
              <a:t> don't know what's wrong, but </a:t>
            </a:r>
            <a:r>
              <a:rPr lang="en-US" dirty="0" err="1"/>
              <a:t>somethings</a:t>
            </a:r>
            <a:r>
              <a:rPr lang="en-US" dirty="0"/>
              <a:t> wrong about this and </a:t>
            </a:r>
            <a:r>
              <a:rPr lang="en-US" dirty="0" err="1"/>
              <a:t>i'm</a:t>
            </a:r>
            <a:r>
              <a:rPr lang="en-US" dirty="0"/>
              <a:t> just mostly angry that people are so indifferent. like it's cool to be jaded about something like this.</a:t>
            </a:r>
          </a:p>
        </p:txBody>
      </p:sp>
    </p:spTree>
    <p:extLst>
      <p:ext uri="{BB962C8B-B14F-4D97-AF65-F5344CB8AC3E}">
        <p14:creationId xmlns:p14="http://schemas.microsoft.com/office/powerpoint/2010/main" val="150642245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942</Words>
  <Application>Microsoft Office PowerPoint</Application>
  <PresentationFormat>Widescreen</PresentationFormat>
  <Paragraphs>177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Roboto Light</vt:lpstr>
      <vt:lpstr>Wingdings</vt:lpstr>
      <vt:lpstr>1_Office Theme</vt:lpstr>
      <vt:lpstr>Cross-Domain Anonymous Authorship Identification</vt:lpstr>
      <vt:lpstr>Current Model</vt:lpstr>
      <vt:lpstr>Stanford POS Tagger and Parser</vt:lpstr>
      <vt:lpstr>Possible Tweaks</vt:lpstr>
      <vt:lpstr>Current Performance</vt:lpstr>
      <vt:lpstr>Current Performance</vt:lpstr>
      <vt:lpstr>Cross-Domain Prediction</vt:lpstr>
      <vt:lpstr>Domain-Independent Feature Set</vt:lpstr>
      <vt:lpstr>Facebook Messages to Facebook Posts</vt:lpstr>
      <vt:lpstr>Results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Anonymous Authorship Identification</dc:title>
  <dc:creator>Daway Chou-Ren</dc:creator>
  <cp:lastModifiedBy>Daway Chou-Ren</cp:lastModifiedBy>
  <cp:revision>27</cp:revision>
  <dcterms:created xsi:type="dcterms:W3CDTF">2014-07-25T11:05:55Z</dcterms:created>
  <dcterms:modified xsi:type="dcterms:W3CDTF">2014-07-25T14:07:12Z</dcterms:modified>
</cp:coreProperties>
</file>