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C3F7-FF87-41E1-A864-62A59FF3996B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DF80-18BA-440A-9E43-1D31F495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F6E4-855A-4DEB-875D-58C27C9BC510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AFDB-456D-4AEB-B0ED-C867B4CB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2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DBA6-252F-481E-9D98-7EA53DDAB11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2D3D-79FB-44A8-891B-D3885105E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Anonymous Authorship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6854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Daway Chou-Ren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Mentor: Dr. Byron Gao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Split corpus into files</a:t>
            </a:r>
          </a:p>
          <a:p>
            <a:r>
              <a:rPr lang="en-US" dirty="0" smtClean="0">
                <a:latin typeface="+mj-lt"/>
              </a:rPr>
              <a:t>Parse corpus</a:t>
            </a:r>
          </a:p>
          <a:p>
            <a:pPr lvl="1"/>
            <a:r>
              <a:rPr lang="en-US" dirty="0" smtClean="0">
                <a:latin typeface="+mj-lt"/>
              </a:rPr>
              <a:t>Generate character, word, sentence, file attributes</a:t>
            </a:r>
          </a:p>
          <a:p>
            <a:r>
              <a:rPr lang="en-US" dirty="0" smtClean="0">
                <a:latin typeface="+mj-lt"/>
              </a:rPr>
              <a:t>Generate relative frequency tables, other attributes</a:t>
            </a:r>
          </a:p>
          <a:p>
            <a:r>
              <a:rPr lang="en-US" dirty="0" smtClean="0">
                <a:latin typeface="+mj-lt"/>
              </a:rPr>
              <a:t>Merge file attribute statistics</a:t>
            </a:r>
          </a:p>
          <a:p>
            <a:r>
              <a:rPr lang="en-US" dirty="0" smtClean="0">
                <a:latin typeface="+mj-lt"/>
              </a:rPr>
              <a:t>Normalize attributes</a:t>
            </a:r>
          </a:p>
          <a:p>
            <a:r>
              <a:rPr lang="en-US" dirty="0" smtClean="0">
                <a:latin typeface="+mj-lt"/>
              </a:rPr>
              <a:t>Train classifier, classify test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Two steps</a:t>
            </a:r>
          </a:p>
          <a:p>
            <a:pPr lvl="1"/>
            <a:r>
              <a:rPr lang="en-US" dirty="0" smtClean="0">
                <a:latin typeface="+mj-lt"/>
              </a:rPr>
              <a:t>Shell script for attribute generation and normalization</a:t>
            </a:r>
          </a:p>
          <a:p>
            <a:pPr lvl="1"/>
            <a:r>
              <a:rPr lang="en-US" dirty="0" err="1" smtClean="0">
                <a:latin typeface="+mj-lt"/>
              </a:rPr>
              <a:t>RapidMiner</a:t>
            </a:r>
            <a:r>
              <a:rPr lang="en-US" dirty="0" smtClean="0">
                <a:latin typeface="+mj-lt"/>
              </a:rPr>
              <a:t> program for training and classification</a:t>
            </a:r>
          </a:p>
          <a:p>
            <a:r>
              <a:rPr lang="en-US" dirty="0" smtClean="0">
                <a:latin typeface="+mj-lt"/>
              </a:rPr>
              <a:t>Basic set of 105/367 features</a:t>
            </a:r>
          </a:p>
          <a:p>
            <a:r>
              <a:rPr lang="en-US" dirty="0" smtClean="0">
                <a:latin typeface="+mj-lt"/>
              </a:rPr>
              <a:t>Run time: 90-100 seconds for 1.11 MB (shell script)</a:t>
            </a:r>
          </a:p>
          <a:p>
            <a:r>
              <a:rPr lang="en-US" dirty="0" smtClean="0">
                <a:latin typeface="+mj-lt"/>
              </a:rPr>
              <a:t>86 files separated into four labeled categories and one unlabeled</a:t>
            </a:r>
          </a:p>
          <a:p>
            <a:pPr lvl="1"/>
            <a:r>
              <a:rPr lang="en-US" dirty="0" smtClean="0">
                <a:latin typeface="+mj-lt"/>
              </a:rPr>
              <a:t>Known: Hamilton (51), Jay (5), Madison (14), Hamilton &amp; Madison (3)</a:t>
            </a:r>
          </a:p>
          <a:p>
            <a:pPr lvl="1"/>
            <a:r>
              <a:rPr lang="en-US" dirty="0" smtClean="0">
                <a:latin typeface="+mj-lt"/>
              </a:rPr>
              <a:t>Unknown: Hamilton or Madison (13)</a:t>
            </a:r>
          </a:p>
        </p:txBody>
      </p:sp>
    </p:spTree>
    <p:extLst>
      <p:ext uri="{BB962C8B-B14F-4D97-AF65-F5344CB8AC3E}">
        <p14:creationId xmlns:p14="http://schemas.microsoft.com/office/powerpoint/2010/main" val="33449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511429"/>
            <a:ext cx="10515600" cy="1325563"/>
          </a:xfrm>
        </p:spPr>
        <p:txBody>
          <a:bodyPr/>
          <a:lstStyle/>
          <a:p>
            <a:r>
              <a:rPr lang="en-US" dirty="0" smtClean="0"/>
              <a:t>Training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40732"/>
              </p:ext>
            </p:extLst>
          </p:nvPr>
        </p:nvGraphicFramePr>
        <p:xfrm>
          <a:off x="838200" y="2081657"/>
          <a:ext cx="10515600" cy="390144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2459736"/>
                <a:gridCol w="1499616"/>
                <a:gridCol w="1560576"/>
                <a:gridCol w="1490472"/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k-NN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(k = 1) </a:t>
                      </a:r>
                    </a:p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87% accuracy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true hamilton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true hamilton_and_madison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true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true madison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class 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pred. hamilton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85.96%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pred.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+mj-lt"/>
                        </a:rPr>
                        <a:t>hamilton_and_madison</a:t>
                      </a:r>
                      <a:endParaRPr 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100.00%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+mj-lt"/>
                        </a:rPr>
                        <a:t>pred.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100.00%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pred.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+mj-lt"/>
                        </a:rPr>
                        <a:t>madison</a:t>
                      </a:r>
                      <a:endParaRPr 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81.82%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class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96.08%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+mj-lt"/>
                        </a:rPr>
                        <a:t>100.00%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j-lt"/>
                        </a:rPr>
                        <a:t>40.00%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j-lt"/>
                        </a:rPr>
                        <a:t>64.29%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74760"/>
              </p:ext>
            </p:extLst>
          </p:nvPr>
        </p:nvGraphicFramePr>
        <p:xfrm>
          <a:off x="740545" y="208163"/>
          <a:ext cx="10515600" cy="3175416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2421384"/>
                <a:gridCol w="1242874"/>
                <a:gridCol w="1593542"/>
                <a:gridCol w="1752600"/>
              </a:tblGrid>
              <a:tr h="744058">
                <a:tc gridSpan="6"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+mj-lt"/>
                        </a:rPr>
                        <a:t>W-J48 Decision</a:t>
                      </a:r>
                      <a:r>
                        <a:rPr lang="en-US" sz="2800" b="0" baseline="0" dirty="0" smtClean="0">
                          <a:latin typeface="+mj-lt"/>
                        </a:rPr>
                        <a:t> Tree</a:t>
                      </a:r>
                    </a:p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77%</a:t>
                      </a:r>
                      <a:r>
                        <a:rPr lang="en-US" sz="1200" b="0" baseline="0" dirty="0" smtClean="0">
                          <a:latin typeface="+mj-lt"/>
                        </a:rPr>
                        <a:t> accuracy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099"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hamilton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hamilton_and_madison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madison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class 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hamilton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84.91%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71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hamilton_and_madison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50.00%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50.00%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madison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57.14%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class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88.24%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33.33%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40.00%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57.14%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13181"/>
              </p:ext>
            </p:extLst>
          </p:nvPr>
        </p:nvGraphicFramePr>
        <p:xfrm>
          <a:off x="738710" y="3580908"/>
          <a:ext cx="10515600" cy="3175416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2421384"/>
                <a:gridCol w="1242874"/>
                <a:gridCol w="1593542"/>
                <a:gridCol w="1752600"/>
              </a:tblGrid>
              <a:tr h="744058">
                <a:tc gridSpan="6"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+mj-lt"/>
                        </a:rPr>
                        <a:t>Neural Network</a:t>
                      </a:r>
                      <a:endParaRPr lang="en-US" sz="2800" b="0" baseline="0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86%</a:t>
                      </a:r>
                      <a:r>
                        <a:rPr lang="en-US" sz="1200" b="0" baseline="0" dirty="0" smtClean="0">
                          <a:latin typeface="+mj-lt"/>
                        </a:rPr>
                        <a:t> accuracy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099"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hamilton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hamilton_and_madison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true </a:t>
                      </a:r>
                      <a:r>
                        <a:rPr lang="en-US" sz="1400" b="1" dirty="0" err="1">
                          <a:latin typeface="+mj-lt"/>
                        </a:rPr>
                        <a:t>madison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class 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hamilton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90.38%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71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pred. </a:t>
                      </a:r>
                      <a:r>
                        <a:rPr lang="en-US" sz="1400" b="1" dirty="0" err="1">
                          <a:latin typeface="+mj-lt"/>
                        </a:rPr>
                        <a:t>hamilton_and_madison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100.00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jay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75.00%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j-lt"/>
                        </a:rPr>
                        <a:t>pred. madison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73.33%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8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class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92.16%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66.67%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60.00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78.57%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5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78" y="134305"/>
            <a:ext cx="10515600" cy="1325563"/>
          </a:xfrm>
        </p:spPr>
        <p:txBody>
          <a:bodyPr/>
          <a:lstStyle/>
          <a:p>
            <a:r>
              <a:rPr lang="en-US" dirty="0" smtClean="0"/>
              <a:t>Classifying Unknown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9098"/>
              </p:ext>
            </p:extLst>
          </p:nvPr>
        </p:nvGraphicFramePr>
        <p:xfrm>
          <a:off x="923276" y="1395305"/>
          <a:ext cx="4749555" cy="5145348"/>
        </p:xfrm>
        <a:graphic>
          <a:graphicData uri="http://schemas.openxmlformats.org/drawingml/2006/table">
            <a:tbl>
              <a:tblPr/>
              <a:tblGrid>
                <a:gridCol w="1095377"/>
                <a:gridCol w="733422"/>
                <a:gridCol w="756291"/>
                <a:gridCol w="779909"/>
                <a:gridCol w="725659"/>
                <a:gridCol w="658897"/>
              </a:tblGrid>
              <a:tr h="3347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k-NN (k =</a:t>
                      </a:r>
                      <a:r>
                        <a:rPr lang="en-US" sz="1800" b="1" baseline="0" dirty="0" smtClean="0">
                          <a:latin typeface="+mj-lt"/>
                        </a:rPr>
                        <a:t> 1)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label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prediction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Hamilton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Hamilton and Madison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jay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</a:t>
                      </a:r>
                      <a:r>
                        <a:rPr lang="en-US" sz="900" b="1" dirty="0" err="1" smtClean="0">
                          <a:latin typeface="+mj-lt"/>
                        </a:rPr>
                        <a:t>madison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latin typeface="+mj-lt"/>
                        </a:rPr>
                        <a:t>unknown_hamilton_or_madison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accent6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14254"/>
              </p:ext>
            </p:extLst>
          </p:nvPr>
        </p:nvGraphicFramePr>
        <p:xfrm>
          <a:off x="6711162" y="1392186"/>
          <a:ext cx="4687764" cy="5145348"/>
        </p:xfrm>
        <a:graphic>
          <a:graphicData uri="http://schemas.openxmlformats.org/drawingml/2006/table">
            <a:tbl>
              <a:tblPr/>
              <a:tblGrid>
                <a:gridCol w="1053257"/>
                <a:gridCol w="728678"/>
                <a:gridCol w="747162"/>
                <a:gridCol w="809915"/>
                <a:gridCol w="674929"/>
                <a:gridCol w="673823"/>
              </a:tblGrid>
              <a:tr h="3347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W-J48 Decision Tree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label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prediction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Hamilton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Hamilton and Madison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jay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Confidence </a:t>
                      </a:r>
                      <a:r>
                        <a:rPr lang="en-US" sz="900" b="1" dirty="0" err="1" smtClean="0">
                          <a:latin typeface="+mj-lt"/>
                        </a:rPr>
                        <a:t>madison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unknown_hamilton_or_madison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0.98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0.019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unknown_hamilton_or_madison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0.98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0.019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hamilton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0.98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0.019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0.16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0.83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0.16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0.83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0.16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0.83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0.16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+mj-lt"/>
                        </a:rPr>
                        <a:t>0.83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18"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unknown_hamilton_or_madison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+mj-lt"/>
                        </a:rPr>
                        <a:t>madison</a:t>
                      </a:r>
                      <a:endParaRPr lang="en-US" sz="900" dirty="0">
                        <a:latin typeface="+mj-lt"/>
                      </a:endParaRP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+mj-lt"/>
                        </a:rPr>
                        <a:t>0.0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1.0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Incorporate full feature set</a:t>
            </a:r>
          </a:p>
          <a:p>
            <a:r>
              <a:rPr lang="en-US" dirty="0" smtClean="0">
                <a:latin typeface="+mj-lt"/>
              </a:rPr>
              <a:t>Innovate on features</a:t>
            </a:r>
          </a:p>
          <a:p>
            <a:r>
              <a:rPr lang="en-US" dirty="0" smtClean="0">
                <a:latin typeface="+mj-lt"/>
              </a:rPr>
              <a:t>Run correlation analysis to prune feature set</a:t>
            </a:r>
          </a:p>
          <a:p>
            <a:r>
              <a:rPr lang="en-US" dirty="0" smtClean="0">
                <a:latin typeface="+mj-lt"/>
              </a:rPr>
              <a:t>Generalize feature set to malformed data</a:t>
            </a:r>
          </a:p>
          <a:p>
            <a:r>
              <a:rPr lang="en-US" dirty="0" smtClean="0">
                <a:latin typeface="+mj-lt"/>
              </a:rPr>
              <a:t>Experiment with other classification models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529</Words>
  <Application>Microsoft Office PowerPoint</Application>
  <PresentationFormat>Widescreen</PresentationFormat>
  <Paragraphs>306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Anonymous Authorship Identification</vt:lpstr>
      <vt:lpstr>End-to-End System</vt:lpstr>
      <vt:lpstr>State of the System</vt:lpstr>
      <vt:lpstr>Training Performance</vt:lpstr>
      <vt:lpstr>PowerPoint Presentation</vt:lpstr>
      <vt:lpstr>Classifying Unknown Data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Authorship Identification</dc:title>
  <dc:creator>Daway Chou-Ren</dc:creator>
  <cp:lastModifiedBy>Daway Chou-Ren</cp:lastModifiedBy>
  <cp:revision>16</cp:revision>
  <dcterms:created xsi:type="dcterms:W3CDTF">2014-06-12T22:51:24Z</dcterms:created>
  <dcterms:modified xsi:type="dcterms:W3CDTF">2014-07-25T11:05:33Z</dcterms:modified>
</cp:coreProperties>
</file>