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tif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" d="100"/>
          <a:sy n="20" d="100"/>
        </p:scale>
        <p:origin x="71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0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7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5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0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1CD0-A444-44B6-ADA8-9406F67FF29B}" type="datetimeFigureOut">
              <a:rPr lang="en-US" smtClean="0"/>
              <a:t>7/27/2014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9D3B-4794-482C-9CF8-95CF46BCC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2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"/><Relationship Id="rId9" Type="http://schemas.openxmlformats.org/officeDocument/2006/relationships/image" Target="../media/image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/>
          <a:srcRect t="40253" r="93672"/>
          <a:stretch/>
        </p:blipFill>
        <p:spPr>
          <a:xfrm flipV="1">
            <a:off x="35453139" y="22867884"/>
            <a:ext cx="1122862" cy="456411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r="93703"/>
          <a:stretch/>
        </p:blipFill>
        <p:spPr>
          <a:xfrm>
            <a:off x="35458527" y="15257956"/>
            <a:ext cx="1117473" cy="76390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/>
          <a:srcRect r="93595"/>
          <a:stretch/>
        </p:blipFill>
        <p:spPr>
          <a:xfrm flipV="1">
            <a:off x="35439477" y="7624044"/>
            <a:ext cx="1136523" cy="76390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r="93505"/>
          <a:stretch/>
        </p:blipFill>
        <p:spPr>
          <a:xfrm>
            <a:off x="35423475" y="8978"/>
            <a:ext cx="1152525" cy="763905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t="39689"/>
          <a:stretch/>
        </p:blipFill>
        <p:spPr>
          <a:xfrm flipV="1">
            <a:off x="17731749" y="22824850"/>
            <a:ext cx="17745075" cy="46071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04" y="15210878"/>
            <a:ext cx="17745075" cy="76390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7710404" y="7634116"/>
            <a:ext cx="17745075" cy="76390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452" y="0"/>
            <a:ext cx="17745075" cy="76390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/>
          <a:srcRect t="39457"/>
          <a:stretch/>
        </p:blipFill>
        <p:spPr>
          <a:xfrm flipV="1">
            <a:off x="-6096" y="22826148"/>
            <a:ext cx="17745075" cy="46249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15205944"/>
            <a:ext cx="17745075" cy="76390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3048" y="7629182"/>
            <a:ext cx="17745075" cy="763905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34"/>
            <a:ext cx="17745075" cy="7639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457200"/>
            <a:ext cx="35661600" cy="26517600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69" tIns="39184" rIns="78369" bIns="39184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8002097" y="420450"/>
            <a:ext cx="20603429" cy="5649889"/>
          </a:xfrm>
          <a:prstGeom prst="rect">
            <a:avLst/>
          </a:prstGeom>
          <a:noFill/>
        </p:spPr>
        <p:txBody>
          <a:bodyPr wrap="square" lIns="78369" tIns="39184" rIns="78369" bIns="39184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Identifying and Investigating the Feasibility </a:t>
            </a:r>
          </a:p>
          <a:p>
            <a:pPr algn="ctr">
              <a:lnSpc>
                <a:spcPct val="120000"/>
              </a:lnSpc>
            </a:pPr>
            <a:r>
              <a:rPr lang="en-US" sz="8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 Cross-Domain Authorship Analysis</a:t>
            </a:r>
            <a:endParaRPr lang="en-US" sz="11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Daway Chou-Ren</a:t>
            </a:r>
            <a:r>
              <a:rPr lang="en-US" sz="6000" baseline="30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  <a:r>
              <a:rPr lang="en-US" sz="6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Dr. Byron Gao</a:t>
            </a:r>
            <a:r>
              <a:rPr lang="en-US" sz="6000" baseline="30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  <a:endParaRPr lang="en-US" sz="60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5400" baseline="30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 </a:t>
            </a:r>
            <a:r>
              <a:rPr lang="en-US" sz="5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Princeton University     </a:t>
            </a:r>
            <a:r>
              <a:rPr lang="en-US" sz="5400" baseline="300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 </a:t>
            </a:r>
            <a:r>
              <a:rPr lang="en-US" sz="54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Texas State University</a:t>
            </a:r>
            <a:endParaRPr lang="en-US" sz="5400" dirty="0" smtClean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n-US" sz="50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1028" name="Picture 4" descr="http://www.cra.org/ccc/files/images/events/nsf_logo_new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4313" y="1410788"/>
            <a:ext cx="2743200" cy="274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14400" y="5566379"/>
            <a:ext cx="8229600" cy="20951221"/>
          </a:xfrm>
          <a:prstGeom prst="rect">
            <a:avLst/>
          </a:prstGeom>
          <a:gradFill>
            <a:gsLst>
              <a:gs pos="0">
                <a:srgbClr val="4F81BD">
                  <a:tint val="66000"/>
                  <a:satMod val="160000"/>
                </a:srgbClr>
              </a:gs>
              <a:gs pos="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5400000" scaled="0"/>
          </a:gradFill>
          <a:ln w="635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numCol="1" spcCol="0" rtlCol="0" anchor="t"/>
          <a:lstStyle/>
          <a:p>
            <a:r>
              <a:rPr lang="en-US" sz="4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8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4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48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4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48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105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105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105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105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Online domains allow for anonymity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No way to get labeled posts from anonymous forum, email account, Facebook account,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Can hopefully find labeled text from another domain– emails from court injunction, old schoolwork, etc.</a:t>
            </a: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r>
              <a:rPr lang="en-US" sz="4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Model and Methodology</a:t>
            </a:r>
          </a:p>
          <a:p>
            <a:r>
              <a:rPr lang="en-US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Feature Set</a:t>
            </a: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5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8176" y="5563701"/>
            <a:ext cx="8229600" cy="20950674"/>
          </a:xfrm>
          <a:prstGeom prst="rect">
            <a:avLst/>
          </a:prstGeom>
          <a:gradFill>
            <a:gsLst>
              <a:gs pos="0">
                <a:srgbClr val="4F81BD">
                  <a:tint val="66000"/>
                  <a:satMod val="160000"/>
                </a:srgbClr>
              </a:gs>
              <a:gs pos="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5400000" scaled="0"/>
          </a:gradFill>
          <a:ln w="635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numCol="1" spcCol="0" rtlCol="0" anchor="t"/>
          <a:lstStyle/>
          <a:p>
            <a:r>
              <a:rPr lang="en-US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An End-to-End System</a:t>
            </a: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40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Best experimental results are achieved using a neural network, though any classifier can be used. An aggregate ensemble fast correlation based filter works well for feature selection. </a:t>
            </a:r>
          </a:p>
          <a:p>
            <a:pPr>
              <a:spcAft>
                <a:spcPts val="600"/>
              </a:spcAft>
            </a:pPr>
            <a:endParaRPr lang="en-US" sz="1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 Closer Look at Feature Extraction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Documents are split </a:t>
            </a: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on multiple levels: by character, word, sentence, and by line. They are also tokenized for part of speech tagging and syntactic parsing through the Stanford NLP toolkit. </a:t>
            </a: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2846"/>
              </p:ext>
            </p:extLst>
          </p:nvPr>
        </p:nvGraphicFramePr>
        <p:xfrm>
          <a:off x="1221355" y="21594915"/>
          <a:ext cx="7576315" cy="4592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729"/>
                <a:gridCol w="1244600"/>
                <a:gridCol w="1810986"/>
              </a:tblGrid>
              <a:tr h="47769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Feature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Word/sentence-based</a:t>
                      </a:r>
                      <a:r>
                        <a:rPr lang="en-US" sz="2400" baseline="0" dirty="0" smtClean="0"/>
                        <a:t> frequencies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 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#</a:t>
                      </a:r>
                      <a:r>
                        <a:rPr lang="en-US" sz="2400" baseline="0" dirty="0" smtClean="0"/>
                        <a:t> tokens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Character-based frequencies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 63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a-z,</a:t>
                      </a:r>
                      <a:r>
                        <a:rPr lang="en-US" sz="2400" baseline="0" dirty="0" smtClean="0"/>
                        <a:t> 0-9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pPr marL="0" marR="0" indent="0" algn="l" defTabSz="3657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Vocabulary richness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Sichel’s</a:t>
                      </a:r>
                      <a:r>
                        <a:rPr lang="en-US" sz="2400" dirty="0" smtClean="0"/>
                        <a:t> S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Capitalization types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ALL CAPS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 word frequencies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260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a,</a:t>
                      </a:r>
                      <a:r>
                        <a:rPr lang="en-US" sz="2400" baseline="0" dirty="0" smtClean="0"/>
                        <a:t> an, and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Internet lingo frequencies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116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lol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haha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Part of speech tags and bigrams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51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NN NNPS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Syntactic parent-child pairs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769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 VB VBD</a:t>
                      </a:r>
                      <a:endParaRPr lang="en-US" sz="2400" dirty="0"/>
                    </a:p>
                  </a:txBody>
                  <a:tcPr/>
                </a:tc>
              </a:tr>
              <a:tr h="42149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Total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 1290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8589752" y="5566379"/>
            <a:ext cx="8229600" cy="20951221"/>
          </a:xfrm>
          <a:prstGeom prst="rect">
            <a:avLst/>
          </a:prstGeom>
          <a:gradFill>
            <a:gsLst>
              <a:gs pos="0">
                <a:srgbClr val="4F81BD">
                  <a:tint val="66000"/>
                  <a:satMod val="160000"/>
                </a:srgbClr>
              </a:gs>
              <a:gs pos="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5400000" scaled="0"/>
          </a:gradFill>
          <a:ln w="635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numCol="1" spcCol="0" rtlCol="0" anchor="t"/>
          <a:lstStyle/>
          <a:p>
            <a:pPr marL="0" lvl="1"/>
            <a:r>
              <a:rPr lang="en-US" sz="48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Results and Discussion</a:t>
            </a:r>
            <a:endParaRPr lang="en-US" sz="22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Model Validation</a:t>
            </a: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High accuracies for traditional problems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High accuracies for contemporary problems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Handles noise very well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5/9 misclassified documents for College Assignments were from author whose document set was split between journal entries and essays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Defining </a:t>
            </a:r>
            <a:r>
              <a:rPr lang="en-US" sz="4000" dirty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Domains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Same student may turn in a term paper similar to the Federalist Papers and a lab report similar to a research paper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Predicting College Assignments from each other is actually a cross-domain problem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Often form, audience, and purpose are intertwined– </a:t>
            </a:r>
            <a:r>
              <a:rPr lang="en-US" sz="2200" dirty="0" err="1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eg</a:t>
            </a: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. blog posts vs online messaging vs academic essays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Other times, only one of the three may change: emails to a friend vs to a coworker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Abbasi</a:t>
            </a: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</a:t>
            </a:r>
            <a:r>
              <a:rPr lang="en-US" sz="2200" i="1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et al.</a:t>
            </a: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’s </a:t>
            </a:r>
            <a:r>
              <a:rPr lang="en-US" sz="2200" dirty="0" err="1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Writeprint</a:t>
            </a: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clustering technique can be seen as attempting to find a single-domain solution from a cross-domain problem</a:t>
            </a:r>
            <a:r>
              <a:rPr lang="en-US" sz="2200" baseline="30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5</a:t>
            </a: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i="1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Domain-Independent Feature Set</a:t>
            </a:r>
            <a:endParaRPr lang="en-US" sz="40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0" lvl="1"/>
            <a:endParaRPr lang="en-US" sz="4000" dirty="0" smtClean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0" lvl="1"/>
            <a:endParaRPr lang="en-US" sz="2000" dirty="0" smtClean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0" y="5563701"/>
            <a:ext cx="8229600" cy="20953352"/>
          </a:xfrm>
          <a:prstGeom prst="rect">
            <a:avLst/>
          </a:prstGeom>
          <a:gradFill>
            <a:gsLst>
              <a:gs pos="0">
                <a:srgbClr val="4F81BD">
                  <a:tint val="66000"/>
                  <a:satMod val="160000"/>
                </a:srgbClr>
              </a:gs>
              <a:gs pos="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5400000" scaled="0"/>
          </a:gradFill>
          <a:ln w="635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6" tIns="47023" rIns="94046" bIns="47023" numCol="1" spcCol="0" rtlCol="0" anchor="t"/>
          <a:lstStyle/>
          <a:p>
            <a:r>
              <a:rPr lang="en-US" sz="4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Initial Results</a:t>
            </a:r>
          </a:p>
          <a:p>
            <a:endParaRPr lang="en-US" sz="2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Posts: brief, public reactions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Messages: possibly length and private conversations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Sample size too small, but tokens per suspect also small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Additional difficulty dealing with insufficient tokens per suspect</a:t>
            </a:r>
            <a:r>
              <a:rPr lang="en-US" sz="2200" baseline="30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6</a:t>
            </a:r>
            <a:endParaRPr lang="en-US" sz="2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22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r>
              <a:rPr lang="en-US" sz="4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Conclusion</a:t>
            </a:r>
            <a:endParaRPr lang="en-US" sz="46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This study investigated authorship analysis from a new direction focusing on cross-domain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We identified and defined cross-domain analysis as a future direction in authorship studies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We validated a single-domain model and demonstrated relative failure for cross-domain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We achieved positive initial results on a small sample set, demonstrating feasibility of a potential solution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r>
              <a:rPr lang="en-US" sz="4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Future Research</a:t>
            </a:r>
          </a:p>
          <a:p>
            <a:pPr marL="228600" lvl="0" indent="-2286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Experiment with balanced feature set</a:t>
            </a:r>
          </a:p>
          <a:p>
            <a:pPr marL="228600" lvl="0" indent="-2286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Expand cross-domain corpus</a:t>
            </a:r>
          </a:p>
          <a:p>
            <a:pPr marL="685800" lvl="1" indent="-2286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Increase length of documents and number of samples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More pre- and post- processing 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Test other domain combinations</a:t>
            </a:r>
          </a:p>
          <a:p>
            <a:pPr marL="685800" lvl="1" indent="-228600" defTabSz="9144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Blogs, essays, emails, tweets</a:t>
            </a:r>
          </a:p>
          <a:p>
            <a:endParaRPr lang="en-US" sz="20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r>
              <a:rPr lang="en-US" sz="4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Acknowledgements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This work was made possible by the Texas State University Computer Science Department, Benjamin Fung, and Neil Gong. </a:t>
            </a: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This research was funded by NSF REU award #1358939.</a:t>
            </a:r>
            <a:endParaRPr lang="en-US" sz="48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endParaRPr lang="en-US" sz="160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pitchFamily="34" charset="0"/>
            </a:endParaRPr>
          </a:p>
          <a:p>
            <a:r>
              <a:rPr lang="en-US" sz="48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rPr>
              <a:t>References</a:t>
            </a:r>
          </a:p>
          <a:p>
            <a:pPr marL="457200" indent="-457200"/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1.     Rudman, Joseph. "The state of authorship attribution studies: Some problems and solutions." Computers and the Humanities 31, no. 4 (1997): 351-365.</a:t>
            </a:r>
          </a:p>
          <a:p>
            <a:pPr marL="457200" indent="-457200"/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2.     Koppel, M.,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Schler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J., &amp;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Argamon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S. (2009). Computational methods in authorship attribution. </a:t>
            </a:r>
            <a:r>
              <a:rPr lang="en-US" sz="2000" i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Journal of the American Society for information Science and Technology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 </a:t>
            </a:r>
            <a:r>
              <a:rPr lang="en-US" sz="2000" i="1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60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(1), 9-26.</a:t>
            </a:r>
          </a:p>
          <a:p>
            <a:pPr marL="457200" indent="-457200"/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3.    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Stamatatos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, E. (2009). A survey of modern authorship attribution methods. Journal of the American Society for information Science and Technology, 60(3), 538-556.</a:t>
            </a:r>
          </a:p>
          <a:p>
            <a:pPr marL="457200" indent="-457200">
              <a:buAutoNum type="arabicPeriod" startAt="4"/>
            </a:pP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Smalheiser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, N. R., &amp;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Torvik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, V. I. (2009). Author name disambiguation. Annual review of information science and technology, 43(1), 1-43.</a:t>
            </a:r>
          </a:p>
          <a:p>
            <a:pPr marL="457200" indent="-457200">
              <a:buAutoNum type="arabicPeriod" startAt="4"/>
            </a:pP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Abbasi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, A., &amp; Chen, H. (2008).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Writeprints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: A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stylometric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approach to identity-level identification and similarity detection in cyberspace. ACM Transactions on Information Systems (TOIS), 26(2), 7.</a:t>
            </a:r>
          </a:p>
          <a:p>
            <a:pPr marL="457200" indent="-457200">
              <a:buFontTx/>
              <a:buAutoNum type="arabicPeriod" startAt="4"/>
            </a:pP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Layton, R., Watters, P., &amp; </a:t>
            </a:r>
            <a:r>
              <a:rPr lang="en-US" sz="20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Dazeley</a:t>
            </a:r>
            <a:r>
              <a:rPr lang="en-US" sz="2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, R. (2010, July). Authorship attribution for twitter in 140 characters or less. In Cybercrime and Trustworthy Computing Workshop (CTC), 2010 Second (pp. 1-8). IEEE.</a:t>
            </a:r>
          </a:p>
          <a:p>
            <a:endParaRPr lang="en-US" sz="14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Contact Information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Daway Chou-Ren: dchouren@princeton.edu</a:t>
            </a:r>
          </a:p>
          <a:p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</p:txBody>
      </p:sp>
      <p:graphicFrame>
        <p:nvGraphicFramePr>
          <p:cNvPr id="2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232386"/>
              </p:ext>
            </p:extLst>
          </p:nvPr>
        </p:nvGraphicFramePr>
        <p:xfrm>
          <a:off x="18788538" y="7006138"/>
          <a:ext cx="7832703" cy="4114800"/>
        </p:xfrm>
        <a:graphic>
          <a:graphicData uri="http://schemas.openxmlformats.org/drawingml/2006/table">
            <a:tbl>
              <a:tblPr firstRow="1" bandRow="1"/>
              <a:tblGrid>
                <a:gridCol w="1709262"/>
                <a:gridCol w="1340100"/>
                <a:gridCol w="1565489"/>
                <a:gridCol w="1336393"/>
                <a:gridCol w="1881459"/>
              </a:tblGrid>
              <a:tr h="37084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Corpus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#</a:t>
                      </a:r>
                      <a:r>
                        <a:rPr lang="en-US" sz="2400" baseline="0" dirty="0" smtClean="0"/>
                        <a:t> of Suspects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Tokens per Suspect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Accuracy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Dummy </a:t>
                      </a:r>
                      <a:r>
                        <a:rPr lang="en-US" sz="2400" dirty="0" smtClean="0"/>
                        <a:t>Classification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dirty="0" smtClean="0"/>
                        <a:t>Federalist Papers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 </a:t>
                      </a:r>
                      <a:r>
                        <a:rPr lang="en-US" sz="2400" dirty="0" smtClean="0"/>
                        <a:t>9,000</a:t>
                      </a:r>
                      <a:r>
                        <a:rPr lang="en-US" sz="2400" baseline="0" dirty="0" smtClean="0"/>
                        <a:t> – 150,000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97%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11/12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dirty="0" smtClean="0"/>
                        <a:t>Sports Columns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 2000 x </a:t>
                      </a:r>
                      <a:r>
                        <a:rPr lang="en-US" sz="2400" dirty="0" smtClean="0"/>
                        <a:t>10</a:t>
                      </a:r>
                    </a:p>
                    <a:p>
                      <a:pPr algn="ctr"/>
                      <a:r>
                        <a:rPr lang="en-US" sz="2400" dirty="0" smtClean="0"/>
                        <a:t> = ~20,000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93%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baseline="0" dirty="0" smtClean="0"/>
                        <a:t>– 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18542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dirty="0" smtClean="0"/>
                        <a:t>Research Papers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7500 x 15 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= ~100,000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100%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11/15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</a:tr>
              <a:tr h="18542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300" dirty="0" smtClean="0"/>
                        <a:t>College Assignments</a:t>
                      </a:r>
                      <a:endParaRPr lang="en-US" sz="23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25,000 </a:t>
                      </a:r>
                      <a:r>
                        <a:rPr lang="en-US" sz="2400" dirty="0" smtClean="0"/>
                        <a:t>x </a:t>
                      </a:r>
                      <a:r>
                        <a:rPr lang="en-US" sz="2400" dirty="0" smtClean="0"/>
                        <a:t>6 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= </a:t>
                      </a:r>
                      <a:r>
                        <a:rPr lang="en-US" sz="2400" dirty="0" smtClean="0"/>
                        <a:t>150,000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88%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baseline="0" dirty="0" smtClean="0"/>
                        <a:t>– 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8006" y="1286160"/>
            <a:ext cx="2995133" cy="2995133"/>
          </a:xfrm>
          <a:prstGeom prst="rect">
            <a:avLst/>
          </a:prstGeom>
        </p:spPr>
      </p:pic>
      <p:sp>
        <p:nvSpPr>
          <p:cNvPr id="32" name="Down Arrow Callout 31"/>
          <p:cNvSpPr/>
          <p:nvPr/>
        </p:nvSpPr>
        <p:spPr>
          <a:xfrm>
            <a:off x="1168400" y="6554410"/>
            <a:ext cx="7701012" cy="4593549"/>
          </a:xfrm>
          <a:prstGeom prst="downArrowCallout">
            <a:avLst>
              <a:gd name="adj1" fmla="val 12240"/>
              <a:gd name="adj2" fmla="val 11899"/>
              <a:gd name="adj3" fmla="val 11119"/>
              <a:gd name="adj4" fmla="val 8147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Traditional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Given an anonymous document, can we identify which candidate’s writings samples it most closely resembles?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Solution: Extract </a:t>
            </a:r>
            <a:r>
              <a:rPr lang="en-US" sz="2200" dirty="0" err="1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stylometric</a:t>
            </a: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features from writing samples, use statistical or machine learning algorithms to classify unknown document</a:t>
            </a:r>
            <a:r>
              <a:rPr lang="en-US" sz="2200" baseline="30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1</a:t>
            </a: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Applications: the Federalist Papers, Shakespeare plays, poetry, newspaper articles, novels</a:t>
            </a:r>
            <a:r>
              <a:rPr lang="en-US" sz="2200" baseline="30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2</a:t>
            </a: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Commonality? All print-based, large samples available, well-formed writing, same topic, few candidate authors</a:t>
            </a:r>
            <a:endParaRPr lang="en-US" sz="2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</p:txBody>
      </p:sp>
      <p:sp>
        <p:nvSpPr>
          <p:cNvPr id="50" name="Down Arrow Callout 49"/>
          <p:cNvSpPr/>
          <p:nvPr/>
        </p:nvSpPr>
        <p:spPr>
          <a:xfrm>
            <a:off x="1143685" y="11172118"/>
            <a:ext cx="7724700" cy="3810176"/>
          </a:xfrm>
          <a:prstGeom prst="downArrowCallout">
            <a:avLst>
              <a:gd name="adj1" fmla="val 15886"/>
              <a:gd name="adj2" fmla="val 15354"/>
              <a:gd name="adj3" fmla="val 14303"/>
              <a:gd name="adj4" fmla="val 7592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Contemporary Problem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Can we identify shorter, noisier electronic documents that have more candidate authors?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Solution: Increase feature sets, incorporating misspellings, emoticons, document structure, Internet lingo, etc.</a:t>
            </a:r>
            <a:r>
              <a:rPr lang="en-US" sz="2200" baseline="30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</a:t>
            </a:r>
            <a:r>
              <a:rPr lang="en-US" sz="2200" baseline="30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3</a:t>
            </a: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Applications: chat logs, forum posts, emails, tweets</a:t>
            </a:r>
            <a:r>
              <a:rPr lang="en-US" sz="2200" baseline="300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4</a:t>
            </a: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Commonality? Short samples, noisy, many candidates, </a:t>
            </a:r>
            <a:r>
              <a:rPr lang="en-US" sz="2200" i="1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but</a:t>
            </a: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 single-domain</a:t>
            </a:r>
            <a:endParaRPr lang="en-US" sz="22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1229551" y="15095045"/>
            <a:ext cx="7570635" cy="1887986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Our New Cross-Domain Problem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itchFamily="34" charset="0"/>
              </a:rPr>
              <a:t>Is it possible to use writing samples to identify an unknown message from a different domain? Can a blog post be used to identify an email? Or a Facebook message a tweet?</a:t>
            </a:r>
            <a:endParaRPr lang="en-US" sz="2200" dirty="0" smtClean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  <a:cs typeface="Arial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725" y="8937988"/>
            <a:ext cx="1158340" cy="11583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805" y="8947311"/>
            <a:ext cx="1158340" cy="11583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885" y="8942540"/>
            <a:ext cx="1158340" cy="11583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7" name="Pentagon 46"/>
          <p:cNvSpPr/>
          <p:nvPr/>
        </p:nvSpPr>
        <p:spPr>
          <a:xfrm rot="5400000">
            <a:off x="13500218" y="4448987"/>
            <a:ext cx="648478" cy="7803225"/>
          </a:xfrm>
          <a:prstGeom prst="homePlate">
            <a:avLst>
              <a:gd name="adj" fmla="val 6763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Preprocess and Form Corpus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292" y="6310852"/>
            <a:ext cx="3072650" cy="16460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2" name="Rectangle 61"/>
          <p:cNvSpPr/>
          <p:nvPr/>
        </p:nvSpPr>
        <p:spPr>
          <a:xfrm>
            <a:off x="13736765" y="6624929"/>
            <a:ext cx="1609915" cy="1075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Scraped or Processed Documents</a:t>
            </a:r>
            <a:endParaRPr lang="en-US" sz="2200" dirty="0"/>
          </a:p>
        </p:txBody>
      </p:sp>
      <p:sp>
        <p:nvSpPr>
          <p:cNvPr id="85" name="Rectangle 84"/>
          <p:cNvSpPr/>
          <p:nvPr/>
        </p:nvSpPr>
        <p:spPr>
          <a:xfrm>
            <a:off x="13745062" y="9012936"/>
            <a:ext cx="1615127" cy="10061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Candidate Document Sets</a:t>
            </a:r>
            <a:endParaRPr lang="en-US" sz="2200" dirty="0"/>
          </a:p>
        </p:txBody>
      </p:sp>
      <p:sp>
        <p:nvSpPr>
          <p:cNvPr id="86" name="Pentagon 85"/>
          <p:cNvSpPr/>
          <p:nvPr/>
        </p:nvSpPr>
        <p:spPr>
          <a:xfrm rot="5400000">
            <a:off x="13490860" y="6803806"/>
            <a:ext cx="648478" cy="7784509"/>
          </a:xfrm>
          <a:prstGeom prst="homePlate">
            <a:avLst>
              <a:gd name="adj" fmla="val 6763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Extract Feature Vectors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5" name="Can 64"/>
          <p:cNvSpPr/>
          <p:nvPr/>
        </p:nvSpPr>
        <p:spPr>
          <a:xfrm>
            <a:off x="10357528" y="11245703"/>
            <a:ext cx="604289" cy="87885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n 87"/>
          <p:cNvSpPr/>
          <p:nvPr/>
        </p:nvSpPr>
        <p:spPr>
          <a:xfrm>
            <a:off x="11495609" y="11241332"/>
            <a:ext cx="604289" cy="87885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an 88"/>
          <p:cNvSpPr/>
          <p:nvPr/>
        </p:nvSpPr>
        <p:spPr>
          <a:xfrm>
            <a:off x="12648526" y="11221285"/>
            <a:ext cx="604289" cy="87885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529005" y="9454798"/>
            <a:ext cx="40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694355" y="9475380"/>
            <a:ext cx="40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850275" y="9459840"/>
            <a:ext cx="40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450033" y="11435244"/>
            <a:ext cx="40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608144" y="11452167"/>
            <a:ext cx="40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754767" y="11432039"/>
            <a:ext cx="40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771006" y="11191099"/>
            <a:ext cx="1613598" cy="1033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Full</a:t>
            </a:r>
          </a:p>
          <a:p>
            <a:pPr algn="ctr"/>
            <a:r>
              <a:rPr lang="en-US" sz="2200" dirty="0" smtClean="0"/>
              <a:t>Feature Vectors</a:t>
            </a:r>
            <a:endParaRPr lang="en-US" sz="2200" dirty="0"/>
          </a:p>
        </p:txBody>
      </p:sp>
      <p:pic>
        <p:nvPicPr>
          <p:cNvPr id="1040" name="Picture 16" descr="http://johnprados.com/wp-content/uploads/2013/08/wo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378" y="6728798"/>
            <a:ext cx="868202" cy="86820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6" descr="http://johnprados.com/wp-content/uploads/2013/08/wo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229" y="9063538"/>
            <a:ext cx="868202" cy="86820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15953668" y="9260307"/>
            <a:ext cx="161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Unknown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985808" y="6900438"/>
            <a:ext cx="161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Unknown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091062" y="6920018"/>
            <a:ext cx="161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Labeled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2" name="Pentagon 101"/>
          <p:cNvSpPr/>
          <p:nvPr/>
        </p:nvSpPr>
        <p:spPr>
          <a:xfrm rot="5400000">
            <a:off x="13526160" y="8922935"/>
            <a:ext cx="634565" cy="7727823"/>
          </a:xfrm>
          <a:prstGeom prst="homePlate">
            <a:avLst>
              <a:gd name="adj" fmla="val 6763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 anchorCtr="0"/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</a:rPr>
              <a:t>Postprocess</a:t>
            </a:r>
            <a:r>
              <a:rPr lang="en-US" sz="2200" dirty="0" smtClean="0">
                <a:solidFill>
                  <a:schemeClr val="bg1"/>
                </a:solidFill>
              </a:rPr>
              <a:t> and Normalize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8" name="Can 117"/>
          <p:cNvSpPr/>
          <p:nvPr/>
        </p:nvSpPr>
        <p:spPr>
          <a:xfrm>
            <a:off x="16457792" y="11259652"/>
            <a:ext cx="604289" cy="87885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5950414" y="11455610"/>
            <a:ext cx="161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Unknown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9979532" y="13385330"/>
            <a:ext cx="7727823" cy="2033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Neural Network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561" y="13537673"/>
            <a:ext cx="7218290" cy="1268078"/>
          </a:xfrm>
          <a:prstGeom prst="rect">
            <a:avLst/>
          </a:prstGeom>
        </p:spPr>
      </p:pic>
      <p:sp>
        <p:nvSpPr>
          <p:cNvPr id="123" name="Bent Arrow 122"/>
          <p:cNvSpPr/>
          <p:nvPr/>
        </p:nvSpPr>
        <p:spPr>
          <a:xfrm rot="10800000">
            <a:off x="15062002" y="14832305"/>
            <a:ext cx="1758005" cy="1772036"/>
          </a:xfrm>
          <a:prstGeom prst="bentArrow">
            <a:avLst>
              <a:gd name="adj1" fmla="val 17982"/>
              <a:gd name="adj2" fmla="val 25580"/>
              <a:gd name="adj3" fmla="val 26084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Bent Arrow 131"/>
          <p:cNvSpPr/>
          <p:nvPr/>
        </p:nvSpPr>
        <p:spPr>
          <a:xfrm rot="10800000" flipH="1">
            <a:off x="11679115" y="14855122"/>
            <a:ext cx="2330844" cy="1749219"/>
          </a:xfrm>
          <a:prstGeom prst="bentArrow">
            <a:avLst>
              <a:gd name="adj1" fmla="val 17740"/>
              <a:gd name="adj2" fmla="val 25000"/>
              <a:gd name="adj3" fmla="val 25000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4" name="Picture 16" descr="http://johnprados.com/wp-content/uploads/2013/08/wo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551" y="15736142"/>
            <a:ext cx="868202" cy="868202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14356335" y="15931726"/>
            <a:ext cx="405543" cy="52322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9901498" y="17913530"/>
            <a:ext cx="78245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/>
          <p:cNvSpPr txBox="1"/>
          <p:nvPr/>
        </p:nvSpPr>
        <p:spPr>
          <a:xfrm>
            <a:off x="12039653" y="19938098"/>
            <a:ext cx="3575166" cy="4881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defTabSz="914400">
              <a:lnSpc>
                <a:spcPct val="110000"/>
              </a:lnSpc>
              <a:defRPr/>
            </a:pPr>
            <a:r>
              <a:rPr lang="en-US" sz="22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Who wrote this document?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5310460" y="21270054"/>
            <a:ext cx="2415609" cy="21725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Who/</a:t>
            </a:r>
            <a:r>
              <a:rPr lang="en-US" sz="2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WP</a:t>
            </a:r>
            <a:r>
              <a:rPr lang="en-US" sz="24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wrote/</a:t>
            </a:r>
            <a:r>
              <a:rPr lang="en-US" sz="2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VBD</a:t>
            </a:r>
            <a:r>
              <a:rPr lang="en-US" sz="24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this/</a:t>
            </a:r>
            <a:r>
              <a:rPr lang="en-US" sz="2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DT</a:t>
            </a:r>
            <a:r>
              <a:rPr lang="en-US" sz="24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4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document/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NN</a:t>
            </a:r>
          </a:p>
          <a:p>
            <a:pPr lvl="0" algn="ctr" defTabSz="914400">
              <a:lnSpc>
                <a:spcPct val="80000"/>
              </a:lnSpc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?/</a:t>
            </a:r>
            <a:r>
              <a:rPr lang="en-US" sz="3200" b="1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endParaRPr lang="en-US" sz="2800" dirty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957123" y="21270054"/>
            <a:ext cx="4958596" cy="27309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defTabSz="914400">
              <a:lnSpc>
                <a:spcPct val="110000"/>
              </a:lnSpc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ROOT</a:t>
            </a:r>
          </a:p>
          <a:p>
            <a:pPr lvl="0" defTabSz="914400">
              <a:lnSpc>
                <a:spcPct val="110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SBARQ</a:t>
            </a:r>
          </a:p>
          <a:p>
            <a:pPr lvl="0" defTabSz="914400">
              <a:lnSpc>
                <a:spcPct val="110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WHNP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WP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Who))</a:t>
            </a:r>
          </a:p>
          <a:p>
            <a:pPr lvl="0" defTabSz="914400">
              <a:lnSpc>
                <a:spcPct val="110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</a:t>
            </a:r>
          </a:p>
          <a:p>
            <a:pPr lvl="0" defTabSz="914400">
              <a:lnSpc>
                <a:spcPct val="110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      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VP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VBD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wrote)</a:t>
            </a:r>
          </a:p>
          <a:p>
            <a:pPr lvl="0" defTabSz="914400">
              <a:lnSpc>
                <a:spcPct val="110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	    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NP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DT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this) (</a:t>
            </a:r>
            <a:r>
              <a:rPr lang="en-US" sz="20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NN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document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))</a:t>
            </a:r>
            <a:endParaRPr lang="en-US" sz="2000" dirty="0">
              <a:solidFill>
                <a:sysClr val="windowText" lastClr="0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0" defTabSz="914400">
              <a:lnSpc>
                <a:spcPct val="70000"/>
              </a:lnSpc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     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 (</a:t>
            </a:r>
            <a:r>
              <a:rPr lang="en-US" sz="3200" b="1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r>
              <a:rPr lang="en-US" sz="2000" dirty="0" smtClean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?)))</a:t>
            </a:r>
          </a:p>
        </p:txBody>
      </p:sp>
      <p:sp>
        <p:nvSpPr>
          <p:cNvPr id="1025" name="Bent Arrow 1024"/>
          <p:cNvSpPr/>
          <p:nvPr/>
        </p:nvSpPr>
        <p:spPr>
          <a:xfrm rot="16200000" flipH="1">
            <a:off x="11082118" y="20294880"/>
            <a:ext cx="1165391" cy="749679"/>
          </a:xfrm>
          <a:prstGeom prst="bentArrow">
            <a:avLst>
              <a:gd name="adj1" fmla="val 25000"/>
              <a:gd name="adj2" fmla="val 28630"/>
              <a:gd name="adj3" fmla="val 27904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Bent Arrow 143"/>
          <p:cNvSpPr/>
          <p:nvPr/>
        </p:nvSpPr>
        <p:spPr>
          <a:xfrm rot="5400000">
            <a:off x="15581574" y="20127786"/>
            <a:ext cx="1165391" cy="1099617"/>
          </a:xfrm>
          <a:prstGeom prst="bentArrow">
            <a:avLst>
              <a:gd name="adj1" fmla="val 17196"/>
              <a:gd name="adj2" fmla="val 20913"/>
              <a:gd name="adj3" fmla="val 19551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5291746" y="24529751"/>
            <a:ext cx="2415609" cy="17366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WP VBD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VBD DT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DT NN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NN</a:t>
            </a:r>
            <a:r>
              <a:rPr lang="en-US" sz="2400" b="1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.</a:t>
            </a:r>
            <a:endParaRPr lang="en-US" sz="2400" b="1" dirty="0" smtClean="0">
              <a:solidFill>
                <a:srgbClr val="C0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948028" y="24564643"/>
            <a:ext cx="4942292" cy="17366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ROOT SBARQ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SBARQ WHNP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SBARQ SQ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SBARQ </a:t>
            </a:r>
            <a:r>
              <a:rPr lang="en-US" sz="2400" b="1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WHNP WP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SQ VP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VP VBD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VP NP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NP DT</a:t>
            </a:r>
            <a:r>
              <a:rPr lang="en-US" sz="2400" dirty="0" smtClean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], [</a:t>
            </a:r>
            <a:r>
              <a:rPr lang="en-US" sz="2400" dirty="0" smtClean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NP NN</a:t>
            </a:r>
            <a:r>
              <a:rPr lang="en-US" sz="2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]</a:t>
            </a:r>
            <a:endParaRPr lang="en-US" sz="24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1174257" y="24026217"/>
            <a:ext cx="550511" cy="496290"/>
          </a:xfrm>
          <a:prstGeom prst="rightArrow">
            <a:avLst>
              <a:gd name="adj1" fmla="val 36126"/>
              <a:gd name="adj2" fmla="val 4217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15945549" y="23747075"/>
            <a:ext cx="1081233" cy="467187"/>
          </a:xfrm>
          <a:prstGeom prst="rightArrow">
            <a:avLst>
              <a:gd name="adj1" fmla="val 43240"/>
              <a:gd name="adj2" fmla="val 427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62209"/>
              </p:ext>
            </p:extLst>
          </p:nvPr>
        </p:nvGraphicFramePr>
        <p:xfrm>
          <a:off x="18780541" y="11377645"/>
          <a:ext cx="7823745" cy="2987040"/>
        </p:xfrm>
        <a:graphic>
          <a:graphicData uri="http://schemas.openxmlformats.org/drawingml/2006/table">
            <a:tbl>
              <a:tblPr firstRow="1" bandRow="1"/>
              <a:tblGrid>
                <a:gridCol w="2607915"/>
                <a:gridCol w="2607915"/>
                <a:gridCol w="2607915"/>
              </a:tblGrid>
              <a:tr h="388759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lt"/>
                          <a:ea typeface="Roboto Light" panose="02000000000000000000" pitchFamily="2" charset="0"/>
                        </a:rPr>
                        <a:t>Federalist </a:t>
                      </a:r>
                      <a:r>
                        <a:rPr lang="en-US" sz="2400" dirty="0" smtClean="0">
                          <a:latin typeface="+mn-lt"/>
                          <a:ea typeface="Roboto Light" panose="02000000000000000000" pitchFamily="2" charset="0"/>
                        </a:rPr>
                        <a:t>Papers</a:t>
                      </a:r>
                      <a:endParaRPr lang="en-US" sz="2400" dirty="0" smtClean="0"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lt"/>
                          <a:ea typeface="Roboto Light" panose="02000000000000000000" pitchFamily="2" charset="0"/>
                        </a:rPr>
                        <a:t>Sports </a:t>
                      </a:r>
                      <a:r>
                        <a:rPr lang="en-US" sz="2400" dirty="0" smtClean="0">
                          <a:latin typeface="+mn-lt"/>
                          <a:ea typeface="Roboto Light" panose="02000000000000000000" pitchFamily="2" charset="0"/>
                        </a:rPr>
                        <a:t>Columns</a:t>
                      </a:r>
                      <a:endParaRPr lang="en-US" sz="2400" dirty="0" smtClean="0"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+mn-lt"/>
                          <a:ea typeface="Roboto Light" panose="02000000000000000000" pitchFamily="2" charset="0"/>
                        </a:rPr>
                        <a:t>Research </a:t>
                      </a:r>
                      <a:r>
                        <a:rPr lang="en-US" sz="2400" dirty="0" smtClean="0">
                          <a:latin typeface="+mn-lt"/>
                          <a:ea typeface="Roboto Light" panose="02000000000000000000" pitchFamily="2" charset="0"/>
                        </a:rPr>
                        <a:t>Papers</a:t>
                      </a:r>
                      <a:endParaRPr lang="en-US" sz="2400" dirty="0" smtClean="0"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2287919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In the extent and proper structure of the Union, therefore, we</a:t>
                      </a:r>
                    </a:p>
                    <a:p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behold a republican remedy for </a:t>
                      </a:r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the </a:t>
                      </a:r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diseases </a:t>
                      </a:r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most </a:t>
                      </a:r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incident </a:t>
                      </a:r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to republican</a:t>
                      </a:r>
                      <a:r>
                        <a:rPr lang="en-US" sz="2000" baseline="0" smtClean="0">
                          <a:latin typeface="+mn-lt"/>
                          <a:ea typeface="Roboto Light" panose="02000000000000000000" pitchFamily="2" charset="0"/>
                        </a:rPr>
                        <a:t> </a:t>
                      </a:r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government</a:t>
                      </a:r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. </a:t>
                      </a:r>
                      <a:endParaRPr lang="en-US" sz="2000" dirty="0" smtClean="0"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June 2011: Detroit, $325 million</a:t>
                      </a:r>
                    </a:p>
                    <a:p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October 2011: Philly, $280 million</a:t>
                      </a:r>
                    </a:p>
                    <a:p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June 2012: New Orleans, $338 million</a:t>
                      </a:r>
                    </a:p>
                    <a:p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October 2012: Memphis, $377 million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000" smtClean="0">
                          <a:latin typeface="+mn-lt"/>
                          <a:ea typeface="Roboto Light" panose="02000000000000000000" pitchFamily="2" charset="0"/>
                        </a:rPr>
                        <a:t>[</a:t>
                      </a:r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3] proposes a </a:t>
                      </a:r>
                      <a:r>
                        <a:rPr lang="en-US" sz="2000" dirty="0" err="1" smtClean="0">
                          <a:latin typeface="+mn-lt"/>
                          <a:ea typeface="Roboto Light" panose="02000000000000000000" pitchFamily="2" charset="0"/>
                        </a:rPr>
                        <a:t>proba</a:t>
                      </a:r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- </a:t>
                      </a:r>
                      <a:r>
                        <a:rPr lang="en-US" sz="2000" dirty="0" err="1" smtClean="0">
                          <a:latin typeface="+mn-lt"/>
                          <a:ea typeface="Roboto Light" panose="02000000000000000000" pitchFamily="2" charset="0"/>
                        </a:rPr>
                        <a:t>bilistic</a:t>
                      </a:r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 framework based on Hidden Markov Random Fields, incorporating supervision into k-clustering al- </a:t>
                      </a:r>
                      <a:r>
                        <a:rPr lang="en-US" sz="2000" dirty="0" err="1" smtClean="0">
                          <a:latin typeface="+mn-lt"/>
                          <a:ea typeface="Roboto Light" panose="02000000000000000000" pitchFamily="2" charset="0"/>
                        </a:rPr>
                        <a:t>gorithms</a:t>
                      </a:r>
                      <a:r>
                        <a:rPr lang="en-US" sz="2000" dirty="0" smtClean="0">
                          <a:latin typeface="+mn-lt"/>
                          <a:ea typeface="Roboto Light" panose="02000000000000000000" pitchFamily="2" charset="0"/>
                        </a:rPr>
                        <a:t>. [8] </a:t>
                      </a:r>
                      <a:endParaRPr lang="en-US" sz="2000" dirty="0" smtClean="0">
                        <a:latin typeface="+mn-lt"/>
                        <a:ea typeface="Roboto Light" panose="02000000000000000000" pitchFamily="2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037" name="Rectangle 1036"/>
          <p:cNvSpPr/>
          <p:nvPr/>
        </p:nvSpPr>
        <p:spPr>
          <a:xfrm>
            <a:off x="18787690" y="19077481"/>
            <a:ext cx="7795251" cy="1444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Two documents may be considered to exist in separate domains when required document structure, purpose, or audience changes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structural, 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syntactic, or lexical patterns, but not content.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aphicFrame>
        <p:nvGraphicFramePr>
          <p:cNvPr id="15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117673"/>
              </p:ext>
            </p:extLst>
          </p:nvPr>
        </p:nvGraphicFramePr>
        <p:xfrm>
          <a:off x="27670125" y="6294165"/>
          <a:ext cx="7816225" cy="1645920"/>
        </p:xfrm>
        <a:graphic>
          <a:graphicData uri="http://schemas.openxmlformats.org/drawingml/2006/table">
            <a:tbl>
              <a:tblPr firstRow="1" bandRow="1"/>
              <a:tblGrid>
                <a:gridCol w="2946400"/>
                <a:gridCol w="1295400"/>
                <a:gridCol w="1651000"/>
                <a:gridCol w="1923425"/>
              </a:tblGrid>
              <a:tr h="37084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Corpus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# of Suspects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Tokens per Suspect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Dummy classification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dirty="0" smtClean="0"/>
                        <a:t>Facebook Posts from Facebook Messages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baseline="0" dirty="0" smtClean="0"/>
                        <a:t>250 – 1500</a:t>
                      </a:r>
                      <a:endParaRPr lang="en-US" sz="24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>
                      <a:lvl1pPr marL="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1828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3657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5486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73152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91440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09728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28016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4630400" algn="l" defTabSz="3657600" rtl="0" eaLnBrk="1" latinLnBrk="0" hangingPunct="1">
                        <a:defRPr sz="72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dirty="0" smtClean="0"/>
                        <a:t>5/8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1039" name="Rounded Rectangle 1038"/>
          <p:cNvSpPr/>
          <p:nvPr/>
        </p:nvSpPr>
        <p:spPr>
          <a:xfrm>
            <a:off x="19208032" y="24094253"/>
            <a:ext cx="2420712" cy="8540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Context Independence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23742820" y="24058300"/>
            <a:ext cx="2487872" cy="8540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Interpretability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41" name="Plus 1040"/>
          <p:cNvSpPr/>
          <p:nvPr/>
        </p:nvSpPr>
        <p:spPr>
          <a:xfrm>
            <a:off x="22251368" y="24045920"/>
            <a:ext cx="906367" cy="866443"/>
          </a:xfrm>
          <a:prstGeom prst="mathPlu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TextBox 1042"/>
          <p:cNvSpPr txBox="1"/>
          <p:nvPr/>
        </p:nvSpPr>
        <p:spPr>
          <a:xfrm rot="20013228">
            <a:off x="18564316" y="25535092"/>
            <a:ext cx="23198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Document length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42" name="&quot;No&quot; Symbol 1041"/>
          <p:cNvSpPr/>
          <p:nvPr/>
        </p:nvSpPr>
        <p:spPr>
          <a:xfrm>
            <a:off x="19205151" y="25251773"/>
            <a:ext cx="1019107" cy="1014624"/>
          </a:xfrm>
          <a:prstGeom prst="noSmoking">
            <a:avLst>
              <a:gd name="adj" fmla="val 110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20013228">
            <a:off x="20584875" y="25535094"/>
            <a:ext cx="2145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Word meanings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4" name="&quot;No&quot; Symbol 163"/>
          <p:cNvSpPr/>
          <p:nvPr/>
        </p:nvSpPr>
        <p:spPr>
          <a:xfrm>
            <a:off x="21125984" y="25274233"/>
            <a:ext cx="1019107" cy="1014624"/>
          </a:xfrm>
          <a:prstGeom prst="noSmoking">
            <a:avLst>
              <a:gd name="adj" fmla="val 110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 rot="20013228">
            <a:off x="22429765" y="25509217"/>
            <a:ext cx="24721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Trigrams, 4-grams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6" name="&quot;No&quot; Symbol 165"/>
          <p:cNvSpPr/>
          <p:nvPr/>
        </p:nvSpPr>
        <p:spPr>
          <a:xfrm>
            <a:off x="23213584" y="25217349"/>
            <a:ext cx="1019107" cy="1014624"/>
          </a:xfrm>
          <a:prstGeom prst="noSmoking">
            <a:avLst>
              <a:gd name="adj" fmla="val 110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 rot="20013228">
            <a:off x="24677214" y="25529656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Internet Lingo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69" name="&quot;No&quot; Symbol 168"/>
          <p:cNvSpPr/>
          <p:nvPr/>
        </p:nvSpPr>
        <p:spPr>
          <a:xfrm>
            <a:off x="25103964" y="25243223"/>
            <a:ext cx="1019107" cy="1014624"/>
          </a:xfrm>
          <a:prstGeom prst="noSmoking">
            <a:avLst>
              <a:gd name="adj" fmla="val 110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45" name="Picture 10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49" y="1126376"/>
            <a:ext cx="2971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4170</TotalTime>
  <Words>1067</Words>
  <Application>Microsoft Office PowerPoint</Application>
  <PresentationFormat>Custom</PresentationFormat>
  <Paragraphs>292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Daway Chou-Ren</dc:creator>
  <cp:lastModifiedBy>Daway Chou-Ren</cp:lastModifiedBy>
  <cp:revision>98</cp:revision>
  <dcterms:created xsi:type="dcterms:W3CDTF">2014-07-28T00:35:43Z</dcterms:created>
  <dcterms:modified xsi:type="dcterms:W3CDTF">2014-07-30T22:06:23Z</dcterms:modified>
</cp:coreProperties>
</file>