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9"/>
  </p:notesMasterIdLst>
  <p:sldIdLst>
    <p:sldId id="258" r:id="rId2"/>
    <p:sldId id="312" r:id="rId3"/>
    <p:sldId id="268" r:id="rId4"/>
    <p:sldId id="307" r:id="rId5"/>
    <p:sldId id="308" r:id="rId6"/>
    <p:sldId id="309" r:id="rId7"/>
    <p:sldId id="310" r:id="rId8"/>
    <p:sldId id="311" r:id="rId9"/>
    <p:sldId id="264" r:id="rId10"/>
    <p:sldId id="286" r:id="rId11"/>
    <p:sldId id="297" r:id="rId12"/>
    <p:sldId id="290" r:id="rId13"/>
    <p:sldId id="296" r:id="rId14"/>
    <p:sldId id="298" r:id="rId15"/>
    <p:sldId id="289" r:id="rId16"/>
    <p:sldId id="299" r:id="rId17"/>
    <p:sldId id="274" r:id="rId18"/>
    <p:sldId id="265" r:id="rId19"/>
    <p:sldId id="305" r:id="rId20"/>
    <p:sldId id="291" r:id="rId21"/>
    <p:sldId id="292" r:id="rId22"/>
    <p:sldId id="293" r:id="rId23"/>
    <p:sldId id="294" r:id="rId24"/>
    <p:sldId id="281" r:id="rId25"/>
    <p:sldId id="283" r:id="rId26"/>
    <p:sldId id="300" r:id="rId27"/>
    <p:sldId id="302" r:id="rId28"/>
    <p:sldId id="301" r:id="rId29"/>
    <p:sldId id="303" r:id="rId30"/>
    <p:sldId id="304" r:id="rId31"/>
    <p:sldId id="313" r:id="rId32"/>
    <p:sldId id="314" r:id="rId33"/>
    <p:sldId id="315" r:id="rId34"/>
    <p:sldId id="317" r:id="rId35"/>
    <p:sldId id="320" r:id="rId36"/>
    <p:sldId id="321" r:id="rId37"/>
    <p:sldId id="285" r:id="rId3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44F"/>
    <a:srgbClr val="33AD90"/>
    <a:srgbClr val="34AD92"/>
    <a:srgbClr val="98C1B5"/>
    <a:srgbClr val="28896D"/>
    <a:srgbClr val="00001E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55" d="100"/>
          <a:sy n="155" d="100"/>
        </p:scale>
        <p:origin x="-4080" y="-12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notesMaster" Target="notesMasters/notesMaster1.xml"/><Relationship Id="rId40" Type="http://schemas.openxmlformats.org/officeDocument/2006/relationships/printerSettings" Target="printerSettings/printerSettings1.bin"/><Relationship Id="rId41" Type="http://schemas.openxmlformats.org/officeDocument/2006/relationships/presProps" Target="presProps.xml"/><Relationship Id="rId42" Type="http://schemas.openxmlformats.org/officeDocument/2006/relationships/viewProps" Target="viewProps.xml"/><Relationship Id="rId43" Type="http://schemas.openxmlformats.org/officeDocument/2006/relationships/theme" Target="theme/theme1.xml"/><Relationship Id="rId4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1141F9-3E73-7448-86C2-E96D93FE379F}" type="datetimeFigureOut">
              <a:rPr lang="en-US" smtClean="0"/>
              <a:t>16/06/15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DADB97-28BA-544F-AA58-4DAFB8B18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125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DADB97-28BA-544F-AA58-4DAFB8B1844C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3627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000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760267"/>
            <a:ext cx="7772400" cy="14700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240884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id="5" name="Picture 4" descr="flink_squirrel_white_1000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358" y="1305832"/>
            <a:ext cx="2439612" cy="2439612"/>
          </a:xfrm>
          <a:prstGeom prst="rect">
            <a:avLst/>
          </a:prstGeom>
        </p:spPr>
      </p:pic>
      <p:pic>
        <p:nvPicPr>
          <p:cNvPr id="6" name="Picture 5" descr="logo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8719" y="331587"/>
            <a:ext cx="3695140" cy="577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728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3374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2747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74685" cy="898406"/>
          </a:xfrm>
        </p:spPr>
        <p:txBody>
          <a:bodyPr/>
          <a:lstStyle/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 descr="avatar_emerald_2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2838" y="382257"/>
            <a:ext cx="663961" cy="660641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>
            <a:off x="457200" y="1173044"/>
            <a:ext cx="8229600" cy="0"/>
          </a:xfrm>
          <a:prstGeom prst="line">
            <a:avLst/>
          </a:prstGeom>
          <a:ln>
            <a:solidFill>
              <a:srgbClr val="34A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2520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34AD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07C5D84-2227-C144-B485-A8CA33CE42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105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1" name="Picture 10" descr="avatar_emerald_2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2838" y="382257"/>
            <a:ext cx="663961" cy="660641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457200" y="1173044"/>
            <a:ext cx="8229600" cy="0"/>
          </a:xfrm>
          <a:prstGeom prst="line">
            <a:avLst/>
          </a:prstGeom>
          <a:ln>
            <a:solidFill>
              <a:srgbClr val="34A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2070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2" name="Picture 11" descr="avatar_emerald_2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2838" y="382257"/>
            <a:ext cx="663961" cy="660641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457200" y="1173044"/>
            <a:ext cx="8229600" cy="0"/>
          </a:xfrm>
          <a:prstGeom prst="line">
            <a:avLst/>
          </a:prstGeom>
          <a:ln>
            <a:solidFill>
              <a:srgbClr val="34A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8231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 descr="avatar_emerald_2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2838" y="382257"/>
            <a:ext cx="663961" cy="660641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457200" y="1173044"/>
            <a:ext cx="8229600" cy="0"/>
          </a:xfrm>
          <a:prstGeom prst="line">
            <a:avLst/>
          </a:prstGeom>
          <a:ln>
            <a:solidFill>
              <a:srgbClr val="34A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5261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6097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1923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2404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984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74376"/>
            <a:ext cx="8229600" cy="46517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venir Next Regular"/>
                <a:cs typeface="Avenir Next Regular"/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venir Next Regular"/>
                <a:cs typeface="Avenir Next Regular"/>
              </a:defRPr>
            </a:lvl1pPr>
          </a:lstStyle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8538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venir Next Demi Bold"/>
          <a:ea typeface="+mj-ea"/>
          <a:cs typeface="Avenir Next Demi Bold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34AD91"/>
        </a:buClr>
        <a:buFont typeface="Wingdings" charset="2"/>
        <a:buChar char="§"/>
        <a:defRPr sz="3200" kern="1200">
          <a:solidFill>
            <a:schemeClr val="tx1"/>
          </a:solidFill>
          <a:latin typeface="Avenir Next Regular"/>
          <a:ea typeface="+mn-ea"/>
          <a:cs typeface="Avenir Next Regular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34AD91"/>
        </a:buClr>
        <a:buFont typeface="Arial"/>
        <a:buChar char="•"/>
        <a:defRPr sz="2800" kern="1200">
          <a:solidFill>
            <a:schemeClr val="tx1"/>
          </a:solidFill>
          <a:latin typeface="Avenir Next Regular"/>
          <a:ea typeface="+mn-ea"/>
          <a:cs typeface="Avenir Next Regular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venir Next Regular"/>
          <a:ea typeface="+mn-ea"/>
          <a:cs typeface="Avenir Next Regular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venir Next Regular"/>
          <a:ea typeface="+mn-ea"/>
          <a:cs typeface="Avenir Next Regular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venir Next Regular"/>
          <a:ea typeface="+mn-ea"/>
          <a:cs typeface="Avenir Next 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Relationship Id="rId3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Apache Flink® Training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System Overview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9004" y="6226328"/>
            <a:ext cx="1728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venir Book"/>
                <a:cs typeface="Avenir Book"/>
              </a:rPr>
              <a:t>June 3rd, 2015</a:t>
            </a:r>
            <a:endParaRPr lang="en-US" dirty="0">
              <a:solidFill>
                <a:schemeClr val="bg1"/>
              </a:solidFill>
              <a:latin typeface="Avenir Book"/>
              <a:cs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16959640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944183" y="1941590"/>
            <a:ext cx="6816178" cy="3913051"/>
            <a:chOff x="504716" y="2191518"/>
            <a:chExt cx="6816178" cy="3913051"/>
          </a:xfrm>
        </p:grpSpPr>
        <p:sp>
          <p:nvSpPr>
            <p:cNvPr id="53" name="Rectangle 52"/>
            <p:cNvSpPr/>
            <p:nvPr/>
          </p:nvSpPr>
          <p:spPr>
            <a:xfrm rot="16200000">
              <a:off x="1017603" y="2781857"/>
              <a:ext cx="1557867" cy="406400"/>
            </a:xfrm>
            <a:prstGeom prst="rect">
              <a:avLst/>
            </a:prstGeom>
            <a:solidFill>
              <a:srgbClr val="34AD9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latin typeface="Avenir Next Regular"/>
                  <a:cs typeface="Avenir Next Regular"/>
                </a:rPr>
                <a:t>Gelly</a:t>
              </a:r>
              <a:endParaRPr lang="en-US" dirty="0">
                <a:latin typeface="Avenir Next Regular"/>
                <a:cs typeface="Avenir Next Regular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 rot="16200000">
              <a:off x="445511" y="2790313"/>
              <a:ext cx="1557867" cy="406400"/>
            </a:xfrm>
            <a:prstGeom prst="rect">
              <a:avLst/>
            </a:prstGeom>
            <a:solidFill>
              <a:srgbClr val="34AD9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Avenir Next Regular"/>
                  <a:cs typeface="Avenir Next Regular"/>
                </a:rPr>
                <a:t>Table</a:t>
              </a:r>
              <a:endParaRPr lang="en-US" dirty="0">
                <a:latin typeface="Avenir Next Regular"/>
                <a:cs typeface="Avenir Next Regular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 rot="16200000">
              <a:off x="1570031" y="2781860"/>
              <a:ext cx="1557867" cy="406400"/>
            </a:xfrm>
            <a:prstGeom prst="rect">
              <a:avLst/>
            </a:prstGeom>
            <a:solidFill>
              <a:srgbClr val="34AD9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Avenir Next Regular"/>
                  <a:cs typeface="Avenir Next Regular"/>
                </a:rPr>
                <a:t>ML</a:t>
              </a:r>
              <a:endParaRPr lang="en-US" dirty="0">
                <a:latin typeface="Avenir Next Regular"/>
                <a:cs typeface="Avenir Next Regular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 rot="16200000">
              <a:off x="4381127" y="2773403"/>
              <a:ext cx="1557867" cy="4064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SAMOA</a:t>
              </a:r>
              <a:endParaRPr lang="en-US" dirty="0">
                <a:solidFill>
                  <a:schemeClr val="tx1"/>
                </a:solidFill>
                <a:latin typeface="Avenir Next Regular"/>
                <a:cs typeface="Avenir Next Regular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511497" y="3955577"/>
              <a:ext cx="3733796" cy="406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latin typeface="Avenir Next Regular"/>
                  <a:cs typeface="Avenir Next Regular"/>
                </a:rPr>
                <a:t>DataSet</a:t>
              </a:r>
              <a:r>
                <a:rPr lang="en-US" dirty="0" smtClean="0">
                  <a:latin typeface="Avenir Next Regular"/>
                  <a:cs typeface="Avenir Next Regular"/>
                </a:rPr>
                <a:t> (Java/</a:t>
              </a:r>
              <a:r>
                <a:rPr lang="en-US" dirty="0" err="1" smtClean="0">
                  <a:latin typeface="Avenir Next Regular"/>
                  <a:cs typeface="Avenir Next Regular"/>
                </a:rPr>
                <a:t>Scala</a:t>
              </a:r>
              <a:r>
                <a:rPr lang="en-US" dirty="0" smtClean="0">
                  <a:latin typeface="Avenir Next Regular"/>
                  <a:cs typeface="Avenir Next Regular"/>
                </a:rPr>
                <a:t>/Python)</a:t>
              </a:r>
              <a:endParaRPr lang="en-US" dirty="0">
                <a:latin typeface="Avenir Next Regular"/>
                <a:cs typeface="Avenir Next Regular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4355359" y="3955577"/>
              <a:ext cx="2965535" cy="406400"/>
            </a:xfrm>
            <a:prstGeom prst="rect">
              <a:avLst/>
            </a:prstGeom>
            <a:solidFill>
              <a:srgbClr val="C0504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Avenir Next Regular"/>
                  <a:cs typeface="Avenir Next Regular"/>
                </a:rPr>
                <a:t>DataStream (Java/</a:t>
              </a:r>
              <a:r>
                <a:rPr lang="en-US" dirty="0" err="1" smtClean="0">
                  <a:latin typeface="Avenir Next Regular"/>
                  <a:cs typeface="Avenir Next Regular"/>
                </a:rPr>
                <a:t>Scala</a:t>
              </a:r>
              <a:r>
                <a:rPr lang="en-US" dirty="0" smtClean="0">
                  <a:latin typeface="Avenir Next Regular"/>
                  <a:cs typeface="Avenir Next Regular"/>
                </a:rPr>
                <a:t>)</a:t>
              </a:r>
              <a:endParaRPr lang="en-US" dirty="0">
                <a:latin typeface="Avenir Next Regular"/>
                <a:cs typeface="Avenir Next Regular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 rot="16200000">
              <a:off x="-76896" y="2796189"/>
              <a:ext cx="1557869" cy="394646"/>
            </a:xfrm>
            <a:prstGeom prst="rect">
              <a:avLst/>
            </a:prstGeom>
            <a:solidFill>
              <a:srgbClr val="34AD9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 smtClean="0">
                  <a:latin typeface="Avenir Next Regular"/>
                  <a:cs typeface="Avenir Next Regular"/>
                </a:rPr>
                <a:t>Hadoop</a:t>
              </a:r>
              <a:r>
                <a:rPr lang="en-US" sz="1600" dirty="0" smtClean="0">
                  <a:latin typeface="Avenir Next Regular"/>
                  <a:cs typeface="Avenir Next Regular"/>
                </a:rPr>
                <a:t> M/R</a:t>
              </a:r>
              <a:endParaRPr lang="en-US" sz="1600" dirty="0">
                <a:latin typeface="Avenir Next Regular"/>
                <a:cs typeface="Avenir Next Regular"/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511501" y="5698169"/>
              <a:ext cx="1159931" cy="406400"/>
            </a:xfrm>
            <a:prstGeom prst="rect">
              <a:avLst/>
            </a:prstGeom>
            <a:solidFill>
              <a:srgbClr val="34AD9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Avenir Next Regular"/>
                  <a:cs typeface="Avenir Next Regular"/>
                </a:rPr>
                <a:t>Local</a:t>
              </a:r>
              <a:endParaRPr lang="en-US" dirty="0">
                <a:latin typeface="Avenir Next Regular"/>
                <a:cs typeface="Avenir Next Regular"/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1792083" y="5698169"/>
              <a:ext cx="1159931" cy="406400"/>
            </a:xfrm>
            <a:prstGeom prst="rect">
              <a:avLst/>
            </a:prstGeom>
            <a:solidFill>
              <a:srgbClr val="34AD9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Avenir Next Regular"/>
                  <a:cs typeface="Avenir Next Regular"/>
                </a:rPr>
                <a:t>Remote</a:t>
              </a:r>
              <a:endParaRPr lang="en-US" dirty="0">
                <a:latin typeface="Avenir Next Regular"/>
                <a:cs typeface="Avenir Next Regular"/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3055730" y="5698169"/>
              <a:ext cx="1299629" cy="406400"/>
            </a:xfrm>
            <a:prstGeom prst="rect">
              <a:avLst/>
            </a:prstGeom>
            <a:solidFill>
              <a:srgbClr val="34AD9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Avenir Next Regular"/>
                  <a:cs typeface="Avenir Next Regular"/>
                </a:rPr>
                <a:t>Yarn</a:t>
              </a:r>
              <a:endParaRPr lang="en-US" dirty="0">
                <a:latin typeface="Avenir Next Regular"/>
                <a:cs typeface="Avenir Next Regular"/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4461885" y="5698169"/>
              <a:ext cx="1265077" cy="406400"/>
            </a:xfrm>
            <a:prstGeom prst="rect">
              <a:avLst/>
            </a:prstGeom>
            <a:solidFill>
              <a:srgbClr val="34AD9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latin typeface="Avenir Next Regular"/>
                  <a:cs typeface="Avenir Next Regular"/>
                </a:rPr>
                <a:t>Tez</a:t>
              </a:r>
              <a:endParaRPr lang="en-US" dirty="0">
                <a:latin typeface="Avenir Next Regular"/>
                <a:cs typeface="Avenir Next Regular"/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5856163" y="5698169"/>
              <a:ext cx="1464731" cy="406400"/>
            </a:xfrm>
            <a:prstGeom prst="rect">
              <a:avLst/>
            </a:prstGeom>
            <a:solidFill>
              <a:srgbClr val="34AD9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Avenir Next Regular"/>
                  <a:cs typeface="Avenir Next Regular"/>
                </a:rPr>
                <a:t>Embedded</a:t>
              </a:r>
              <a:endParaRPr lang="en-US" dirty="0">
                <a:latin typeface="Avenir Next Regular"/>
                <a:cs typeface="Avenir Next Regular"/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 rot="16200000">
              <a:off x="2129259" y="2790313"/>
              <a:ext cx="1557867" cy="4064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Dataflow</a:t>
              </a:r>
              <a:endParaRPr lang="en-US" dirty="0">
                <a:solidFill>
                  <a:schemeClr val="tx1"/>
                </a:solidFill>
                <a:latin typeface="Avenir Next Regular"/>
                <a:cs typeface="Avenir Next Regular"/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 rot="16200000">
              <a:off x="4948029" y="2767253"/>
              <a:ext cx="1557867" cy="4064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Dataflow (</a:t>
              </a:r>
              <a:r>
                <a:rPr lang="en-US" sz="1600" dirty="0" err="1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WiP</a:t>
              </a:r>
              <a:r>
                <a:rPr lang="en-US" sz="16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)</a:t>
              </a:r>
              <a:endParaRPr lang="en-US" sz="1600" dirty="0">
                <a:solidFill>
                  <a:schemeClr val="tx1"/>
                </a:solidFill>
                <a:latin typeface="Avenir Next Regular"/>
                <a:cs typeface="Avenir Next Regular"/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 rot="16200000">
              <a:off x="2690073" y="2773403"/>
              <a:ext cx="1557867" cy="4064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MRQL</a:t>
              </a:r>
              <a:endParaRPr lang="en-US" dirty="0">
                <a:solidFill>
                  <a:schemeClr val="tx1"/>
                </a:solidFill>
                <a:latin typeface="Avenir Next Regular"/>
                <a:cs typeface="Avenir Next Regular"/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 rot="16200000">
              <a:off x="3779626" y="2767253"/>
              <a:ext cx="1557867" cy="406400"/>
            </a:xfrm>
            <a:prstGeom prst="rect">
              <a:avLst/>
            </a:prstGeom>
            <a:solidFill>
              <a:srgbClr val="34AD9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Avenir Next Regular"/>
                  <a:cs typeface="Avenir Next Regular"/>
                </a:rPr>
                <a:t>Table</a:t>
              </a:r>
              <a:endParaRPr lang="en-US" dirty="0">
                <a:latin typeface="Avenir Next Regular"/>
                <a:cs typeface="Avenir Next Regular"/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 rot="16200000">
              <a:off x="3242190" y="2767252"/>
              <a:ext cx="1557867" cy="4064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Cascading (</a:t>
              </a:r>
              <a:r>
                <a:rPr lang="en-US" sz="1400" dirty="0" err="1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WiP</a:t>
              </a:r>
              <a:r>
                <a:rPr lang="en-US" sz="14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)</a:t>
              </a:r>
              <a:endParaRPr lang="en-US" sz="1400" dirty="0">
                <a:solidFill>
                  <a:schemeClr val="tx1"/>
                </a:solidFill>
                <a:latin typeface="Avenir Next Regular"/>
                <a:cs typeface="Avenir Next Regular"/>
              </a:endParaRPr>
            </a:p>
          </p:txBody>
        </p:sp>
        <p:grpSp>
          <p:nvGrpSpPr>
            <p:cNvPr id="70" name="Group 69"/>
            <p:cNvGrpSpPr/>
            <p:nvPr/>
          </p:nvGrpSpPr>
          <p:grpSpPr>
            <a:xfrm>
              <a:off x="511496" y="4496626"/>
              <a:ext cx="6809398" cy="1069272"/>
              <a:chOff x="511496" y="4496626"/>
              <a:chExt cx="6809398" cy="1069272"/>
            </a:xfrm>
          </p:grpSpPr>
          <p:sp>
            <p:nvSpPr>
              <p:cNvPr id="71" name="Rectangle 70"/>
              <p:cNvSpPr/>
              <p:nvPr/>
            </p:nvSpPr>
            <p:spPr>
              <a:xfrm>
                <a:off x="511496" y="4496626"/>
                <a:ext cx="6809398" cy="1069272"/>
              </a:xfrm>
              <a:prstGeom prst="rect">
                <a:avLst/>
              </a:prstGeom>
              <a:solidFill>
                <a:srgbClr val="34AD9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>
                  <a:latin typeface="Avenir Next Regular"/>
                  <a:cs typeface="Avenir Next Regular"/>
                </a:endParaRPr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4047757" y="4546554"/>
                <a:ext cx="313573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dirty="0" smtClean="0">
                    <a:solidFill>
                      <a:srgbClr val="FFFFFF"/>
                    </a:solidFill>
                    <a:latin typeface="Avenir Next Regular"/>
                    <a:cs typeface="Avenir Next Regular"/>
                  </a:rPr>
                  <a:t>Streaming dataflow runtime</a:t>
                </a:r>
                <a:endParaRPr lang="en-US" dirty="0">
                  <a:solidFill>
                    <a:srgbClr val="FFFFFF"/>
                  </a:solidFill>
                  <a:latin typeface="Avenir Next Regular"/>
                  <a:cs typeface="Avenir Next Regular"/>
                </a:endParaRPr>
              </a:p>
            </p:txBody>
          </p:sp>
          <p:sp>
            <p:nvSpPr>
              <p:cNvPr id="73" name="Oval 1"/>
              <p:cNvSpPr/>
              <p:nvPr/>
            </p:nvSpPr>
            <p:spPr>
              <a:xfrm>
                <a:off x="698319" y="4934133"/>
                <a:ext cx="233698" cy="204563"/>
              </a:xfrm>
              <a:prstGeom prst="ellipse">
                <a:avLst/>
              </a:prstGeom>
              <a:solidFill>
                <a:srgbClr val="FEBE12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Oval 3"/>
              <p:cNvSpPr/>
              <p:nvPr/>
            </p:nvSpPr>
            <p:spPr>
              <a:xfrm>
                <a:off x="1359638" y="4934133"/>
                <a:ext cx="233698" cy="204563"/>
              </a:xfrm>
              <a:prstGeom prst="ellipse">
                <a:avLst/>
              </a:prstGeom>
              <a:solidFill>
                <a:srgbClr val="FEBE12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5" name="Straight Arrow Connector 4"/>
              <p:cNvCxnSpPr>
                <a:stCxn id="73" idx="6"/>
                <a:endCxn id="74" idx="2"/>
              </p:cNvCxnSpPr>
              <p:nvPr/>
            </p:nvCxnSpPr>
            <p:spPr>
              <a:xfrm>
                <a:off x="932017" y="5036415"/>
                <a:ext cx="427622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Oval 6"/>
              <p:cNvSpPr/>
              <p:nvPr/>
            </p:nvSpPr>
            <p:spPr>
              <a:xfrm>
                <a:off x="698319" y="4546554"/>
                <a:ext cx="233698" cy="204563"/>
              </a:xfrm>
              <a:prstGeom prst="ellipse">
                <a:avLst/>
              </a:prstGeom>
              <a:solidFill>
                <a:srgbClr val="FEBE12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7" name="Straight Arrow Connector 7"/>
              <p:cNvCxnSpPr>
                <a:stCxn id="76" idx="6"/>
                <a:endCxn id="78" idx="2"/>
              </p:cNvCxnSpPr>
              <p:nvPr/>
            </p:nvCxnSpPr>
            <p:spPr>
              <a:xfrm>
                <a:off x="932017" y="4648836"/>
                <a:ext cx="427622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Oval 77"/>
              <p:cNvSpPr/>
              <p:nvPr/>
            </p:nvSpPr>
            <p:spPr>
              <a:xfrm>
                <a:off x="1359639" y="4546554"/>
                <a:ext cx="233698" cy="204563"/>
              </a:xfrm>
              <a:prstGeom prst="ellipse">
                <a:avLst/>
              </a:prstGeom>
              <a:solidFill>
                <a:srgbClr val="FEBE12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9" name="Straight Arrow Connector 78"/>
              <p:cNvCxnSpPr>
                <a:stCxn id="84" idx="6"/>
                <a:endCxn id="91" idx="2"/>
              </p:cNvCxnSpPr>
              <p:nvPr/>
            </p:nvCxnSpPr>
            <p:spPr>
              <a:xfrm>
                <a:off x="2629894" y="5353850"/>
                <a:ext cx="281893" cy="383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Oval 15"/>
              <p:cNvSpPr/>
              <p:nvPr/>
            </p:nvSpPr>
            <p:spPr>
              <a:xfrm>
                <a:off x="698319" y="5253825"/>
                <a:ext cx="233698" cy="204563"/>
              </a:xfrm>
              <a:prstGeom prst="ellipse">
                <a:avLst/>
              </a:prstGeom>
              <a:solidFill>
                <a:srgbClr val="FEBE12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Oval 16"/>
              <p:cNvSpPr/>
              <p:nvPr/>
            </p:nvSpPr>
            <p:spPr>
              <a:xfrm>
                <a:off x="1359638" y="5253825"/>
                <a:ext cx="233698" cy="204563"/>
              </a:xfrm>
              <a:prstGeom prst="ellipse">
                <a:avLst/>
              </a:prstGeom>
              <a:solidFill>
                <a:srgbClr val="FEBE12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2" name="Straight Arrow Connector 17"/>
              <p:cNvCxnSpPr>
                <a:stCxn id="80" idx="6"/>
                <a:endCxn id="81" idx="2"/>
              </p:cNvCxnSpPr>
              <p:nvPr/>
            </p:nvCxnSpPr>
            <p:spPr>
              <a:xfrm>
                <a:off x="932017" y="5356107"/>
                <a:ext cx="427622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" name="Oval 18"/>
              <p:cNvSpPr/>
              <p:nvPr/>
            </p:nvSpPr>
            <p:spPr>
              <a:xfrm>
                <a:off x="2393289" y="4936312"/>
                <a:ext cx="233698" cy="204563"/>
              </a:xfrm>
              <a:prstGeom prst="ellipse">
                <a:avLst/>
              </a:prstGeom>
              <a:solidFill>
                <a:srgbClr val="FEBE12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Oval 19"/>
              <p:cNvSpPr/>
              <p:nvPr/>
            </p:nvSpPr>
            <p:spPr>
              <a:xfrm>
                <a:off x="2396196" y="5251568"/>
                <a:ext cx="233698" cy="204563"/>
              </a:xfrm>
              <a:prstGeom prst="ellipse">
                <a:avLst/>
              </a:prstGeom>
              <a:solidFill>
                <a:srgbClr val="FEBE12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5" name="Straight Arrow Connector 20"/>
              <p:cNvCxnSpPr>
                <a:stCxn id="83" idx="6"/>
                <a:endCxn id="94" idx="2"/>
              </p:cNvCxnSpPr>
              <p:nvPr/>
            </p:nvCxnSpPr>
            <p:spPr>
              <a:xfrm flipV="1">
                <a:off x="2626987" y="5036417"/>
                <a:ext cx="284800" cy="217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Arrow Connector 21"/>
              <p:cNvCxnSpPr>
                <a:stCxn id="74" idx="6"/>
                <a:endCxn id="83" idx="2"/>
              </p:cNvCxnSpPr>
              <p:nvPr/>
            </p:nvCxnSpPr>
            <p:spPr>
              <a:xfrm>
                <a:off x="1593336" y="5036415"/>
                <a:ext cx="799953" cy="217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Arrow Connector 22"/>
              <p:cNvCxnSpPr>
                <a:stCxn id="81" idx="6"/>
                <a:endCxn id="84" idx="2"/>
              </p:cNvCxnSpPr>
              <p:nvPr/>
            </p:nvCxnSpPr>
            <p:spPr>
              <a:xfrm flipV="1">
                <a:off x="1593336" y="5353850"/>
                <a:ext cx="802860" cy="225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Arrow Connector 23"/>
              <p:cNvCxnSpPr>
                <a:stCxn id="74" idx="6"/>
                <a:endCxn id="84" idx="2"/>
              </p:cNvCxnSpPr>
              <p:nvPr/>
            </p:nvCxnSpPr>
            <p:spPr>
              <a:xfrm>
                <a:off x="1593336" y="5036415"/>
                <a:ext cx="802860" cy="31743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Arrow Connector 24"/>
              <p:cNvCxnSpPr>
                <a:stCxn id="81" idx="7"/>
                <a:endCxn id="83" idx="3"/>
              </p:cNvCxnSpPr>
              <p:nvPr/>
            </p:nvCxnSpPr>
            <p:spPr>
              <a:xfrm flipV="1">
                <a:off x="1559112" y="5110917"/>
                <a:ext cx="868401" cy="17286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0" name="Oval 2"/>
              <p:cNvSpPr/>
              <p:nvPr/>
            </p:nvSpPr>
            <p:spPr>
              <a:xfrm>
                <a:off x="3573106" y="5255403"/>
                <a:ext cx="233698" cy="204563"/>
              </a:xfrm>
              <a:prstGeom prst="ellipse">
                <a:avLst/>
              </a:prstGeom>
              <a:solidFill>
                <a:srgbClr val="FEBE12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Oval 6"/>
              <p:cNvSpPr/>
              <p:nvPr/>
            </p:nvSpPr>
            <p:spPr>
              <a:xfrm>
                <a:off x="2911787" y="5255405"/>
                <a:ext cx="233698" cy="204563"/>
              </a:xfrm>
              <a:prstGeom prst="ellipse">
                <a:avLst/>
              </a:prstGeom>
              <a:solidFill>
                <a:srgbClr val="FEBE12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2" name="Straight Arrow Connector 7"/>
              <p:cNvCxnSpPr>
                <a:stCxn id="91" idx="6"/>
                <a:endCxn id="90" idx="2"/>
              </p:cNvCxnSpPr>
              <p:nvPr/>
            </p:nvCxnSpPr>
            <p:spPr>
              <a:xfrm flipV="1">
                <a:off x="3145485" y="5357685"/>
                <a:ext cx="427621" cy="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3" name="Oval 10"/>
              <p:cNvSpPr/>
              <p:nvPr/>
            </p:nvSpPr>
            <p:spPr>
              <a:xfrm>
                <a:off x="3573106" y="4934133"/>
                <a:ext cx="233698" cy="204563"/>
              </a:xfrm>
              <a:prstGeom prst="ellipse">
                <a:avLst/>
              </a:prstGeom>
              <a:solidFill>
                <a:srgbClr val="FEBE12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Oval 11"/>
              <p:cNvSpPr/>
              <p:nvPr/>
            </p:nvSpPr>
            <p:spPr>
              <a:xfrm>
                <a:off x="2911787" y="4934135"/>
                <a:ext cx="233698" cy="204563"/>
              </a:xfrm>
              <a:prstGeom prst="ellipse">
                <a:avLst/>
              </a:prstGeom>
              <a:solidFill>
                <a:srgbClr val="FEBE12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5" name="Straight Arrow Connector 12"/>
              <p:cNvCxnSpPr>
                <a:stCxn id="94" idx="6"/>
                <a:endCxn id="93" idx="2"/>
              </p:cNvCxnSpPr>
              <p:nvPr/>
            </p:nvCxnSpPr>
            <p:spPr>
              <a:xfrm flipV="1">
                <a:off x="3145485" y="5036415"/>
                <a:ext cx="427621" cy="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Arrow Connector 13"/>
              <p:cNvCxnSpPr>
                <a:stCxn id="94" idx="5"/>
                <a:endCxn id="90" idx="1"/>
              </p:cNvCxnSpPr>
              <p:nvPr/>
            </p:nvCxnSpPr>
            <p:spPr>
              <a:xfrm>
                <a:off x="3111260" y="5108740"/>
                <a:ext cx="496070" cy="17662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Arrow Connector 14"/>
              <p:cNvCxnSpPr>
                <a:stCxn id="91" idx="7"/>
                <a:endCxn id="93" idx="3"/>
              </p:cNvCxnSpPr>
              <p:nvPr/>
            </p:nvCxnSpPr>
            <p:spPr>
              <a:xfrm flipV="1">
                <a:off x="3111260" y="5108738"/>
                <a:ext cx="496070" cy="17662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Arrow Connector 21"/>
              <p:cNvCxnSpPr>
                <a:stCxn id="78" idx="6"/>
              </p:cNvCxnSpPr>
              <p:nvPr/>
            </p:nvCxnSpPr>
            <p:spPr>
              <a:xfrm>
                <a:off x="1593337" y="4648836"/>
                <a:ext cx="919708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Arrow Connector 21"/>
              <p:cNvCxnSpPr>
                <a:endCxn id="94" idx="1"/>
              </p:cNvCxnSpPr>
              <p:nvPr/>
            </p:nvCxnSpPr>
            <p:spPr>
              <a:xfrm>
                <a:off x="2525431" y="4648836"/>
                <a:ext cx="420581" cy="31525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Flink</a:t>
            </a:r>
            <a:r>
              <a:rPr lang="en-US" dirty="0" smtClean="0"/>
              <a:t> stack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6095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4376"/>
            <a:ext cx="8229600" cy="941132"/>
          </a:xfrm>
        </p:spPr>
        <p:txBody>
          <a:bodyPr/>
          <a:lstStyle/>
          <a:p>
            <a:r>
              <a:rPr lang="en-US" dirty="0" smtClean="0"/>
              <a:t>Used for Batch Processing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297822" y="2308944"/>
            <a:ext cx="914734" cy="888056"/>
          </a:xfrm>
          <a:prstGeom prst="ellipse">
            <a:avLst/>
          </a:prstGeom>
          <a:solidFill>
            <a:srgbClr val="33AD9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Data Set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3996406" y="2308943"/>
            <a:ext cx="976900" cy="888055"/>
          </a:xfrm>
          <a:prstGeom prst="rect">
            <a:avLst/>
          </a:prstGeom>
          <a:solidFill>
            <a:srgbClr val="33AD9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Operation</a:t>
            </a:r>
            <a:endParaRPr lang="en-US" sz="1400" dirty="0"/>
          </a:p>
        </p:txBody>
      </p:sp>
      <p:sp>
        <p:nvSpPr>
          <p:cNvPr id="11" name="Oval 10"/>
          <p:cNvSpPr/>
          <p:nvPr/>
        </p:nvSpPr>
        <p:spPr>
          <a:xfrm>
            <a:off x="5721632" y="2308942"/>
            <a:ext cx="914734" cy="888056"/>
          </a:xfrm>
          <a:prstGeom prst="ellipse">
            <a:avLst/>
          </a:prstGeom>
          <a:solidFill>
            <a:srgbClr val="33AD9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Data Set</a:t>
            </a:r>
            <a:endParaRPr lang="en-US" sz="1400" dirty="0"/>
          </a:p>
        </p:txBody>
      </p:sp>
      <p:cxnSp>
        <p:nvCxnSpPr>
          <p:cNvPr id="13" name="Straight Arrow Connector 12"/>
          <p:cNvCxnSpPr>
            <a:stCxn id="17" idx="3"/>
            <a:endCxn id="7" idx="2"/>
          </p:cNvCxnSpPr>
          <p:nvPr/>
        </p:nvCxnSpPr>
        <p:spPr>
          <a:xfrm>
            <a:off x="1528941" y="2752970"/>
            <a:ext cx="768881" cy="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552041" y="2308942"/>
            <a:ext cx="976900" cy="888055"/>
          </a:xfrm>
          <a:prstGeom prst="rect">
            <a:avLst/>
          </a:prstGeom>
          <a:solidFill>
            <a:srgbClr val="33AD9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Source</a:t>
            </a:r>
            <a:endParaRPr lang="en-US" sz="1400" dirty="0"/>
          </a:p>
        </p:txBody>
      </p:sp>
      <p:cxnSp>
        <p:nvCxnSpPr>
          <p:cNvPr id="21" name="Straight Arrow Connector 20"/>
          <p:cNvCxnSpPr>
            <a:stCxn id="7" idx="6"/>
            <a:endCxn id="10" idx="1"/>
          </p:cNvCxnSpPr>
          <p:nvPr/>
        </p:nvCxnSpPr>
        <p:spPr>
          <a:xfrm flipV="1">
            <a:off x="3212556" y="2752971"/>
            <a:ext cx="783850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973306" y="2752968"/>
            <a:ext cx="748326" cy="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Content Placeholder 2"/>
          <p:cNvSpPr txBox="1">
            <a:spLocks/>
          </p:cNvSpPr>
          <p:nvPr/>
        </p:nvSpPr>
        <p:spPr>
          <a:xfrm>
            <a:off x="548859" y="3358482"/>
            <a:ext cx="6492791" cy="42463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34AD91"/>
              </a:buClr>
              <a:buFont typeface="Wingdings" charset="2"/>
              <a:buChar char="§"/>
              <a:defRPr sz="320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34AD91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/>
              <a:t>Example: Map and Reduce operation</a:t>
            </a:r>
            <a:endParaRPr lang="en-US" sz="2000" dirty="0"/>
          </a:p>
        </p:txBody>
      </p:sp>
      <p:sp>
        <p:nvSpPr>
          <p:cNvPr id="28" name="Rectangle 27"/>
          <p:cNvSpPr/>
          <p:nvPr/>
        </p:nvSpPr>
        <p:spPr>
          <a:xfrm>
            <a:off x="7505639" y="2308946"/>
            <a:ext cx="976900" cy="888055"/>
          </a:xfrm>
          <a:prstGeom prst="rect">
            <a:avLst/>
          </a:prstGeom>
          <a:solidFill>
            <a:srgbClr val="33AD9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Sink</a:t>
            </a:r>
            <a:endParaRPr lang="en-US" sz="1400" dirty="0"/>
          </a:p>
        </p:txBody>
      </p:sp>
      <p:cxnSp>
        <p:nvCxnSpPr>
          <p:cNvPr id="29" name="Straight Arrow Connector 28"/>
          <p:cNvCxnSpPr>
            <a:stCxn id="11" idx="6"/>
            <a:endCxn id="28" idx="1"/>
          </p:cNvCxnSpPr>
          <p:nvPr/>
        </p:nvCxnSpPr>
        <p:spPr>
          <a:xfrm>
            <a:off x="6636366" y="2752970"/>
            <a:ext cx="869273" cy="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2700091"/>
              </p:ext>
            </p:extLst>
          </p:nvPr>
        </p:nvGraphicFramePr>
        <p:xfrm>
          <a:off x="694136" y="3905912"/>
          <a:ext cx="651266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633"/>
                <a:gridCol w="325633"/>
              </a:tblGrid>
              <a:tr h="212398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33AD9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h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33AD90"/>
                    </a:solidFill>
                  </a:tcPr>
                </a:tc>
              </a:tr>
              <a:tr h="212398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33AD9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33AD90"/>
                    </a:solidFill>
                  </a:tcPr>
                </a:tc>
              </a:tr>
              <a:tr h="212398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33AD9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33AD90"/>
                    </a:solidFill>
                  </a:tcPr>
                </a:tc>
              </a:tr>
              <a:tr h="212398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33AD9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33AD90"/>
                    </a:solidFill>
                  </a:tcPr>
                </a:tc>
              </a:tr>
              <a:tr h="212398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…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33AD9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…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33AD90"/>
                    </a:solidFill>
                  </a:tcPr>
                </a:tc>
              </a:tr>
            </a:tbl>
          </a:graphicData>
        </a:graphic>
      </p:graphicFrame>
      <p:sp>
        <p:nvSpPr>
          <p:cNvPr id="44" name="Isosceles Triangle 43"/>
          <p:cNvSpPr/>
          <p:nvPr/>
        </p:nvSpPr>
        <p:spPr>
          <a:xfrm>
            <a:off x="2088737" y="4225813"/>
            <a:ext cx="497331" cy="461788"/>
          </a:xfrm>
          <a:prstGeom prst="triangle">
            <a:avLst/>
          </a:prstGeom>
          <a:solidFill>
            <a:srgbClr val="33AD9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ight Triangle 44"/>
          <p:cNvSpPr/>
          <p:nvPr/>
        </p:nvSpPr>
        <p:spPr>
          <a:xfrm>
            <a:off x="2759630" y="4383145"/>
            <a:ext cx="452926" cy="461788"/>
          </a:xfrm>
          <a:prstGeom prst="rtTriangle">
            <a:avLst/>
          </a:prstGeom>
          <a:solidFill>
            <a:srgbClr val="33AD9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ight Triangle 45"/>
          <p:cNvSpPr/>
          <p:nvPr/>
        </p:nvSpPr>
        <p:spPr>
          <a:xfrm rot="17737841">
            <a:off x="2187785" y="4738366"/>
            <a:ext cx="364117" cy="399624"/>
          </a:xfrm>
          <a:prstGeom prst="rtTriangle">
            <a:avLst/>
          </a:prstGeom>
          <a:solidFill>
            <a:srgbClr val="33AD9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3823228" y="4110470"/>
            <a:ext cx="976900" cy="888055"/>
          </a:xfrm>
          <a:prstGeom prst="rect">
            <a:avLst/>
          </a:prstGeom>
          <a:solidFill>
            <a:srgbClr val="33AD9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Map</a:t>
            </a:r>
            <a:endParaRPr lang="en-US" sz="1400" dirty="0"/>
          </a:p>
        </p:txBody>
      </p:sp>
      <p:sp>
        <p:nvSpPr>
          <p:cNvPr id="48" name="Rectangle 47"/>
          <p:cNvSpPr/>
          <p:nvPr/>
        </p:nvSpPr>
        <p:spPr>
          <a:xfrm>
            <a:off x="5602942" y="4182503"/>
            <a:ext cx="301951" cy="304456"/>
          </a:xfrm>
          <a:prstGeom prst="rect">
            <a:avLst/>
          </a:prstGeom>
          <a:solidFill>
            <a:srgbClr val="33AD9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5602942" y="4586176"/>
            <a:ext cx="719354" cy="344810"/>
          </a:xfrm>
          <a:prstGeom prst="rect">
            <a:avLst/>
          </a:prstGeom>
          <a:solidFill>
            <a:srgbClr val="33AD9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6149118" y="4256065"/>
            <a:ext cx="803722" cy="230894"/>
          </a:xfrm>
          <a:prstGeom prst="rect">
            <a:avLst/>
          </a:prstGeom>
          <a:solidFill>
            <a:srgbClr val="33AD9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7506877" y="4100368"/>
            <a:ext cx="976900" cy="888055"/>
          </a:xfrm>
          <a:prstGeom prst="rect">
            <a:avLst/>
          </a:prstGeom>
          <a:solidFill>
            <a:srgbClr val="33AD9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Reduce</a:t>
            </a:r>
            <a:endParaRPr lang="en-US" sz="1400" dirty="0"/>
          </a:p>
        </p:txBody>
      </p:sp>
      <p:sp>
        <p:nvSpPr>
          <p:cNvPr id="52" name="Rectangle 51"/>
          <p:cNvSpPr/>
          <p:nvPr/>
        </p:nvSpPr>
        <p:spPr>
          <a:xfrm>
            <a:off x="7638815" y="5578778"/>
            <a:ext cx="754915" cy="641917"/>
          </a:xfrm>
          <a:prstGeom prst="rect">
            <a:avLst/>
          </a:prstGeom>
          <a:solidFill>
            <a:srgbClr val="33AD9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3" name="Table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0326964"/>
              </p:ext>
            </p:extLst>
          </p:nvPr>
        </p:nvGraphicFramePr>
        <p:xfrm>
          <a:off x="6310733" y="5533175"/>
          <a:ext cx="325633" cy="851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633"/>
              </a:tblGrid>
              <a:tr h="33318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33AD90"/>
                    </a:solidFill>
                  </a:tcPr>
                </a:tc>
              </a:tr>
              <a:tr h="212398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12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33AD90"/>
                    </a:solidFill>
                  </a:tcPr>
                </a:tc>
              </a:tr>
              <a:tr h="212398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…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33AD90"/>
                    </a:solidFill>
                  </a:tcPr>
                </a:tc>
              </a:tr>
            </a:tbl>
          </a:graphicData>
        </a:graphic>
      </p:graphicFrame>
      <p:cxnSp>
        <p:nvCxnSpPr>
          <p:cNvPr id="54" name="Straight Arrow Connector 53"/>
          <p:cNvCxnSpPr/>
          <p:nvPr/>
        </p:nvCxnSpPr>
        <p:spPr>
          <a:xfrm>
            <a:off x="1608869" y="4554391"/>
            <a:ext cx="389334" cy="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3271735" y="4544396"/>
            <a:ext cx="389334" cy="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4982020" y="4554389"/>
            <a:ext cx="389334" cy="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7041650" y="4544398"/>
            <a:ext cx="389334" cy="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7995327" y="5094995"/>
            <a:ext cx="0" cy="3665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H="1">
            <a:off x="6926198" y="5958845"/>
            <a:ext cx="38933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26424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5757"/>
            <a:ext cx="7474685" cy="898406"/>
          </a:xfrm>
        </p:spPr>
        <p:txBody>
          <a:bodyPr/>
          <a:lstStyle/>
          <a:p>
            <a:r>
              <a:rPr lang="en-US" dirty="0" smtClean="0"/>
              <a:t>Scaling 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933" y="1252363"/>
            <a:ext cx="8229600" cy="603671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Scale out arbitrarily by setting the parallelism</a:t>
            </a:r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552041" y="2094825"/>
            <a:ext cx="6210854" cy="630673"/>
            <a:chOff x="552041" y="2308942"/>
            <a:chExt cx="7930498" cy="888059"/>
          </a:xfrm>
          <a:solidFill>
            <a:srgbClr val="33AD90"/>
          </a:solidFill>
        </p:grpSpPr>
        <p:sp>
          <p:nvSpPr>
            <p:cNvPr id="5" name="Oval 4"/>
            <p:cNvSpPr/>
            <p:nvPr/>
          </p:nvSpPr>
          <p:spPr>
            <a:xfrm>
              <a:off x="2297822" y="2308944"/>
              <a:ext cx="914734" cy="888056"/>
            </a:xfrm>
            <a:prstGeom prst="ellipse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Data Set</a:t>
              </a:r>
              <a:endParaRPr lang="en-US" sz="110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996406" y="2308943"/>
              <a:ext cx="976900" cy="888055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Operation</a:t>
              </a:r>
              <a:endParaRPr lang="en-US" sz="1100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5721632" y="2308942"/>
              <a:ext cx="914734" cy="888056"/>
            </a:xfrm>
            <a:prstGeom prst="ellipse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Data Set</a:t>
              </a:r>
              <a:endParaRPr lang="en-US" sz="1100" dirty="0"/>
            </a:p>
          </p:txBody>
        </p:sp>
        <p:cxnSp>
          <p:nvCxnSpPr>
            <p:cNvPr id="8" name="Straight Arrow Connector 7"/>
            <p:cNvCxnSpPr>
              <a:stCxn id="9" idx="3"/>
              <a:endCxn id="5" idx="2"/>
            </p:cNvCxnSpPr>
            <p:nvPr/>
          </p:nvCxnSpPr>
          <p:spPr>
            <a:xfrm>
              <a:off x="1528941" y="2752970"/>
              <a:ext cx="768881" cy="2"/>
            </a:xfrm>
            <a:prstGeom prst="straightConnector1">
              <a:avLst/>
            </a:prstGeom>
            <a:grpFill/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552041" y="2308942"/>
              <a:ext cx="976900" cy="888055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Source</a:t>
              </a:r>
              <a:endParaRPr lang="en-US" sz="1100" dirty="0"/>
            </a:p>
          </p:txBody>
        </p:sp>
        <p:cxnSp>
          <p:nvCxnSpPr>
            <p:cNvPr id="10" name="Straight Arrow Connector 9"/>
            <p:cNvCxnSpPr>
              <a:stCxn id="5" idx="6"/>
              <a:endCxn id="6" idx="1"/>
            </p:cNvCxnSpPr>
            <p:nvPr/>
          </p:nvCxnSpPr>
          <p:spPr>
            <a:xfrm flipV="1">
              <a:off x="3212556" y="2752971"/>
              <a:ext cx="783850" cy="1"/>
            </a:xfrm>
            <a:prstGeom prst="straightConnector1">
              <a:avLst/>
            </a:prstGeom>
            <a:grpFill/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4973306" y="2752968"/>
              <a:ext cx="748326" cy="6"/>
            </a:xfrm>
            <a:prstGeom prst="straightConnector1">
              <a:avLst/>
            </a:prstGeom>
            <a:grpFill/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7505639" y="2308946"/>
              <a:ext cx="976900" cy="888055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Sink</a:t>
              </a:r>
              <a:endParaRPr lang="en-US" sz="1100" dirty="0"/>
            </a:p>
          </p:txBody>
        </p:sp>
        <p:cxnSp>
          <p:nvCxnSpPr>
            <p:cNvPr id="13" name="Straight Arrow Connector 12"/>
            <p:cNvCxnSpPr>
              <a:stCxn id="7" idx="6"/>
              <a:endCxn id="12" idx="1"/>
            </p:cNvCxnSpPr>
            <p:nvPr/>
          </p:nvCxnSpPr>
          <p:spPr>
            <a:xfrm>
              <a:off x="6636366" y="2752970"/>
              <a:ext cx="869273" cy="4"/>
            </a:xfrm>
            <a:prstGeom prst="straightConnector1">
              <a:avLst/>
            </a:prstGeom>
            <a:grpFill/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7931885" y="3206410"/>
            <a:ext cx="422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venir Book"/>
                <a:cs typeface="Avenir Book"/>
              </a:rPr>
              <a:t>2</a:t>
            </a:r>
            <a:endParaRPr lang="en-US" dirty="0">
              <a:latin typeface="Avenir Book"/>
              <a:cs typeface="Avenir Book"/>
            </a:endParaRPr>
          </a:p>
        </p:txBody>
      </p:sp>
      <p:grpSp>
        <p:nvGrpSpPr>
          <p:cNvPr id="186" name="Group 185"/>
          <p:cNvGrpSpPr/>
          <p:nvPr/>
        </p:nvGrpSpPr>
        <p:grpSpPr>
          <a:xfrm>
            <a:off x="552041" y="2954442"/>
            <a:ext cx="6345494" cy="770529"/>
            <a:chOff x="552041" y="3094301"/>
            <a:chExt cx="6345494" cy="770529"/>
          </a:xfrm>
          <a:solidFill>
            <a:srgbClr val="33AD90"/>
          </a:solidFill>
        </p:grpSpPr>
        <p:grpSp>
          <p:nvGrpSpPr>
            <p:cNvPr id="47" name="Group 46"/>
            <p:cNvGrpSpPr/>
            <p:nvPr/>
          </p:nvGrpSpPr>
          <p:grpSpPr>
            <a:xfrm>
              <a:off x="686681" y="3094301"/>
              <a:ext cx="6210854" cy="630673"/>
              <a:chOff x="732509" y="3945823"/>
              <a:chExt cx="7930498" cy="888059"/>
            </a:xfrm>
            <a:grpFill/>
          </p:grpSpPr>
          <p:sp>
            <p:nvSpPr>
              <p:cNvPr id="38" name="Oval 37"/>
              <p:cNvSpPr/>
              <p:nvPr/>
            </p:nvSpPr>
            <p:spPr>
              <a:xfrm>
                <a:off x="2478290" y="3945825"/>
                <a:ext cx="914734" cy="888056"/>
              </a:xfrm>
              <a:prstGeom prst="ellipse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Data Set</a:t>
                </a:r>
                <a:endParaRPr lang="en-US" sz="1100" dirty="0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4176874" y="3945824"/>
                <a:ext cx="976900" cy="888055"/>
              </a:xfrm>
              <a:prstGeom prst="rect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Operation</a:t>
                </a:r>
                <a:endParaRPr lang="en-US" sz="1100" dirty="0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5902100" y="3945823"/>
                <a:ext cx="914734" cy="888056"/>
              </a:xfrm>
              <a:prstGeom prst="ellipse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Data Set</a:t>
                </a:r>
                <a:endParaRPr lang="en-US" sz="1100" dirty="0"/>
              </a:p>
            </p:txBody>
          </p:sp>
          <p:cxnSp>
            <p:nvCxnSpPr>
              <p:cNvPr id="41" name="Straight Arrow Connector 40"/>
              <p:cNvCxnSpPr>
                <a:stCxn id="42" idx="3"/>
                <a:endCxn id="38" idx="2"/>
              </p:cNvCxnSpPr>
              <p:nvPr/>
            </p:nvCxnSpPr>
            <p:spPr>
              <a:xfrm>
                <a:off x="1709409" y="4389851"/>
                <a:ext cx="768881" cy="2"/>
              </a:xfrm>
              <a:prstGeom prst="straightConnector1">
                <a:avLst/>
              </a:prstGeom>
              <a:grpFill/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/>
              <p:cNvSpPr/>
              <p:nvPr/>
            </p:nvSpPr>
            <p:spPr>
              <a:xfrm>
                <a:off x="732509" y="3945823"/>
                <a:ext cx="976900" cy="888055"/>
              </a:xfrm>
              <a:prstGeom prst="rect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Source</a:t>
                </a:r>
                <a:endParaRPr lang="en-US" sz="1100" dirty="0"/>
              </a:p>
            </p:txBody>
          </p:sp>
          <p:cxnSp>
            <p:nvCxnSpPr>
              <p:cNvPr id="43" name="Straight Arrow Connector 42"/>
              <p:cNvCxnSpPr>
                <a:stCxn id="38" idx="6"/>
                <a:endCxn id="39" idx="1"/>
              </p:cNvCxnSpPr>
              <p:nvPr/>
            </p:nvCxnSpPr>
            <p:spPr>
              <a:xfrm flipV="1">
                <a:off x="3393024" y="4389852"/>
                <a:ext cx="783850" cy="1"/>
              </a:xfrm>
              <a:prstGeom prst="straightConnector1">
                <a:avLst/>
              </a:prstGeom>
              <a:grpFill/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/>
              <p:nvPr/>
            </p:nvCxnSpPr>
            <p:spPr>
              <a:xfrm>
                <a:off x="5153774" y="4389849"/>
                <a:ext cx="748326" cy="6"/>
              </a:xfrm>
              <a:prstGeom prst="straightConnector1">
                <a:avLst/>
              </a:prstGeom>
              <a:grpFill/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Rectangle 44"/>
              <p:cNvSpPr/>
              <p:nvPr/>
            </p:nvSpPr>
            <p:spPr>
              <a:xfrm>
                <a:off x="7686107" y="3945827"/>
                <a:ext cx="976900" cy="888055"/>
              </a:xfrm>
              <a:prstGeom prst="rect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Sink</a:t>
                </a:r>
                <a:endParaRPr lang="en-US" sz="1100" dirty="0"/>
              </a:p>
            </p:txBody>
          </p:sp>
          <p:cxnSp>
            <p:nvCxnSpPr>
              <p:cNvPr id="46" name="Straight Arrow Connector 45"/>
              <p:cNvCxnSpPr>
                <a:stCxn id="40" idx="6"/>
                <a:endCxn id="45" idx="1"/>
              </p:cNvCxnSpPr>
              <p:nvPr/>
            </p:nvCxnSpPr>
            <p:spPr>
              <a:xfrm>
                <a:off x="6816834" y="4389851"/>
                <a:ext cx="869273" cy="4"/>
              </a:xfrm>
              <a:prstGeom prst="straightConnector1">
                <a:avLst/>
              </a:prstGeom>
              <a:grpFill/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Group 48"/>
            <p:cNvGrpSpPr/>
            <p:nvPr/>
          </p:nvGrpSpPr>
          <p:grpSpPr>
            <a:xfrm>
              <a:off x="552041" y="3234157"/>
              <a:ext cx="6210854" cy="630673"/>
              <a:chOff x="552041" y="2308942"/>
              <a:chExt cx="7930498" cy="888059"/>
            </a:xfrm>
            <a:grpFill/>
          </p:grpSpPr>
          <p:sp>
            <p:nvSpPr>
              <p:cNvPr id="50" name="Oval 49"/>
              <p:cNvSpPr/>
              <p:nvPr/>
            </p:nvSpPr>
            <p:spPr>
              <a:xfrm>
                <a:off x="2297822" y="2308944"/>
                <a:ext cx="914734" cy="888056"/>
              </a:xfrm>
              <a:prstGeom prst="ellipse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Data Set</a:t>
                </a:r>
                <a:endParaRPr lang="en-US" sz="1100" dirty="0"/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3996406" y="2308943"/>
                <a:ext cx="976900" cy="888055"/>
              </a:xfrm>
              <a:prstGeom prst="rect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Operation</a:t>
                </a:r>
                <a:endParaRPr lang="en-US" sz="1100" dirty="0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5721632" y="2308942"/>
                <a:ext cx="914734" cy="888056"/>
              </a:xfrm>
              <a:prstGeom prst="ellipse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Data Set</a:t>
                </a:r>
                <a:endParaRPr lang="en-US" sz="1100" dirty="0"/>
              </a:p>
            </p:txBody>
          </p:sp>
          <p:cxnSp>
            <p:nvCxnSpPr>
              <p:cNvPr id="53" name="Straight Arrow Connector 52"/>
              <p:cNvCxnSpPr>
                <a:stCxn id="54" idx="3"/>
                <a:endCxn id="50" idx="2"/>
              </p:cNvCxnSpPr>
              <p:nvPr/>
            </p:nvCxnSpPr>
            <p:spPr>
              <a:xfrm>
                <a:off x="1528941" y="2752970"/>
                <a:ext cx="768881" cy="2"/>
              </a:xfrm>
              <a:prstGeom prst="straightConnector1">
                <a:avLst/>
              </a:prstGeom>
              <a:grpFill/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Rectangle 53"/>
              <p:cNvSpPr/>
              <p:nvPr/>
            </p:nvSpPr>
            <p:spPr>
              <a:xfrm>
                <a:off x="552041" y="2308942"/>
                <a:ext cx="976900" cy="888055"/>
              </a:xfrm>
              <a:prstGeom prst="rect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Source</a:t>
                </a:r>
                <a:endParaRPr lang="en-US" sz="1100" dirty="0"/>
              </a:p>
            </p:txBody>
          </p:sp>
          <p:cxnSp>
            <p:nvCxnSpPr>
              <p:cNvPr id="55" name="Straight Arrow Connector 54"/>
              <p:cNvCxnSpPr>
                <a:stCxn id="50" idx="6"/>
                <a:endCxn id="51" idx="1"/>
              </p:cNvCxnSpPr>
              <p:nvPr/>
            </p:nvCxnSpPr>
            <p:spPr>
              <a:xfrm flipV="1">
                <a:off x="3212556" y="2752971"/>
                <a:ext cx="783850" cy="1"/>
              </a:xfrm>
              <a:prstGeom prst="straightConnector1">
                <a:avLst/>
              </a:prstGeom>
              <a:grpFill/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/>
              <p:cNvCxnSpPr/>
              <p:nvPr/>
            </p:nvCxnSpPr>
            <p:spPr>
              <a:xfrm>
                <a:off x="4973306" y="2752968"/>
                <a:ext cx="748326" cy="6"/>
              </a:xfrm>
              <a:prstGeom prst="straightConnector1">
                <a:avLst/>
              </a:prstGeom>
              <a:grpFill/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Rectangle 56"/>
              <p:cNvSpPr/>
              <p:nvPr/>
            </p:nvSpPr>
            <p:spPr>
              <a:xfrm>
                <a:off x="7505639" y="2308946"/>
                <a:ext cx="976900" cy="888055"/>
              </a:xfrm>
              <a:prstGeom prst="rect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Sink</a:t>
                </a:r>
                <a:endParaRPr lang="en-US" sz="1100" dirty="0"/>
              </a:p>
            </p:txBody>
          </p:sp>
          <p:cxnSp>
            <p:nvCxnSpPr>
              <p:cNvPr id="58" name="Straight Arrow Connector 57"/>
              <p:cNvCxnSpPr>
                <a:stCxn id="52" idx="6"/>
                <a:endCxn id="57" idx="1"/>
              </p:cNvCxnSpPr>
              <p:nvPr/>
            </p:nvCxnSpPr>
            <p:spPr>
              <a:xfrm>
                <a:off x="6636366" y="2752970"/>
                <a:ext cx="869273" cy="4"/>
              </a:xfrm>
              <a:prstGeom prst="straightConnector1">
                <a:avLst/>
              </a:prstGeom>
              <a:grpFill/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9" name="TextBox 68"/>
          <p:cNvSpPr txBox="1"/>
          <p:nvPr/>
        </p:nvSpPr>
        <p:spPr>
          <a:xfrm>
            <a:off x="7931885" y="4218652"/>
            <a:ext cx="496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venir Book"/>
                <a:cs typeface="Avenir Book"/>
              </a:rPr>
              <a:t>4</a:t>
            </a:r>
            <a:endParaRPr lang="en-US" dirty="0">
              <a:latin typeface="Avenir Book"/>
              <a:cs typeface="Avenir Book"/>
            </a:endParaRPr>
          </a:p>
        </p:txBody>
      </p:sp>
      <p:grpSp>
        <p:nvGrpSpPr>
          <p:cNvPr id="187" name="Group 186"/>
          <p:cNvGrpSpPr/>
          <p:nvPr/>
        </p:nvGrpSpPr>
        <p:grpSpPr>
          <a:xfrm>
            <a:off x="552041" y="3932412"/>
            <a:ext cx="6581001" cy="1018399"/>
            <a:chOff x="516113" y="4189798"/>
            <a:chExt cx="6581001" cy="1018399"/>
          </a:xfrm>
          <a:solidFill>
            <a:srgbClr val="33AD90"/>
          </a:solidFill>
        </p:grpSpPr>
        <p:grpSp>
          <p:nvGrpSpPr>
            <p:cNvPr id="100" name="Group 99"/>
            <p:cNvGrpSpPr/>
            <p:nvPr/>
          </p:nvGrpSpPr>
          <p:grpSpPr>
            <a:xfrm>
              <a:off x="886260" y="4189798"/>
              <a:ext cx="6210854" cy="630673"/>
              <a:chOff x="732509" y="3945823"/>
              <a:chExt cx="7930498" cy="888059"/>
            </a:xfrm>
            <a:grpFill/>
          </p:grpSpPr>
          <p:sp>
            <p:nvSpPr>
              <p:cNvPr id="101" name="Oval 100"/>
              <p:cNvSpPr/>
              <p:nvPr/>
            </p:nvSpPr>
            <p:spPr>
              <a:xfrm>
                <a:off x="2478290" y="3945825"/>
                <a:ext cx="914734" cy="888056"/>
              </a:xfrm>
              <a:prstGeom prst="ellipse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Data Set</a:t>
                </a:r>
                <a:endParaRPr lang="en-US" sz="1100" dirty="0"/>
              </a:p>
            </p:txBody>
          </p:sp>
          <p:sp>
            <p:nvSpPr>
              <p:cNvPr id="102" name="Rectangle 101"/>
              <p:cNvSpPr/>
              <p:nvPr/>
            </p:nvSpPr>
            <p:spPr>
              <a:xfrm>
                <a:off x="4176874" y="3945824"/>
                <a:ext cx="976900" cy="888055"/>
              </a:xfrm>
              <a:prstGeom prst="rect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Operation</a:t>
                </a:r>
                <a:endParaRPr lang="en-US" sz="1100" dirty="0"/>
              </a:p>
            </p:txBody>
          </p:sp>
          <p:sp>
            <p:nvSpPr>
              <p:cNvPr id="103" name="Oval 102"/>
              <p:cNvSpPr/>
              <p:nvPr/>
            </p:nvSpPr>
            <p:spPr>
              <a:xfrm>
                <a:off x="5902100" y="3945823"/>
                <a:ext cx="914734" cy="888056"/>
              </a:xfrm>
              <a:prstGeom prst="ellipse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Data Set</a:t>
                </a:r>
                <a:endParaRPr lang="en-US" sz="1100" dirty="0"/>
              </a:p>
            </p:txBody>
          </p:sp>
          <p:cxnSp>
            <p:nvCxnSpPr>
              <p:cNvPr id="104" name="Straight Arrow Connector 103"/>
              <p:cNvCxnSpPr>
                <a:stCxn id="105" idx="3"/>
                <a:endCxn id="101" idx="2"/>
              </p:cNvCxnSpPr>
              <p:nvPr/>
            </p:nvCxnSpPr>
            <p:spPr>
              <a:xfrm>
                <a:off x="1709409" y="4389851"/>
                <a:ext cx="768881" cy="2"/>
              </a:xfrm>
              <a:prstGeom prst="straightConnector1">
                <a:avLst/>
              </a:prstGeom>
              <a:grpFill/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5" name="Rectangle 104"/>
              <p:cNvSpPr/>
              <p:nvPr/>
            </p:nvSpPr>
            <p:spPr>
              <a:xfrm>
                <a:off x="732509" y="3945823"/>
                <a:ext cx="976900" cy="888055"/>
              </a:xfrm>
              <a:prstGeom prst="rect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Source</a:t>
                </a:r>
                <a:endParaRPr lang="en-US" sz="1100" dirty="0"/>
              </a:p>
            </p:txBody>
          </p:sp>
          <p:cxnSp>
            <p:nvCxnSpPr>
              <p:cNvPr id="106" name="Straight Arrow Connector 105"/>
              <p:cNvCxnSpPr>
                <a:stCxn id="101" idx="6"/>
                <a:endCxn id="102" idx="1"/>
              </p:cNvCxnSpPr>
              <p:nvPr/>
            </p:nvCxnSpPr>
            <p:spPr>
              <a:xfrm flipV="1">
                <a:off x="3393024" y="4389852"/>
                <a:ext cx="783850" cy="1"/>
              </a:xfrm>
              <a:prstGeom prst="straightConnector1">
                <a:avLst/>
              </a:prstGeom>
              <a:grpFill/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Arrow Connector 106"/>
              <p:cNvCxnSpPr/>
              <p:nvPr/>
            </p:nvCxnSpPr>
            <p:spPr>
              <a:xfrm>
                <a:off x="5153774" y="4389849"/>
                <a:ext cx="748326" cy="6"/>
              </a:xfrm>
              <a:prstGeom prst="straightConnector1">
                <a:avLst/>
              </a:prstGeom>
              <a:grpFill/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8" name="Rectangle 107"/>
              <p:cNvSpPr/>
              <p:nvPr/>
            </p:nvSpPr>
            <p:spPr>
              <a:xfrm>
                <a:off x="7686107" y="3945827"/>
                <a:ext cx="976900" cy="888055"/>
              </a:xfrm>
              <a:prstGeom prst="rect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Sink</a:t>
                </a:r>
                <a:endParaRPr lang="en-US" sz="1100" dirty="0"/>
              </a:p>
            </p:txBody>
          </p:sp>
          <p:cxnSp>
            <p:nvCxnSpPr>
              <p:cNvPr id="109" name="Straight Arrow Connector 108"/>
              <p:cNvCxnSpPr>
                <a:stCxn id="103" idx="6"/>
                <a:endCxn id="108" idx="1"/>
              </p:cNvCxnSpPr>
              <p:nvPr/>
            </p:nvCxnSpPr>
            <p:spPr>
              <a:xfrm>
                <a:off x="6816834" y="4389851"/>
                <a:ext cx="869273" cy="4"/>
              </a:xfrm>
              <a:prstGeom prst="straightConnector1">
                <a:avLst/>
              </a:prstGeom>
              <a:grpFill/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0" name="Group 69"/>
            <p:cNvGrpSpPr/>
            <p:nvPr/>
          </p:nvGrpSpPr>
          <p:grpSpPr>
            <a:xfrm>
              <a:off x="778265" y="4320138"/>
              <a:ext cx="6210854" cy="630673"/>
              <a:chOff x="732509" y="3945823"/>
              <a:chExt cx="7930498" cy="888059"/>
            </a:xfrm>
            <a:grpFill/>
          </p:grpSpPr>
          <p:sp>
            <p:nvSpPr>
              <p:cNvPr id="71" name="Oval 70"/>
              <p:cNvSpPr/>
              <p:nvPr/>
            </p:nvSpPr>
            <p:spPr>
              <a:xfrm>
                <a:off x="2478290" y="3945825"/>
                <a:ext cx="914734" cy="888056"/>
              </a:xfrm>
              <a:prstGeom prst="ellipse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Data Set</a:t>
                </a:r>
                <a:endParaRPr lang="en-US" sz="1100" dirty="0"/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4176874" y="3945824"/>
                <a:ext cx="976900" cy="888055"/>
              </a:xfrm>
              <a:prstGeom prst="rect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Operation</a:t>
                </a:r>
                <a:endParaRPr lang="en-US" sz="1100" dirty="0"/>
              </a:p>
            </p:txBody>
          </p:sp>
          <p:sp>
            <p:nvSpPr>
              <p:cNvPr id="73" name="Oval 72"/>
              <p:cNvSpPr/>
              <p:nvPr/>
            </p:nvSpPr>
            <p:spPr>
              <a:xfrm>
                <a:off x="5902100" y="3945823"/>
                <a:ext cx="914734" cy="888056"/>
              </a:xfrm>
              <a:prstGeom prst="ellipse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Data Set</a:t>
                </a:r>
                <a:endParaRPr lang="en-US" sz="1100" dirty="0"/>
              </a:p>
            </p:txBody>
          </p:sp>
          <p:cxnSp>
            <p:nvCxnSpPr>
              <p:cNvPr id="74" name="Straight Arrow Connector 73"/>
              <p:cNvCxnSpPr>
                <a:stCxn id="75" idx="3"/>
                <a:endCxn id="71" idx="2"/>
              </p:cNvCxnSpPr>
              <p:nvPr/>
            </p:nvCxnSpPr>
            <p:spPr>
              <a:xfrm>
                <a:off x="1709409" y="4389851"/>
                <a:ext cx="768881" cy="2"/>
              </a:xfrm>
              <a:prstGeom prst="straightConnector1">
                <a:avLst/>
              </a:prstGeom>
              <a:grpFill/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Rectangle 74"/>
              <p:cNvSpPr/>
              <p:nvPr/>
            </p:nvSpPr>
            <p:spPr>
              <a:xfrm>
                <a:off x="732509" y="3945823"/>
                <a:ext cx="976900" cy="888055"/>
              </a:xfrm>
              <a:prstGeom prst="rect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Source</a:t>
                </a:r>
                <a:endParaRPr lang="en-US" sz="1100" dirty="0"/>
              </a:p>
            </p:txBody>
          </p:sp>
          <p:cxnSp>
            <p:nvCxnSpPr>
              <p:cNvPr id="76" name="Straight Arrow Connector 75"/>
              <p:cNvCxnSpPr>
                <a:stCxn id="71" idx="6"/>
                <a:endCxn id="72" idx="1"/>
              </p:cNvCxnSpPr>
              <p:nvPr/>
            </p:nvCxnSpPr>
            <p:spPr>
              <a:xfrm flipV="1">
                <a:off x="3393024" y="4389852"/>
                <a:ext cx="783850" cy="1"/>
              </a:xfrm>
              <a:prstGeom prst="straightConnector1">
                <a:avLst/>
              </a:prstGeom>
              <a:grpFill/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/>
              <p:cNvCxnSpPr/>
              <p:nvPr/>
            </p:nvCxnSpPr>
            <p:spPr>
              <a:xfrm>
                <a:off x="5153774" y="4389849"/>
                <a:ext cx="748326" cy="6"/>
              </a:xfrm>
              <a:prstGeom prst="straightConnector1">
                <a:avLst/>
              </a:prstGeom>
              <a:grpFill/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Rectangle 77"/>
              <p:cNvSpPr/>
              <p:nvPr/>
            </p:nvSpPr>
            <p:spPr>
              <a:xfrm>
                <a:off x="7686107" y="3945827"/>
                <a:ext cx="976900" cy="888055"/>
              </a:xfrm>
              <a:prstGeom prst="rect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Sink</a:t>
                </a:r>
                <a:endParaRPr lang="en-US" sz="1100" dirty="0"/>
              </a:p>
            </p:txBody>
          </p:sp>
          <p:cxnSp>
            <p:nvCxnSpPr>
              <p:cNvPr id="79" name="Straight Arrow Connector 78"/>
              <p:cNvCxnSpPr>
                <a:stCxn id="73" idx="6"/>
                <a:endCxn id="78" idx="1"/>
              </p:cNvCxnSpPr>
              <p:nvPr/>
            </p:nvCxnSpPr>
            <p:spPr>
              <a:xfrm>
                <a:off x="6816834" y="4389851"/>
                <a:ext cx="869273" cy="4"/>
              </a:xfrm>
              <a:prstGeom prst="straightConnector1">
                <a:avLst/>
              </a:prstGeom>
              <a:grpFill/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0" name="Group 79"/>
            <p:cNvGrpSpPr/>
            <p:nvPr/>
          </p:nvGrpSpPr>
          <p:grpSpPr>
            <a:xfrm>
              <a:off x="642642" y="4455578"/>
              <a:ext cx="6210854" cy="630673"/>
              <a:chOff x="732509" y="3945823"/>
              <a:chExt cx="7930498" cy="888059"/>
            </a:xfrm>
            <a:grpFill/>
          </p:grpSpPr>
          <p:sp>
            <p:nvSpPr>
              <p:cNvPr id="81" name="Oval 80"/>
              <p:cNvSpPr/>
              <p:nvPr/>
            </p:nvSpPr>
            <p:spPr>
              <a:xfrm>
                <a:off x="2478290" y="3945825"/>
                <a:ext cx="914734" cy="888056"/>
              </a:xfrm>
              <a:prstGeom prst="ellipse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Data Set</a:t>
                </a:r>
                <a:endParaRPr lang="en-US" sz="1100" dirty="0"/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4176874" y="3945824"/>
                <a:ext cx="976900" cy="888055"/>
              </a:xfrm>
              <a:prstGeom prst="rect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Operation</a:t>
                </a:r>
                <a:endParaRPr lang="en-US" sz="1100" dirty="0"/>
              </a:p>
            </p:txBody>
          </p:sp>
          <p:sp>
            <p:nvSpPr>
              <p:cNvPr id="83" name="Oval 82"/>
              <p:cNvSpPr/>
              <p:nvPr/>
            </p:nvSpPr>
            <p:spPr>
              <a:xfrm>
                <a:off x="5902100" y="3945823"/>
                <a:ext cx="914734" cy="888056"/>
              </a:xfrm>
              <a:prstGeom prst="ellipse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Data Set</a:t>
                </a:r>
                <a:endParaRPr lang="en-US" sz="1100" dirty="0"/>
              </a:p>
            </p:txBody>
          </p:sp>
          <p:cxnSp>
            <p:nvCxnSpPr>
              <p:cNvPr id="84" name="Straight Arrow Connector 83"/>
              <p:cNvCxnSpPr>
                <a:stCxn id="85" idx="3"/>
                <a:endCxn id="81" idx="2"/>
              </p:cNvCxnSpPr>
              <p:nvPr/>
            </p:nvCxnSpPr>
            <p:spPr>
              <a:xfrm>
                <a:off x="1709409" y="4389851"/>
                <a:ext cx="768881" cy="2"/>
              </a:xfrm>
              <a:prstGeom prst="straightConnector1">
                <a:avLst/>
              </a:prstGeom>
              <a:grpFill/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Rectangle 84"/>
              <p:cNvSpPr/>
              <p:nvPr/>
            </p:nvSpPr>
            <p:spPr>
              <a:xfrm>
                <a:off x="732509" y="3945823"/>
                <a:ext cx="976900" cy="888055"/>
              </a:xfrm>
              <a:prstGeom prst="rect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Source</a:t>
                </a:r>
                <a:endParaRPr lang="en-US" sz="1100" dirty="0"/>
              </a:p>
            </p:txBody>
          </p:sp>
          <p:cxnSp>
            <p:nvCxnSpPr>
              <p:cNvPr id="86" name="Straight Arrow Connector 85"/>
              <p:cNvCxnSpPr>
                <a:stCxn id="81" idx="6"/>
                <a:endCxn id="82" idx="1"/>
              </p:cNvCxnSpPr>
              <p:nvPr/>
            </p:nvCxnSpPr>
            <p:spPr>
              <a:xfrm flipV="1">
                <a:off x="3393024" y="4389852"/>
                <a:ext cx="783850" cy="1"/>
              </a:xfrm>
              <a:prstGeom prst="straightConnector1">
                <a:avLst/>
              </a:prstGeom>
              <a:grpFill/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Arrow Connector 86"/>
              <p:cNvCxnSpPr/>
              <p:nvPr/>
            </p:nvCxnSpPr>
            <p:spPr>
              <a:xfrm>
                <a:off x="5153774" y="4389849"/>
                <a:ext cx="748326" cy="6"/>
              </a:xfrm>
              <a:prstGeom prst="straightConnector1">
                <a:avLst/>
              </a:prstGeom>
              <a:grpFill/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8" name="Rectangle 87"/>
              <p:cNvSpPr/>
              <p:nvPr/>
            </p:nvSpPr>
            <p:spPr>
              <a:xfrm>
                <a:off x="7686107" y="3945827"/>
                <a:ext cx="976900" cy="888055"/>
              </a:xfrm>
              <a:prstGeom prst="rect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Sink</a:t>
                </a:r>
                <a:endParaRPr lang="en-US" sz="1100" dirty="0"/>
              </a:p>
            </p:txBody>
          </p:sp>
          <p:cxnSp>
            <p:nvCxnSpPr>
              <p:cNvPr id="89" name="Straight Arrow Connector 88"/>
              <p:cNvCxnSpPr>
                <a:stCxn id="83" idx="6"/>
                <a:endCxn id="88" idx="1"/>
              </p:cNvCxnSpPr>
              <p:nvPr/>
            </p:nvCxnSpPr>
            <p:spPr>
              <a:xfrm>
                <a:off x="6816834" y="4389851"/>
                <a:ext cx="869273" cy="4"/>
              </a:xfrm>
              <a:prstGeom prst="straightConnector1">
                <a:avLst/>
              </a:prstGeom>
              <a:grpFill/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0" name="Group 89"/>
            <p:cNvGrpSpPr/>
            <p:nvPr/>
          </p:nvGrpSpPr>
          <p:grpSpPr>
            <a:xfrm>
              <a:off x="516113" y="4577524"/>
              <a:ext cx="6210854" cy="630673"/>
              <a:chOff x="552041" y="2308942"/>
              <a:chExt cx="7930498" cy="888059"/>
            </a:xfrm>
            <a:grpFill/>
          </p:grpSpPr>
          <p:sp>
            <p:nvSpPr>
              <p:cNvPr id="91" name="Oval 90"/>
              <p:cNvSpPr/>
              <p:nvPr/>
            </p:nvSpPr>
            <p:spPr>
              <a:xfrm>
                <a:off x="2297822" y="2308944"/>
                <a:ext cx="914734" cy="888056"/>
              </a:xfrm>
              <a:prstGeom prst="ellipse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Data Set</a:t>
                </a:r>
                <a:endParaRPr lang="en-US" sz="1100" dirty="0"/>
              </a:p>
            </p:txBody>
          </p:sp>
          <p:sp>
            <p:nvSpPr>
              <p:cNvPr id="92" name="Rectangle 91"/>
              <p:cNvSpPr/>
              <p:nvPr/>
            </p:nvSpPr>
            <p:spPr>
              <a:xfrm>
                <a:off x="3996406" y="2308943"/>
                <a:ext cx="976900" cy="888055"/>
              </a:xfrm>
              <a:prstGeom prst="rect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Operation</a:t>
                </a:r>
                <a:endParaRPr lang="en-US" sz="1100" dirty="0"/>
              </a:p>
            </p:txBody>
          </p:sp>
          <p:sp>
            <p:nvSpPr>
              <p:cNvPr id="93" name="Oval 92"/>
              <p:cNvSpPr/>
              <p:nvPr/>
            </p:nvSpPr>
            <p:spPr>
              <a:xfrm>
                <a:off x="5721632" y="2308942"/>
                <a:ext cx="914734" cy="888056"/>
              </a:xfrm>
              <a:prstGeom prst="ellipse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Data Set</a:t>
                </a:r>
                <a:endParaRPr lang="en-US" sz="1100" dirty="0"/>
              </a:p>
            </p:txBody>
          </p:sp>
          <p:cxnSp>
            <p:nvCxnSpPr>
              <p:cNvPr id="94" name="Straight Arrow Connector 93"/>
              <p:cNvCxnSpPr>
                <a:stCxn id="95" idx="3"/>
                <a:endCxn id="91" idx="2"/>
              </p:cNvCxnSpPr>
              <p:nvPr/>
            </p:nvCxnSpPr>
            <p:spPr>
              <a:xfrm>
                <a:off x="1528941" y="2752970"/>
                <a:ext cx="768881" cy="2"/>
              </a:xfrm>
              <a:prstGeom prst="straightConnector1">
                <a:avLst/>
              </a:prstGeom>
              <a:grpFill/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5" name="Rectangle 94"/>
              <p:cNvSpPr/>
              <p:nvPr/>
            </p:nvSpPr>
            <p:spPr>
              <a:xfrm>
                <a:off x="552041" y="2308942"/>
                <a:ext cx="976900" cy="888055"/>
              </a:xfrm>
              <a:prstGeom prst="rect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Source</a:t>
                </a:r>
                <a:endParaRPr lang="en-US" sz="1100" dirty="0"/>
              </a:p>
            </p:txBody>
          </p:sp>
          <p:cxnSp>
            <p:nvCxnSpPr>
              <p:cNvPr id="96" name="Straight Arrow Connector 95"/>
              <p:cNvCxnSpPr>
                <a:stCxn id="91" idx="6"/>
                <a:endCxn id="92" idx="1"/>
              </p:cNvCxnSpPr>
              <p:nvPr/>
            </p:nvCxnSpPr>
            <p:spPr>
              <a:xfrm flipV="1">
                <a:off x="3212556" y="2752971"/>
                <a:ext cx="783850" cy="1"/>
              </a:xfrm>
              <a:prstGeom prst="straightConnector1">
                <a:avLst/>
              </a:prstGeom>
              <a:grpFill/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Arrow Connector 96"/>
              <p:cNvCxnSpPr/>
              <p:nvPr/>
            </p:nvCxnSpPr>
            <p:spPr>
              <a:xfrm>
                <a:off x="4973306" y="2752968"/>
                <a:ext cx="748326" cy="6"/>
              </a:xfrm>
              <a:prstGeom prst="straightConnector1">
                <a:avLst/>
              </a:prstGeom>
              <a:grpFill/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8" name="Rectangle 97"/>
              <p:cNvSpPr/>
              <p:nvPr/>
            </p:nvSpPr>
            <p:spPr>
              <a:xfrm>
                <a:off x="7505639" y="2308946"/>
                <a:ext cx="976900" cy="888055"/>
              </a:xfrm>
              <a:prstGeom prst="rect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Sink</a:t>
                </a:r>
                <a:endParaRPr lang="en-US" sz="1100" dirty="0"/>
              </a:p>
            </p:txBody>
          </p:sp>
          <p:cxnSp>
            <p:nvCxnSpPr>
              <p:cNvPr id="99" name="Straight Arrow Connector 98"/>
              <p:cNvCxnSpPr>
                <a:stCxn id="93" idx="6"/>
                <a:endCxn id="98" idx="1"/>
              </p:cNvCxnSpPr>
              <p:nvPr/>
            </p:nvCxnSpPr>
            <p:spPr>
              <a:xfrm>
                <a:off x="6636366" y="2752970"/>
                <a:ext cx="869273" cy="4"/>
              </a:xfrm>
              <a:prstGeom prst="straightConnector1">
                <a:avLst/>
              </a:prstGeom>
              <a:grpFill/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1" name="TextBox 110"/>
          <p:cNvSpPr txBox="1"/>
          <p:nvPr/>
        </p:nvSpPr>
        <p:spPr>
          <a:xfrm>
            <a:off x="7931885" y="5569108"/>
            <a:ext cx="890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venir Book"/>
                <a:cs typeface="Avenir Book"/>
              </a:rPr>
              <a:t>8</a:t>
            </a:r>
            <a:endParaRPr lang="en-US" dirty="0">
              <a:latin typeface="Avenir Book"/>
              <a:cs typeface="Avenir Book"/>
            </a:endParaRPr>
          </a:p>
        </p:txBody>
      </p:sp>
      <p:grpSp>
        <p:nvGrpSpPr>
          <p:cNvPr id="188" name="Group 187"/>
          <p:cNvGrpSpPr/>
          <p:nvPr/>
        </p:nvGrpSpPr>
        <p:grpSpPr>
          <a:xfrm>
            <a:off x="547898" y="5128428"/>
            <a:ext cx="6915220" cy="1382737"/>
            <a:chOff x="289889" y="5422312"/>
            <a:chExt cx="6915220" cy="1382737"/>
          </a:xfrm>
          <a:solidFill>
            <a:srgbClr val="33AD90"/>
          </a:solidFill>
        </p:grpSpPr>
        <p:grpSp>
          <p:nvGrpSpPr>
            <p:cNvPr id="152" name="Group 151"/>
            <p:cNvGrpSpPr/>
            <p:nvPr/>
          </p:nvGrpSpPr>
          <p:grpSpPr>
            <a:xfrm>
              <a:off x="994255" y="5422312"/>
              <a:ext cx="6210854" cy="630673"/>
              <a:chOff x="732509" y="3945823"/>
              <a:chExt cx="7930498" cy="888059"/>
            </a:xfrm>
            <a:grpFill/>
          </p:grpSpPr>
          <p:sp>
            <p:nvSpPr>
              <p:cNvPr id="153" name="Oval 152"/>
              <p:cNvSpPr/>
              <p:nvPr/>
            </p:nvSpPr>
            <p:spPr>
              <a:xfrm>
                <a:off x="2478290" y="3945825"/>
                <a:ext cx="914734" cy="888056"/>
              </a:xfrm>
              <a:prstGeom prst="ellipse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Data Set</a:t>
                </a:r>
                <a:endParaRPr lang="en-US" sz="1100" dirty="0"/>
              </a:p>
            </p:txBody>
          </p:sp>
          <p:sp>
            <p:nvSpPr>
              <p:cNvPr id="154" name="Rectangle 153"/>
              <p:cNvSpPr/>
              <p:nvPr/>
            </p:nvSpPr>
            <p:spPr>
              <a:xfrm>
                <a:off x="4176874" y="3945824"/>
                <a:ext cx="976900" cy="888055"/>
              </a:xfrm>
              <a:prstGeom prst="rect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Operation</a:t>
                </a:r>
                <a:endParaRPr lang="en-US" sz="1100" dirty="0"/>
              </a:p>
            </p:txBody>
          </p:sp>
          <p:sp>
            <p:nvSpPr>
              <p:cNvPr id="155" name="Oval 154"/>
              <p:cNvSpPr/>
              <p:nvPr/>
            </p:nvSpPr>
            <p:spPr>
              <a:xfrm>
                <a:off x="5902100" y="3945823"/>
                <a:ext cx="914734" cy="888056"/>
              </a:xfrm>
              <a:prstGeom prst="ellipse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Data Set</a:t>
                </a:r>
                <a:endParaRPr lang="en-US" sz="1100" dirty="0"/>
              </a:p>
            </p:txBody>
          </p:sp>
          <p:cxnSp>
            <p:nvCxnSpPr>
              <p:cNvPr id="156" name="Straight Arrow Connector 155"/>
              <p:cNvCxnSpPr>
                <a:stCxn id="157" idx="3"/>
                <a:endCxn id="153" idx="2"/>
              </p:cNvCxnSpPr>
              <p:nvPr/>
            </p:nvCxnSpPr>
            <p:spPr>
              <a:xfrm>
                <a:off x="1709409" y="4389851"/>
                <a:ext cx="768881" cy="2"/>
              </a:xfrm>
              <a:prstGeom prst="straightConnector1">
                <a:avLst/>
              </a:prstGeom>
              <a:grpFill/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7" name="Rectangle 156"/>
              <p:cNvSpPr/>
              <p:nvPr/>
            </p:nvSpPr>
            <p:spPr>
              <a:xfrm>
                <a:off x="732509" y="3945823"/>
                <a:ext cx="976900" cy="888055"/>
              </a:xfrm>
              <a:prstGeom prst="rect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Source</a:t>
                </a:r>
                <a:endParaRPr lang="en-US" sz="1100" dirty="0"/>
              </a:p>
            </p:txBody>
          </p:sp>
          <p:cxnSp>
            <p:nvCxnSpPr>
              <p:cNvPr id="158" name="Straight Arrow Connector 157"/>
              <p:cNvCxnSpPr>
                <a:stCxn id="153" idx="6"/>
                <a:endCxn id="154" idx="1"/>
              </p:cNvCxnSpPr>
              <p:nvPr/>
            </p:nvCxnSpPr>
            <p:spPr>
              <a:xfrm flipV="1">
                <a:off x="3393024" y="4389852"/>
                <a:ext cx="783850" cy="1"/>
              </a:xfrm>
              <a:prstGeom prst="straightConnector1">
                <a:avLst/>
              </a:prstGeom>
              <a:grpFill/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Arrow Connector 158"/>
              <p:cNvCxnSpPr/>
              <p:nvPr/>
            </p:nvCxnSpPr>
            <p:spPr>
              <a:xfrm>
                <a:off x="5153774" y="4389849"/>
                <a:ext cx="748326" cy="6"/>
              </a:xfrm>
              <a:prstGeom prst="straightConnector1">
                <a:avLst/>
              </a:prstGeom>
              <a:grpFill/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0" name="Rectangle 159"/>
              <p:cNvSpPr/>
              <p:nvPr/>
            </p:nvSpPr>
            <p:spPr>
              <a:xfrm>
                <a:off x="7686107" y="3945827"/>
                <a:ext cx="976900" cy="888055"/>
              </a:xfrm>
              <a:prstGeom prst="rect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Sink</a:t>
                </a:r>
                <a:endParaRPr lang="en-US" sz="1100" dirty="0"/>
              </a:p>
            </p:txBody>
          </p:sp>
          <p:cxnSp>
            <p:nvCxnSpPr>
              <p:cNvPr id="161" name="Straight Arrow Connector 160"/>
              <p:cNvCxnSpPr>
                <a:stCxn id="155" idx="6"/>
                <a:endCxn id="160" idx="1"/>
              </p:cNvCxnSpPr>
              <p:nvPr/>
            </p:nvCxnSpPr>
            <p:spPr>
              <a:xfrm>
                <a:off x="6816834" y="4389851"/>
                <a:ext cx="869273" cy="4"/>
              </a:xfrm>
              <a:prstGeom prst="straightConnector1">
                <a:avLst/>
              </a:prstGeom>
              <a:grpFill/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2" name="Group 161"/>
            <p:cNvGrpSpPr/>
            <p:nvPr/>
          </p:nvGrpSpPr>
          <p:grpSpPr>
            <a:xfrm>
              <a:off x="886260" y="5552652"/>
              <a:ext cx="6210854" cy="630673"/>
              <a:chOff x="732509" y="3945823"/>
              <a:chExt cx="7930498" cy="888059"/>
            </a:xfrm>
            <a:grpFill/>
          </p:grpSpPr>
          <p:sp>
            <p:nvSpPr>
              <p:cNvPr id="163" name="Oval 162"/>
              <p:cNvSpPr/>
              <p:nvPr/>
            </p:nvSpPr>
            <p:spPr>
              <a:xfrm>
                <a:off x="2478290" y="3945825"/>
                <a:ext cx="914734" cy="888056"/>
              </a:xfrm>
              <a:prstGeom prst="ellipse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Data Set</a:t>
                </a:r>
                <a:endParaRPr lang="en-US" sz="1100" dirty="0"/>
              </a:p>
            </p:txBody>
          </p:sp>
          <p:sp>
            <p:nvSpPr>
              <p:cNvPr id="164" name="Rectangle 163"/>
              <p:cNvSpPr/>
              <p:nvPr/>
            </p:nvSpPr>
            <p:spPr>
              <a:xfrm>
                <a:off x="4176874" y="3945824"/>
                <a:ext cx="976900" cy="888055"/>
              </a:xfrm>
              <a:prstGeom prst="rect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Operation</a:t>
                </a:r>
                <a:endParaRPr lang="en-US" sz="1100" dirty="0"/>
              </a:p>
            </p:txBody>
          </p:sp>
          <p:sp>
            <p:nvSpPr>
              <p:cNvPr id="165" name="Oval 164"/>
              <p:cNvSpPr/>
              <p:nvPr/>
            </p:nvSpPr>
            <p:spPr>
              <a:xfrm>
                <a:off x="5902100" y="3945823"/>
                <a:ext cx="914734" cy="888056"/>
              </a:xfrm>
              <a:prstGeom prst="ellipse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Data Set</a:t>
                </a:r>
                <a:endParaRPr lang="en-US" sz="1100" dirty="0"/>
              </a:p>
            </p:txBody>
          </p:sp>
          <p:cxnSp>
            <p:nvCxnSpPr>
              <p:cNvPr id="166" name="Straight Arrow Connector 165"/>
              <p:cNvCxnSpPr>
                <a:stCxn id="167" idx="3"/>
                <a:endCxn id="163" idx="2"/>
              </p:cNvCxnSpPr>
              <p:nvPr/>
            </p:nvCxnSpPr>
            <p:spPr>
              <a:xfrm>
                <a:off x="1709409" y="4389851"/>
                <a:ext cx="768881" cy="2"/>
              </a:xfrm>
              <a:prstGeom prst="straightConnector1">
                <a:avLst/>
              </a:prstGeom>
              <a:grpFill/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7" name="Rectangle 166"/>
              <p:cNvSpPr/>
              <p:nvPr/>
            </p:nvSpPr>
            <p:spPr>
              <a:xfrm>
                <a:off x="732509" y="3945823"/>
                <a:ext cx="976900" cy="888055"/>
              </a:xfrm>
              <a:prstGeom prst="rect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Source</a:t>
                </a:r>
                <a:endParaRPr lang="en-US" sz="1100" dirty="0"/>
              </a:p>
            </p:txBody>
          </p:sp>
          <p:cxnSp>
            <p:nvCxnSpPr>
              <p:cNvPr id="168" name="Straight Arrow Connector 167"/>
              <p:cNvCxnSpPr>
                <a:stCxn id="163" idx="6"/>
                <a:endCxn id="164" idx="1"/>
              </p:cNvCxnSpPr>
              <p:nvPr/>
            </p:nvCxnSpPr>
            <p:spPr>
              <a:xfrm flipV="1">
                <a:off x="3393024" y="4389852"/>
                <a:ext cx="783850" cy="1"/>
              </a:xfrm>
              <a:prstGeom prst="straightConnector1">
                <a:avLst/>
              </a:prstGeom>
              <a:grpFill/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Arrow Connector 168"/>
              <p:cNvCxnSpPr/>
              <p:nvPr/>
            </p:nvCxnSpPr>
            <p:spPr>
              <a:xfrm>
                <a:off x="5153774" y="4389849"/>
                <a:ext cx="748326" cy="6"/>
              </a:xfrm>
              <a:prstGeom prst="straightConnector1">
                <a:avLst/>
              </a:prstGeom>
              <a:grpFill/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0" name="Rectangle 169"/>
              <p:cNvSpPr/>
              <p:nvPr/>
            </p:nvSpPr>
            <p:spPr>
              <a:xfrm>
                <a:off x="7686107" y="3945827"/>
                <a:ext cx="976900" cy="888055"/>
              </a:xfrm>
              <a:prstGeom prst="rect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Sink</a:t>
                </a:r>
                <a:endParaRPr lang="en-US" sz="1100" dirty="0"/>
              </a:p>
            </p:txBody>
          </p:sp>
          <p:cxnSp>
            <p:nvCxnSpPr>
              <p:cNvPr id="171" name="Straight Arrow Connector 170"/>
              <p:cNvCxnSpPr>
                <a:stCxn id="165" idx="6"/>
                <a:endCxn id="170" idx="1"/>
              </p:cNvCxnSpPr>
              <p:nvPr/>
            </p:nvCxnSpPr>
            <p:spPr>
              <a:xfrm>
                <a:off x="6816834" y="4389851"/>
                <a:ext cx="869273" cy="4"/>
              </a:xfrm>
              <a:prstGeom prst="straightConnector1">
                <a:avLst/>
              </a:prstGeom>
              <a:grpFill/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2" name="Group 171"/>
            <p:cNvGrpSpPr/>
            <p:nvPr/>
          </p:nvGrpSpPr>
          <p:grpSpPr>
            <a:xfrm>
              <a:off x="750637" y="5688092"/>
              <a:ext cx="6210854" cy="630673"/>
              <a:chOff x="732509" y="3945823"/>
              <a:chExt cx="7930498" cy="888059"/>
            </a:xfrm>
            <a:grpFill/>
          </p:grpSpPr>
          <p:sp>
            <p:nvSpPr>
              <p:cNvPr id="173" name="Oval 172"/>
              <p:cNvSpPr/>
              <p:nvPr/>
            </p:nvSpPr>
            <p:spPr>
              <a:xfrm>
                <a:off x="2478290" y="3945825"/>
                <a:ext cx="914734" cy="888056"/>
              </a:xfrm>
              <a:prstGeom prst="ellipse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Data Set</a:t>
                </a:r>
                <a:endParaRPr lang="en-US" sz="1100" dirty="0"/>
              </a:p>
            </p:txBody>
          </p:sp>
          <p:sp>
            <p:nvSpPr>
              <p:cNvPr id="174" name="Rectangle 173"/>
              <p:cNvSpPr/>
              <p:nvPr/>
            </p:nvSpPr>
            <p:spPr>
              <a:xfrm>
                <a:off x="4176874" y="3945824"/>
                <a:ext cx="976900" cy="888055"/>
              </a:xfrm>
              <a:prstGeom prst="rect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Operation</a:t>
                </a:r>
                <a:endParaRPr lang="en-US" sz="1100" dirty="0"/>
              </a:p>
            </p:txBody>
          </p:sp>
          <p:sp>
            <p:nvSpPr>
              <p:cNvPr id="175" name="Oval 174"/>
              <p:cNvSpPr/>
              <p:nvPr/>
            </p:nvSpPr>
            <p:spPr>
              <a:xfrm>
                <a:off x="5902100" y="3945823"/>
                <a:ext cx="914734" cy="888056"/>
              </a:xfrm>
              <a:prstGeom prst="ellipse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Data Set</a:t>
                </a:r>
                <a:endParaRPr lang="en-US" sz="1100" dirty="0"/>
              </a:p>
            </p:txBody>
          </p:sp>
          <p:cxnSp>
            <p:nvCxnSpPr>
              <p:cNvPr id="176" name="Straight Arrow Connector 175"/>
              <p:cNvCxnSpPr>
                <a:stCxn id="177" idx="3"/>
                <a:endCxn id="173" idx="2"/>
              </p:cNvCxnSpPr>
              <p:nvPr/>
            </p:nvCxnSpPr>
            <p:spPr>
              <a:xfrm>
                <a:off x="1709409" y="4389851"/>
                <a:ext cx="768881" cy="2"/>
              </a:xfrm>
              <a:prstGeom prst="straightConnector1">
                <a:avLst/>
              </a:prstGeom>
              <a:grpFill/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7" name="Rectangle 176"/>
              <p:cNvSpPr/>
              <p:nvPr/>
            </p:nvSpPr>
            <p:spPr>
              <a:xfrm>
                <a:off x="732509" y="3945823"/>
                <a:ext cx="976900" cy="888055"/>
              </a:xfrm>
              <a:prstGeom prst="rect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Source</a:t>
                </a:r>
                <a:endParaRPr lang="en-US" sz="1100" dirty="0"/>
              </a:p>
            </p:txBody>
          </p:sp>
          <p:cxnSp>
            <p:nvCxnSpPr>
              <p:cNvPr id="178" name="Straight Arrow Connector 177"/>
              <p:cNvCxnSpPr>
                <a:stCxn id="173" idx="6"/>
                <a:endCxn id="174" idx="1"/>
              </p:cNvCxnSpPr>
              <p:nvPr/>
            </p:nvCxnSpPr>
            <p:spPr>
              <a:xfrm flipV="1">
                <a:off x="3393024" y="4389852"/>
                <a:ext cx="783850" cy="1"/>
              </a:xfrm>
              <a:prstGeom prst="straightConnector1">
                <a:avLst/>
              </a:prstGeom>
              <a:grpFill/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Arrow Connector 178"/>
              <p:cNvCxnSpPr/>
              <p:nvPr/>
            </p:nvCxnSpPr>
            <p:spPr>
              <a:xfrm>
                <a:off x="5153774" y="4389849"/>
                <a:ext cx="748326" cy="6"/>
              </a:xfrm>
              <a:prstGeom prst="straightConnector1">
                <a:avLst/>
              </a:prstGeom>
              <a:grpFill/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0" name="Rectangle 179"/>
              <p:cNvSpPr/>
              <p:nvPr/>
            </p:nvSpPr>
            <p:spPr>
              <a:xfrm>
                <a:off x="7686107" y="3945827"/>
                <a:ext cx="976900" cy="888055"/>
              </a:xfrm>
              <a:prstGeom prst="rect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Sink</a:t>
                </a:r>
                <a:endParaRPr lang="en-US" sz="1100" dirty="0"/>
              </a:p>
            </p:txBody>
          </p:sp>
          <p:cxnSp>
            <p:nvCxnSpPr>
              <p:cNvPr id="181" name="Straight Arrow Connector 180"/>
              <p:cNvCxnSpPr>
                <a:stCxn id="175" idx="6"/>
                <a:endCxn id="180" idx="1"/>
              </p:cNvCxnSpPr>
              <p:nvPr/>
            </p:nvCxnSpPr>
            <p:spPr>
              <a:xfrm>
                <a:off x="6816834" y="4389851"/>
                <a:ext cx="869273" cy="4"/>
              </a:xfrm>
              <a:prstGeom prst="straightConnector1">
                <a:avLst/>
              </a:prstGeom>
              <a:grpFill/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2" name="Group 111"/>
            <p:cNvGrpSpPr/>
            <p:nvPr/>
          </p:nvGrpSpPr>
          <p:grpSpPr>
            <a:xfrm>
              <a:off x="660036" y="5786650"/>
              <a:ext cx="6210854" cy="630673"/>
              <a:chOff x="732509" y="3945823"/>
              <a:chExt cx="7930498" cy="888059"/>
            </a:xfrm>
            <a:grpFill/>
          </p:grpSpPr>
          <p:sp>
            <p:nvSpPr>
              <p:cNvPr id="113" name="Oval 112"/>
              <p:cNvSpPr/>
              <p:nvPr/>
            </p:nvSpPr>
            <p:spPr>
              <a:xfrm>
                <a:off x="2478290" y="3945825"/>
                <a:ext cx="914734" cy="888056"/>
              </a:xfrm>
              <a:prstGeom prst="ellipse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Data Set</a:t>
                </a:r>
                <a:endParaRPr lang="en-US" sz="1100" dirty="0"/>
              </a:p>
            </p:txBody>
          </p:sp>
          <p:sp>
            <p:nvSpPr>
              <p:cNvPr id="114" name="Rectangle 113"/>
              <p:cNvSpPr/>
              <p:nvPr/>
            </p:nvSpPr>
            <p:spPr>
              <a:xfrm>
                <a:off x="4176874" y="3945824"/>
                <a:ext cx="976900" cy="888055"/>
              </a:xfrm>
              <a:prstGeom prst="rect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Operation</a:t>
                </a:r>
                <a:endParaRPr lang="en-US" sz="1100" dirty="0"/>
              </a:p>
            </p:txBody>
          </p:sp>
          <p:sp>
            <p:nvSpPr>
              <p:cNvPr id="115" name="Oval 114"/>
              <p:cNvSpPr/>
              <p:nvPr/>
            </p:nvSpPr>
            <p:spPr>
              <a:xfrm>
                <a:off x="5902100" y="3945823"/>
                <a:ext cx="914734" cy="888056"/>
              </a:xfrm>
              <a:prstGeom prst="ellipse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Data Set</a:t>
                </a:r>
                <a:endParaRPr lang="en-US" sz="1100" dirty="0"/>
              </a:p>
            </p:txBody>
          </p:sp>
          <p:cxnSp>
            <p:nvCxnSpPr>
              <p:cNvPr id="116" name="Straight Arrow Connector 115"/>
              <p:cNvCxnSpPr>
                <a:stCxn id="117" idx="3"/>
                <a:endCxn id="113" idx="2"/>
              </p:cNvCxnSpPr>
              <p:nvPr/>
            </p:nvCxnSpPr>
            <p:spPr>
              <a:xfrm>
                <a:off x="1709409" y="4389851"/>
                <a:ext cx="768881" cy="2"/>
              </a:xfrm>
              <a:prstGeom prst="straightConnector1">
                <a:avLst/>
              </a:prstGeom>
              <a:grpFill/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7" name="Rectangle 116"/>
              <p:cNvSpPr/>
              <p:nvPr/>
            </p:nvSpPr>
            <p:spPr>
              <a:xfrm>
                <a:off x="732509" y="3945823"/>
                <a:ext cx="976900" cy="888055"/>
              </a:xfrm>
              <a:prstGeom prst="rect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Source</a:t>
                </a:r>
                <a:endParaRPr lang="en-US" sz="1100" dirty="0"/>
              </a:p>
            </p:txBody>
          </p:sp>
          <p:cxnSp>
            <p:nvCxnSpPr>
              <p:cNvPr id="118" name="Straight Arrow Connector 117"/>
              <p:cNvCxnSpPr>
                <a:stCxn id="113" idx="6"/>
                <a:endCxn id="114" idx="1"/>
              </p:cNvCxnSpPr>
              <p:nvPr/>
            </p:nvCxnSpPr>
            <p:spPr>
              <a:xfrm flipV="1">
                <a:off x="3393024" y="4389852"/>
                <a:ext cx="783850" cy="1"/>
              </a:xfrm>
              <a:prstGeom prst="straightConnector1">
                <a:avLst/>
              </a:prstGeom>
              <a:grpFill/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Arrow Connector 118"/>
              <p:cNvCxnSpPr/>
              <p:nvPr/>
            </p:nvCxnSpPr>
            <p:spPr>
              <a:xfrm>
                <a:off x="5153774" y="4389849"/>
                <a:ext cx="748326" cy="6"/>
              </a:xfrm>
              <a:prstGeom prst="straightConnector1">
                <a:avLst/>
              </a:prstGeom>
              <a:grpFill/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0" name="Rectangle 119"/>
              <p:cNvSpPr/>
              <p:nvPr/>
            </p:nvSpPr>
            <p:spPr>
              <a:xfrm>
                <a:off x="7686107" y="3945827"/>
                <a:ext cx="976900" cy="888055"/>
              </a:xfrm>
              <a:prstGeom prst="rect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Sink</a:t>
                </a:r>
                <a:endParaRPr lang="en-US" sz="1100" dirty="0"/>
              </a:p>
            </p:txBody>
          </p:sp>
          <p:cxnSp>
            <p:nvCxnSpPr>
              <p:cNvPr id="121" name="Straight Arrow Connector 120"/>
              <p:cNvCxnSpPr>
                <a:stCxn id="115" idx="6"/>
                <a:endCxn id="120" idx="1"/>
              </p:cNvCxnSpPr>
              <p:nvPr/>
            </p:nvCxnSpPr>
            <p:spPr>
              <a:xfrm>
                <a:off x="6816834" y="4389851"/>
                <a:ext cx="869273" cy="4"/>
              </a:xfrm>
              <a:prstGeom prst="straightConnector1">
                <a:avLst/>
              </a:prstGeom>
              <a:grpFill/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2" name="Group 121"/>
            <p:cNvGrpSpPr/>
            <p:nvPr/>
          </p:nvGrpSpPr>
          <p:grpSpPr>
            <a:xfrm>
              <a:off x="552041" y="5916990"/>
              <a:ext cx="6210854" cy="630673"/>
              <a:chOff x="732509" y="3945823"/>
              <a:chExt cx="7930498" cy="888059"/>
            </a:xfrm>
            <a:grpFill/>
          </p:grpSpPr>
          <p:sp>
            <p:nvSpPr>
              <p:cNvPr id="123" name="Oval 122"/>
              <p:cNvSpPr/>
              <p:nvPr/>
            </p:nvSpPr>
            <p:spPr>
              <a:xfrm>
                <a:off x="2478290" y="3945825"/>
                <a:ext cx="914734" cy="888056"/>
              </a:xfrm>
              <a:prstGeom prst="ellipse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Data Set</a:t>
                </a:r>
                <a:endParaRPr lang="en-US" sz="1100" dirty="0"/>
              </a:p>
            </p:txBody>
          </p:sp>
          <p:sp>
            <p:nvSpPr>
              <p:cNvPr id="124" name="Rectangle 123"/>
              <p:cNvSpPr/>
              <p:nvPr/>
            </p:nvSpPr>
            <p:spPr>
              <a:xfrm>
                <a:off x="4176874" y="3945824"/>
                <a:ext cx="976900" cy="888055"/>
              </a:xfrm>
              <a:prstGeom prst="rect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Operation</a:t>
                </a:r>
                <a:endParaRPr lang="en-US" sz="1100" dirty="0"/>
              </a:p>
            </p:txBody>
          </p:sp>
          <p:sp>
            <p:nvSpPr>
              <p:cNvPr id="125" name="Oval 124"/>
              <p:cNvSpPr/>
              <p:nvPr/>
            </p:nvSpPr>
            <p:spPr>
              <a:xfrm>
                <a:off x="5902100" y="3945823"/>
                <a:ext cx="914734" cy="888056"/>
              </a:xfrm>
              <a:prstGeom prst="ellipse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Data Set</a:t>
                </a:r>
                <a:endParaRPr lang="en-US" sz="1100" dirty="0"/>
              </a:p>
            </p:txBody>
          </p:sp>
          <p:cxnSp>
            <p:nvCxnSpPr>
              <p:cNvPr id="126" name="Straight Arrow Connector 125"/>
              <p:cNvCxnSpPr>
                <a:stCxn id="127" idx="3"/>
                <a:endCxn id="123" idx="2"/>
              </p:cNvCxnSpPr>
              <p:nvPr/>
            </p:nvCxnSpPr>
            <p:spPr>
              <a:xfrm>
                <a:off x="1709409" y="4389851"/>
                <a:ext cx="768881" cy="2"/>
              </a:xfrm>
              <a:prstGeom prst="straightConnector1">
                <a:avLst/>
              </a:prstGeom>
              <a:grpFill/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7" name="Rectangle 126"/>
              <p:cNvSpPr/>
              <p:nvPr/>
            </p:nvSpPr>
            <p:spPr>
              <a:xfrm>
                <a:off x="732509" y="3945823"/>
                <a:ext cx="976900" cy="888055"/>
              </a:xfrm>
              <a:prstGeom prst="rect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Source</a:t>
                </a:r>
                <a:endParaRPr lang="en-US" sz="1100" dirty="0"/>
              </a:p>
            </p:txBody>
          </p:sp>
          <p:cxnSp>
            <p:nvCxnSpPr>
              <p:cNvPr id="128" name="Straight Arrow Connector 127"/>
              <p:cNvCxnSpPr>
                <a:stCxn id="123" idx="6"/>
                <a:endCxn id="124" idx="1"/>
              </p:cNvCxnSpPr>
              <p:nvPr/>
            </p:nvCxnSpPr>
            <p:spPr>
              <a:xfrm flipV="1">
                <a:off x="3393024" y="4389852"/>
                <a:ext cx="783850" cy="1"/>
              </a:xfrm>
              <a:prstGeom prst="straightConnector1">
                <a:avLst/>
              </a:prstGeom>
              <a:grpFill/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Arrow Connector 128"/>
              <p:cNvCxnSpPr/>
              <p:nvPr/>
            </p:nvCxnSpPr>
            <p:spPr>
              <a:xfrm>
                <a:off x="5153774" y="4389849"/>
                <a:ext cx="748326" cy="6"/>
              </a:xfrm>
              <a:prstGeom prst="straightConnector1">
                <a:avLst/>
              </a:prstGeom>
              <a:grpFill/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0" name="Rectangle 129"/>
              <p:cNvSpPr/>
              <p:nvPr/>
            </p:nvSpPr>
            <p:spPr>
              <a:xfrm>
                <a:off x="7686107" y="3945827"/>
                <a:ext cx="976900" cy="888055"/>
              </a:xfrm>
              <a:prstGeom prst="rect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Sink</a:t>
                </a:r>
                <a:endParaRPr lang="en-US" sz="1100" dirty="0"/>
              </a:p>
            </p:txBody>
          </p:sp>
          <p:cxnSp>
            <p:nvCxnSpPr>
              <p:cNvPr id="131" name="Straight Arrow Connector 130"/>
              <p:cNvCxnSpPr>
                <a:stCxn id="125" idx="6"/>
                <a:endCxn id="130" idx="1"/>
              </p:cNvCxnSpPr>
              <p:nvPr/>
            </p:nvCxnSpPr>
            <p:spPr>
              <a:xfrm>
                <a:off x="6816834" y="4389851"/>
                <a:ext cx="869273" cy="4"/>
              </a:xfrm>
              <a:prstGeom prst="straightConnector1">
                <a:avLst/>
              </a:prstGeom>
              <a:grpFill/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2" name="Group 131"/>
            <p:cNvGrpSpPr/>
            <p:nvPr/>
          </p:nvGrpSpPr>
          <p:grpSpPr>
            <a:xfrm>
              <a:off x="416418" y="6052430"/>
              <a:ext cx="6210854" cy="630673"/>
              <a:chOff x="732509" y="3945823"/>
              <a:chExt cx="7930498" cy="888059"/>
            </a:xfrm>
            <a:grpFill/>
          </p:grpSpPr>
          <p:sp>
            <p:nvSpPr>
              <p:cNvPr id="133" name="Oval 132"/>
              <p:cNvSpPr/>
              <p:nvPr/>
            </p:nvSpPr>
            <p:spPr>
              <a:xfrm>
                <a:off x="2478290" y="3945825"/>
                <a:ext cx="914734" cy="888056"/>
              </a:xfrm>
              <a:prstGeom prst="ellipse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Data Set</a:t>
                </a:r>
                <a:endParaRPr lang="en-US" sz="1100" dirty="0"/>
              </a:p>
            </p:txBody>
          </p:sp>
          <p:sp>
            <p:nvSpPr>
              <p:cNvPr id="134" name="Rectangle 133"/>
              <p:cNvSpPr/>
              <p:nvPr/>
            </p:nvSpPr>
            <p:spPr>
              <a:xfrm>
                <a:off x="4176874" y="3945824"/>
                <a:ext cx="976900" cy="888055"/>
              </a:xfrm>
              <a:prstGeom prst="rect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Operation</a:t>
                </a:r>
                <a:endParaRPr lang="en-US" sz="1100" dirty="0"/>
              </a:p>
            </p:txBody>
          </p:sp>
          <p:sp>
            <p:nvSpPr>
              <p:cNvPr id="135" name="Oval 134"/>
              <p:cNvSpPr/>
              <p:nvPr/>
            </p:nvSpPr>
            <p:spPr>
              <a:xfrm>
                <a:off x="5902100" y="3945823"/>
                <a:ext cx="914734" cy="888056"/>
              </a:xfrm>
              <a:prstGeom prst="ellipse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Data Set</a:t>
                </a:r>
                <a:endParaRPr lang="en-US" sz="1100" dirty="0"/>
              </a:p>
            </p:txBody>
          </p:sp>
          <p:cxnSp>
            <p:nvCxnSpPr>
              <p:cNvPr id="136" name="Straight Arrow Connector 135"/>
              <p:cNvCxnSpPr>
                <a:stCxn id="137" idx="3"/>
                <a:endCxn id="133" idx="2"/>
              </p:cNvCxnSpPr>
              <p:nvPr/>
            </p:nvCxnSpPr>
            <p:spPr>
              <a:xfrm>
                <a:off x="1709409" y="4389851"/>
                <a:ext cx="768881" cy="2"/>
              </a:xfrm>
              <a:prstGeom prst="straightConnector1">
                <a:avLst/>
              </a:prstGeom>
              <a:grpFill/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7" name="Rectangle 136"/>
              <p:cNvSpPr/>
              <p:nvPr/>
            </p:nvSpPr>
            <p:spPr>
              <a:xfrm>
                <a:off x="732509" y="3945823"/>
                <a:ext cx="976900" cy="888055"/>
              </a:xfrm>
              <a:prstGeom prst="rect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Source</a:t>
                </a:r>
                <a:endParaRPr lang="en-US" sz="1100" dirty="0"/>
              </a:p>
            </p:txBody>
          </p:sp>
          <p:cxnSp>
            <p:nvCxnSpPr>
              <p:cNvPr id="138" name="Straight Arrow Connector 137"/>
              <p:cNvCxnSpPr>
                <a:stCxn id="133" idx="6"/>
                <a:endCxn id="134" idx="1"/>
              </p:cNvCxnSpPr>
              <p:nvPr/>
            </p:nvCxnSpPr>
            <p:spPr>
              <a:xfrm flipV="1">
                <a:off x="3393024" y="4389852"/>
                <a:ext cx="783850" cy="1"/>
              </a:xfrm>
              <a:prstGeom prst="straightConnector1">
                <a:avLst/>
              </a:prstGeom>
              <a:grpFill/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Arrow Connector 138"/>
              <p:cNvCxnSpPr/>
              <p:nvPr/>
            </p:nvCxnSpPr>
            <p:spPr>
              <a:xfrm>
                <a:off x="5153774" y="4389849"/>
                <a:ext cx="748326" cy="6"/>
              </a:xfrm>
              <a:prstGeom prst="straightConnector1">
                <a:avLst/>
              </a:prstGeom>
              <a:grpFill/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0" name="Rectangle 139"/>
              <p:cNvSpPr/>
              <p:nvPr/>
            </p:nvSpPr>
            <p:spPr>
              <a:xfrm>
                <a:off x="7686107" y="3945827"/>
                <a:ext cx="976900" cy="888055"/>
              </a:xfrm>
              <a:prstGeom prst="rect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Sink</a:t>
                </a:r>
                <a:endParaRPr lang="en-US" sz="1100" dirty="0"/>
              </a:p>
            </p:txBody>
          </p:sp>
          <p:cxnSp>
            <p:nvCxnSpPr>
              <p:cNvPr id="141" name="Straight Arrow Connector 140"/>
              <p:cNvCxnSpPr>
                <a:stCxn id="135" idx="6"/>
                <a:endCxn id="140" idx="1"/>
              </p:cNvCxnSpPr>
              <p:nvPr/>
            </p:nvCxnSpPr>
            <p:spPr>
              <a:xfrm>
                <a:off x="6816834" y="4389851"/>
                <a:ext cx="869273" cy="4"/>
              </a:xfrm>
              <a:prstGeom prst="straightConnector1">
                <a:avLst/>
              </a:prstGeom>
              <a:grpFill/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2" name="Group 141"/>
            <p:cNvGrpSpPr/>
            <p:nvPr/>
          </p:nvGrpSpPr>
          <p:grpSpPr>
            <a:xfrm>
              <a:off x="289889" y="6174376"/>
              <a:ext cx="6210854" cy="630673"/>
              <a:chOff x="552041" y="2308942"/>
              <a:chExt cx="7930498" cy="888059"/>
            </a:xfrm>
            <a:grpFill/>
          </p:grpSpPr>
          <p:sp>
            <p:nvSpPr>
              <p:cNvPr id="143" name="Oval 142"/>
              <p:cNvSpPr/>
              <p:nvPr/>
            </p:nvSpPr>
            <p:spPr>
              <a:xfrm>
                <a:off x="2297822" y="2308944"/>
                <a:ext cx="914734" cy="888056"/>
              </a:xfrm>
              <a:prstGeom prst="ellipse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Data Set</a:t>
                </a:r>
                <a:endParaRPr lang="en-US" sz="1100" dirty="0"/>
              </a:p>
            </p:txBody>
          </p:sp>
          <p:sp>
            <p:nvSpPr>
              <p:cNvPr id="144" name="Rectangle 143"/>
              <p:cNvSpPr/>
              <p:nvPr/>
            </p:nvSpPr>
            <p:spPr>
              <a:xfrm>
                <a:off x="3996406" y="2308943"/>
                <a:ext cx="976900" cy="888055"/>
              </a:xfrm>
              <a:prstGeom prst="rect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Operation</a:t>
                </a:r>
                <a:endParaRPr lang="en-US" sz="1100" dirty="0"/>
              </a:p>
            </p:txBody>
          </p:sp>
          <p:sp>
            <p:nvSpPr>
              <p:cNvPr id="145" name="Oval 144"/>
              <p:cNvSpPr/>
              <p:nvPr/>
            </p:nvSpPr>
            <p:spPr>
              <a:xfrm>
                <a:off x="5721632" y="2308942"/>
                <a:ext cx="914734" cy="888056"/>
              </a:xfrm>
              <a:prstGeom prst="ellipse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Data Set</a:t>
                </a:r>
                <a:endParaRPr lang="en-US" sz="1100" dirty="0"/>
              </a:p>
            </p:txBody>
          </p:sp>
          <p:cxnSp>
            <p:nvCxnSpPr>
              <p:cNvPr id="146" name="Straight Arrow Connector 145"/>
              <p:cNvCxnSpPr>
                <a:stCxn id="147" idx="3"/>
                <a:endCxn id="143" idx="2"/>
              </p:cNvCxnSpPr>
              <p:nvPr/>
            </p:nvCxnSpPr>
            <p:spPr>
              <a:xfrm>
                <a:off x="1528941" y="2752970"/>
                <a:ext cx="768881" cy="2"/>
              </a:xfrm>
              <a:prstGeom prst="straightConnector1">
                <a:avLst/>
              </a:prstGeom>
              <a:grpFill/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7" name="Rectangle 146"/>
              <p:cNvSpPr/>
              <p:nvPr/>
            </p:nvSpPr>
            <p:spPr>
              <a:xfrm>
                <a:off x="552041" y="2308942"/>
                <a:ext cx="976900" cy="888055"/>
              </a:xfrm>
              <a:prstGeom prst="rect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Source</a:t>
                </a:r>
                <a:endParaRPr lang="en-US" sz="1100" dirty="0"/>
              </a:p>
            </p:txBody>
          </p:sp>
          <p:cxnSp>
            <p:nvCxnSpPr>
              <p:cNvPr id="148" name="Straight Arrow Connector 147"/>
              <p:cNvCxnSpPr>
                <a:stCxn id="143" idx="6"/>
                <a:endCxn id="144" idx="1"/>
              </p:cNvCxnSpPr>
              <p:nvPr/>
            </p:nvCxnSpPr>
            <p:spPr>
              <a:xfrm flipV="1">
                <a:off x="3212556" y="2752971"/>
                <a:ext cx="783850" cy="1"/>
              </a:xfrm>
              <a:prstGeom prst="straightConnector1">
                <a:avLst/>
              </a:prstGeom>
              <a:grpFill/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Arrow Connector 148"/>
              <p:cNvCxnSpPr/>
              <p:nvPr/>
            </p:nvCxnSpPr>
            <p:spPr>
              <a:xfrm>
                <a:off x="4973306" y="2752968"/>
                <a:ext cx="748326" cy="6"/>
              </a:xfrm>
              <a:prstGeom prst="straightConnector1">
                <a:avLst/>
              </a:prstGeom>
              <a:grpFill/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0" name="Rectangle 149"/>
              <p:cNvSpPr/>
              <p:nvPr/>
            </p:nvSpPr>
            <p:spPr>
              <a:xfrm>
                <a:off x="7505639" y="2308946"/>
                <a:ext cx="976900" cy="888055"/>
              </a:xfrm>
              <a:prstGeom prst="rect">
                <a:avLst/>
              </a:prstGeom>
              <a:grp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Sink</a:t>
                </a:r>
                <a:endParaRPr lang="en-US" sz="1100" dirty="0"/>
              </a:p>
            </p:txBody>
          </p:sp>
          <p:cxnSp>
            <p:nvCxnSpPr>
              <p:cNvPr id="151" name="Straight Arrow Connector 150"/>
              <p:cNvCxnSpPr>
                <a:stCxn id="145" idx="6"/>
                <a:endCxn id="150" idx="1"/>
              </p:cNvCxnSpPr>
              <p:nvPr/>
            </p:nvCxnSpPr>
            <p:spPr>
              <a:xfrm>
                <a:off x="6636366" y="2752970"/>
                <a:ext cx="869273" cy="4"/>
              </a:xfrm>
              <a:prstGeom prst="straightConnector1">
                <a:avLst/>
              </a:prstGeom>
              <a:grpFill/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5" name="TextBox 184"/>
          <p:cNvSpPr txBox="1"/>
          <p:nvPr/>
        </p:nvSpPr>
        <p:spPr>
          <a:xfrm>
            <a:off x="7931885" y="2214067"/>
            <a:ext cx="422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venir Book"/>
                <a:cs typeface="Avenir Book"/>
              </a:rPr>
              <a:t>1</a:t>
            </a:r>
            <a:endParaRPr lang="en-US" dirty="0">
              <a:latin typeface="Avenir Book"/>
              <a:cs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42561942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229" y="1983308"/>
            <a:ext cx="8181541" cy="4102964"/>
          </a:xfrm>
          <a:prstGeom prst="rect">
            <a:avLst/>
          </a:prstGeom>
        </p:spPr>
      </p:pic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7315200" cy="898406"/>
          </a:xfrm>
        </p:spPr>
        <p:txBody>
          <a:bodyPr>
            <a:normAutofit/>
          </a:bodyPr>
          <a:lstStyle/>
          <a:p>
            <a:r>
              <a:rPr lang="en-US" dirty="0" smtClean="0"/>
              <a:t>Scaling up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246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DataStream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4376"/>
            <a:ext cx="8229600" cy="754641"/>
          </a:xfrm>
        </p:spPr>
        <p:txBody>
          <a:bodyPr/>
          <a:lstStyle/>
          <a:p>
            <a:r>
              <a:rPr lang="en-US" dirty="0" smtClean="0"/>
              <a:t>Real-time event streams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2297822" y="2308944"/>
            <a:ext cx="914734" cy="888056"/>
          </a:xfrm>
          <a:prstGeom prst="ellipse">
            <a:avLst/>
          </a:prstGeom>
          <a:solidFill>
            <a:srgbClr val="33AD9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Data Stream</a:t>
            </a:r>
            <a:endParaRPr lang="en-US" sz="1200" dirty="0"/>
          </a:p>
        </p:txBody>
      </p:sp>
      <p:sp>
        <p:nvSpPr>
          <p:cNvPr id="6" name="Rectangle 5"/>
          <p:cNvSpPr/>
          <p:nvPr/>
        </p:nvSpPr>
        <p:spPr>
          <a:xfrm>
            <a:off x="3996406" y="2308943"/>
            <a:ext cx="976900" cy="888055"/>
          </a:xfrm>
          <a:prstGeom prst="rect">
            <a:avLst/>
          </a:prstGeom>
          <a:solidFill>
            <a:srgbClr val="33AD9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Operation</a:t>
            </a:r>
            <a:endParaRPr lang="en-US" sz="1400" dirty="0"/>
          </a:p>
        </p:txBody>
      </p:sp>
      <p:sp>
        <p:nvSpPr>
          <p:cNvPr id="7" name="Oval 6"/>
          <p:cNvSpPr/>
          <p:nvPr/>
        </p:nvSpPr>
        <p:spPr>
          <a:xfrm>
            <a:off x="5721632" y="2308942"/>
            <a:ext cx="914734" cy="888056"/>
          </a:xfrm>
          <a:prstGeom prst="ellipse">
            <a:avLst/>
          </a:prstGeom>
          <a:solidFill>
            <a:srgbClr val="33AD9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Data Stream</a:t>
            </a:r>
          </a:p>
        </p:txBody>
      </p:sp>
      <p:cxnSp>
        <p:nvCxnSpPr>
          <p:cNvPr id="8" name="Straight Arrow Connector 7"/>
          <p:cNvCxnSpPr>
            <a:stCxn id="9" idx="3"/>
            <a:endCxn id="5" idx="2"/>
          </p:cNvCxnSpPr>
          <p:nvPr/>
        </p:nvCxnSpPr>
        <p:spPr>
          <a:xfrm>
            <a:off x="1528941" y="2752970"/>
            <a:ext cx="768881" cy="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52041" y="2308942"/>
            <a:ext cx="976900" cy="888055"/>
          </a:xfrm>
          <a:prstGeom prst="rect">
            <a:avLst/>
          </a:prstGeom>
          <a:solidFill>
            <a:srgbClr val="33AD9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Source</a:t>
            </a:r>
            <a:endParaRPr lang="en-US" sz="1400" dirty="0"/>
          </a:p>
        </p:txBody>
      </p:sp>
      <p:cxnSp>
        <p:nvCxnSpPr>
          <p:cNvPr id="10" name="Straight Arrow Connector 9"/>
          <p:cNvCxnSpPr>
            <a:stCxn id="5" idx="6"/>
            <a:endCxn id="6" idx="1"/>
          </p:cNvCxnSpPr>
          <p:nvPr/>
        </p:nvCxnSpPr>
        <p:spPr>
          <a:xfrm flipV="1">
            <a:off x="3212556" y="2752971"/>
            <a:ext cx="783850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973306" y="2752968"/>
            <a:ext cx="748326" cy="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7505639" y="2308946"/>
            <a:ext cx="976900" cy="888055"/>
          </a:xfrm>
          <a:prstGeom prst="rect">
            <a:avLst/>
          </a:prstGeom>
          <a:solidFill>
            <a:srgbClr val="33AD9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Sink</a:t>
            </a:r>
            <a:endParaRPr lang="en-US" sz="1400" dirty="0"/>
          </a:p>
        </p:txBody>
      </p:sp>
      <p:cxnSp>
        <p:nvCxnSpPr>
          <p:cNvPr id="13" name="Straight Arrow Connector 12"/>
          <p:cNvCxnSpPr>
            <a:stCxn id="7" idx="6"/>
            <a:endCxn id="12" idx="1"/>
          </p:cNvCxnSpPr>
          <p:nvPr/>
        </p:nvCxnSpPr>
        <p:spPr>
          <a:xfrm>
            <a:off x="6636366" y="2752970"/>
            <a:ext cx="869273" cy="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727308"/>
              </p:ext>
            </p:extLst>
          </p:nvPr>
        </p:nvGraphicFramePr>
        <p:xfrm>
          <a:off x="82779" y="4404749"/>
          <a:ext cx="1446162" cy="16743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8904"/>
                <a:gridCol w="577258"/>
              </a:tblGrid>
              <a:tr h="302782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FFFFFF"/>
                          </a:solidFill>
                        </a:rPr>
                        <a:t>Stock Feed</a:t>
                      </a:r>
                      <a:endParaRPr lang="en-US" sz="16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rgbClr val="33AD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solidFill>
                      <a:srgbClr val="98C1B5"/>
                    </a:solidFill>
                  </a:tcPr>
                </a:tc>
              </a:tr>
              <a:tr h="302782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FFFFFF"/>
                          </a:solidFill>
                        </a:rPr>
                        <a:t>Name</a:t>
                      </a:r>
                      <a:endParaRPr lang="en-US" sz="11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rgbClr val="33AD9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FFFFFF"/>
                          </a:solidFill>
                        </a:rPr>
                        <a:t>Price</a:t>
                      </a:r>
                      <a:endParaRPr lang="en-US" sz="11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rgbClr val="33AD90"/>
                    </a:solidFill>
                  </a:tcPr>
                </a:tc>
              </a:tr>
              <a:tr h="210491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FFFFFF"/>
                          </a:solidFill>
                        </a:rPr>
                        <a:t>Microsoft</a:t>
                      </a:r>
                      <a:endParaRPr lang="en-US" sz="11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rgbClr val="33AD9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FFFFFF"/>
                          </a:solidFill>
                        </a:rPr>
                        <a:t>124</a:t>
                      </a:r>
                      <a:endParaRPr lang="en-US" sz="11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rgbClr val="33AD90"/>
                    </a:solidFill>
                  </a:tcPr>
                </a:tc>
              </a:tr>
              <a:tr h="210491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FFFFFF"/>
                          </a:solidFill>
                        </a:rPr>
                        <a:t>Google</a:t>
                      </a:r>
                      <a:endParaRPr lang="en-US" sz="11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rgbClr val="33AD9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FFFFFF"/>
                          </a:solidFill>
                        </a:rPr>
                        <a:t>516</a:t>
                      </a:r>
                      <a:endParaRPr lang="en-US" sz="11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rgbClr val="33AD90"/>
                    </a:solidFill>
                  </a:tcPr>
                </a:tc>
              </a:tr>
              <a:tr h="210491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FFFFFF"/>
                          </a:solidFill>
                        </a:rPr>
                        <a:t>Apple</a:t>
                      </a:r>
                      <a:endParaRPr lang="en-US" sz="11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rgbClr val="33AD9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FFFFFF"/>
                          </a:solidFill>
                        </a:rPr>
                        <a:t>235</a:t>
                      </a:r>
                      <a:endParaRPr lang="en-US" sz="11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rgbClr val="33AD90"/>
                    </a:solidFill>
                  </a:tcPr>
                </a:tc>
              </a:tr>
              <a:tr h="210491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FFFFFF"/>
                          </a:solidFill>
                        </a:rPr>
                        <a:t>…</a:t>
                      </a:r>
                      <a:endParaRPr lang="en-US" sz="11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rgbClr val="33AD9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FFFFFF"/>
                          </a:solidFill>
                        </a:rPr>
                        <a:t>…</a:t>
                      </a:r>
                      <a:endParaRPr lang="en-US" sz="11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rgbClr val="33AD90"/>
                    </a:solidFill>
                  </a:tcPr>
                </a:tc>
              </a:tr>
            </a:tbl>
          </a:graphicData>
        </a:graphic>
      </p:graphicFrame>
      <p:sp>
        <p:nvSpPr>
          <p:cNvPr id="21" name="Rectangle 20"/>
          <p:cNvSpPr/>
          <p:nvPr/>
        </p:nvSpPr>
        <p:spPr>
          <a:xfrm>
            <a:off x="3996406" y="4122250"/>
            <a:ext cx="976900" cy="888055"/>
          </a:xfrm>
          <a:prstGeom prst="rect">
            <a:avLst/>
          </a:prstGeom>
          <a:solidFill>
            <a:srgbClr val="33AD9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Alert if Microsoft &gt; 120</a:t>
            </a:r>
            <a:endParaRPr lang="en-US" sz="1400" dirty="0"/>
          </a:p>
        </p:txBody>
      </p:sp>
      <p:sp>
        <p:nvSpPr>
          <p:cNvPr id="23" name="Rectangle 22"/>
          <p:cNvSpPr/>
          <p:nvPr/>
        </p:nvSpPr>
        <p:spPr>
          <a:xfrm>
            <a:off x="7709900" y="4122250"/>
            <a:ext cx="976900" cy="888055"/>
          </a:xfrm>
          <a:prstGeom prst="rect">
            <a:avLst/>
          </a:prstGeom>
          <a:solidFill>
            <a:srgbClr val="33AD9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Write event to database</a:t>
            </a:r>
            <a:endParaRPr lang="en-US" sz="1400" dirty="0"/>
          </a:p>
        </p:txBody>
      </p:sp>
      <p:sp>
        <p:nvSpPr>
          <p:cNvPr id="24" name="Rectangle 23"/>
          <p:cNvSpPr/>
          <p:nvPr/>
        </p:nvSpPr>
        <p:spPr>
          <a:xfrm>
            <a:off x="3996406" y="5243532"/>
            <a:ext cx="976900" cy="888055"/>
          </a:xfrm>
          <a:prstGeom prst="rect">
            <a:avLst/>
          </a:prstGeom>
          <a:solidFill>
            <a:srgbClr val="33AD9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Sum every 10 seconds</a:t>
            </a:r>
            <a:endParaRPr lang="en-US" sz="1400" dirty="0"/>
          </a:p>
        </p:txBody>
      </p:sp>
      <p:sp>
        <p:nvSpPr>
          <p:cNvPr id="25" name="Rectangle 24"/>
          <p:cNvSpPr/>
          <p:nvPr/>
        </p:nvSpPr>
        <p:spPr>
          <a:xfrm>
            <a:off x="7709900" y="5243532"/>
            <a:ext cx="976900" cy="888055"/>
          </a:xfrm>
          <a:prstGeom prst="rect">
            <a:avLst/>
          </a:prstGeom>
          <a:solidFill>
            <a:srgbClr val="33AD9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Alert if sum &gt; 10000</a:t>
            </a:r>
            <a:endParaRPr lang="en-US" sz="1400" dirty="0"/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9889153"/>
              </p:ext>
            </p:extLst>
          </p:nvPr>
        </p:nvGraphicFramePr>
        <p:xfrm>
          <a:off x="5591788" y="4436967"/>
          <a:ext cx="1446162" cy="25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8904"/>
                <a:gridCol w="577258"/>
              </a:tblGrid>
              <a:tr h="210491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FFFFFF"/>
                          </a:solidFill>
                        </a:rPr>
                        <a:t>Microsoft</a:t>
                      </a:r>
                      <a:endParaRPr lang="en-US" sz="11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rgbClr val="33AD9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FFFFFF"/>
                          </a:solidFill>
                        </a:rPr>
                        <a:t>124</a:t>
                      </a:r>
                      <a:endParaRPr lang="en-US" sz="11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rgbClr val="33AD9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0110015"/>
              </p:ext>
            </p:extLst>
          </p:nvPr>
        </p:nvGraphicFramePr>
        <p:xfrm>
          <a:off x="5591788" y="5820051"/>
          <a:ext cx="1446162" cy="25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8904"/>
                <a:gridCol w="577258"/>
              </a:tblGrid>
              <a:tr h="210491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FFFFFF"/>
                          </a:solidFill>
                        </a:rPr>
                        <a:t>Google</a:t>
                      </a:r>
                      <a:endParaRPr lang="en-US" sz="11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rgbClr val="33AD9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FFFFFF"/>
                          </a:solidFill>
                        </a:rPr>
                        <a:t>516</a:t>
                      </a:r>
                      <a:endParaRPr lang="en-US" sz="11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rgbClr val="33AD9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1216849"/>
              </p:ext>
            </p:extLst>
          </p:nvPr>
        </p:nvGraphicFramePr>
        <p:xfrm>
          <a:off x="2092712" y="5644023"/>
          <a:ext cx="1446162" cy="25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8904"/>
                <a:gridCol w="577258"/>
              </a:tblGrid>
              <a:tr h="210491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FFFFFF"/>
                          </a:solidFill>
                        </a:rPr>
                        <a:t>Apple</a:t>
                      </a:r>
                      <a:endParaRPr lang="en-US" sz="11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rgbClr val="33AD9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FFFFFF"/>
                          </a:solidFill>
                        </a:rPr>
                        <a:t>235</a:t>
                      </a:r>
                      <a:endParaRPr lang="en-US" sz="11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rgbClr val="33AD9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5391023"/>
              </p:ext>
            </p:extLst>
          </p:nvPr>
        </p:nvGraphicFramePr>
        <p:xfrm>
          <a:off x="5913285" y="5384943"/>
          <a:ext cx="1446162" cy="25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8904"/>
                <a:gridCol w="577258"/>
              </a:tblGrid>
              <a:tr h="210491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FFFFFF"/>
                          </a:solidFill>
                        </a:rPr>
                        <a:t>Microsoft</a:t>
                      </a:r>
                      <a:endParaRPr lang="en-US" sz="11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rgbClr val="33AD9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FFFFFF"/>
                          </a:solidFill>
                        </a:rPr>
                        <a:t>124</a:t>
                      </a:r>
                      <a:endParaRPr lang="en-US" sz="11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rgbClr val="33AD9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1454392"/>
              </p:ext>
            </p:extLst>
          </p:nvPr>
        </p:nvGraphicFramePr>
        <p:xfrm>
          <a:off x="2297822" y="4663829"/>
          <a:ext cx="1446162" cy="25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8904"/>
                <a:gridCol w="577258"/>
              </a:tblGrid>
              <a:tr h="210491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FFFFFF"/>
                          </a:solidFill>
                        </a:rPr>
                        <a:t>Google</a:t>
                      </a:r>
                      <a:endParaRPr lang="en-US" sz="11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rgbClr val="33AD9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FFFFFF"/>
                          </a:solidFill>
                        </a:rPr>
                        <a:t>516</a:t>
                      </a:r>
                      <a:endParaRPr lang="en-US" sz="11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rgbClr val="33AD9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4638129"/>
              </p:ext>
            </p:extLst>
          </p:nvPr>
        </p:nvGraphicFramePr>
        <p:xfrm>
          <a:off x="2076376" y="4984452"/>
          <a:ext cx="1446162" cy="25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8904"/>
                <a:gridCol w="577258"/>
              </a:tblGrid>
              <a:tr h="210491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FFFFFF"/>
                          </a:solidFill>
                        </a:rPr>
                        <a:t>Apple</a:t>
                      </a:r>
                      <a:endParaRPr lang="en-US" sz="11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rgbClr val="33AD9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FFFFFF"/>
                          </a:solidFill>
                        </a:rPr>
                        <a:t>235</a:t>
                      </a:r>
                      <a:endParaRPr lang="en-US" sz="11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rgbClr val="33AD90"/>
                    </a:solidFill>
                  </a:tcPr>
                </a:tc>
              </a:tr>
            </a:tbl>
          </a:graphicData>
        </a:graphic>
      </p:graphicFrame>
      <p:cxnSp>
        <p:nvCxnSpPr>
          <p:cNvPr id="33" name="Straight Arrow Connector 32"/>
          <p:cNvCxnSpPr/>
          <p:nvPr/>
        </p:nvCxnSpPr>
        <p:spPr>
          <a:xfrm flipV="1">
            <a:off x="1669278" y="5030533"/>
            <a:ext cx="344598" cy="873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669278" y="5532904"/>
            <a:ext cx="273883" cy="2222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3572309" y="4481370"/>
            <a:ext cx="344598" cy="873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3570220" y="5574713"/>
            <a:ext cx="344598" cy="873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5045875" y="5662109"/>
            <a:ext cx="41588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5045875" y="4557638"/>
            <a:ext cx="41588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7140371" y="4568766"/>
            <a:ext cx="41588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7282341" y="5748645"/>
            <a:ext cx="30803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552041" y="3537391"/>
            <a:ext cx="38359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Example: </a:t>
            </a:r>
            <a:r>
              <a:rPr lang="en-US" dirty="0" smtClean="0"/>
              <a:t>Stream from a live stock feed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2280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Sources (selection)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File-</a:t>
            </a:r>
            <a:r>
              <a:rPr lang="en-US" b="1" dirty="0" smtClean="0"/>
              <a:t>based</a:t>
            </a:r>
            <a:endParaRPr lang="en-US" b="1" dirty="0"/>
          </a:p>
          <a:p>
            <a:r>
              <a:rPr lang="en-US" dirty="0" err="1" smtClean="0"/>
              <a:t>TextInputFormat</a:t>
            </a:r>
            <a:endParaRPr lang="en-US" dirty="0"/>
          </a:p>
          <a:p>
            <a:r>
              <a:rPr lang="en-US" dirty="0" err="1" smtClean="0"/>
              <a:t>CsvInputFormat</a:t>
            </a:r>
            <a:r>
              <a:rPr lang="en-US" dirty="0" smtClean="0"/>
              <a:t> </a:t>
            </a:r>
            <a:endParaRPr lang="en-US" dirty="0"/>
          </a:p>
          <a:p>
            <a:pPr marL="0" indent="0">
              <a:buNone/>
            </a:pPr>
            <a:r>
              <a:rPr lang="en-US" b="1" dirty="0" smtClean="0"/>
              <a:t>Collection-based</a:t>
            </a:r>
            <a:endParaRPr lang="en-US" b="1" dirty="0"/>
          </a:p>
          <a:p>
            <a:r>
              <a:rPr lang="en-US" dirty="0" err="1" smtClean="0"/>
              <a:t>fromCollection</a:t>
            </a:r>
            <a:endParaRPr lang="en-US" dirty="0" smtClean="0"/>
          </a:p>
          <a:p>
            <a:r>
              <a:rPr lang="en-US" dirty="0" err="1" smtClean="0"/>
              <a:t>fromElements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22167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Sinks (selection)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File-based</a:t>
            </a:r>
          </a:p>
          <a:p>
            <a:r>
              <a:rPr lang="en-US" dirty="0" err="1" smtClean="0"/>
              <a:t>TextOuputFormat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CsvOutputFormat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PrintOutput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40474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Hadoop</a:t>
            </a:r>
            <a:r>
              <a:rPr lang="en-US" dirty="0" smtClean="0"/>
              <a:t> Integration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fontAlgn="base">
              <a:buNone/>
            </a:pPr>
            <a:r>
              <a:rPr lang="en-US" dirty="0" smtClean="0"/>
              <a:t>Out of the box</a:t>
            </a:r>
          </a:p>
          <a:p>
            <a:pPr fontAlgn="base"/>
            <a:r>
              <a:rPr lang="en-US" dirty="0" smtClean="0"/>
              <a:t>Access HDFS</a:t>
            </a:r>
            <a:endParaRPr lang="en-US" dirty="0"/>
          </a:p>
          <a:p>
            <a:pPr fontAlgn="base"/>
            <a:r>
              <a:rPr lang="en-US" dirty="0" smtClean="0"/>
              <a:t>Yarn Execution (covered later)</a:t>
            </a:r>
          </a:p>
          <a:p>
            <a:pPr fontAlgn="base"/>
            <a:r>
              <a:rPr lang="en-US" dirty="0" smtClean="0"/>
              <a:t>Reuse data types (</a:t>
            </a:r>
            <a:r>
              <a:rPr lang="en-US" dirty="0" err="1" smtClean="0"/>
              <a:t>Writables</a:t>
            </a:r>
            <a:r>
              <a:rPr lang="en-US" dirty="0" smtClean="0"/>
              <a:t>)</a:t>
            </a:r>
          </a:p>
          <a:p>
            <a:pPr fontAlgn="base"/>
            <a:endParaRPr lang="en-US" dirty="0" smtClean="0"/>
          </a:p>
          <a:p>
            <a:pPr marL="0" indent="0" fontAlgn="base">
              <a:buNone/>
            </a:pPr>
            <a:r>
              <a:rPr lang="en-US" dirty="0" smtClean="0"/>
              <a:t>With a thin wrapper</a:t>
            </a:r>
            <a:endParaRPr lang="en-US" dirty="0"/>
          </a:p>
          <a:p>
            <a:pPr fontAlgn="base"/>
            <a:r>
              <a:rPr lang="en-US" dirty="0" smtClean="0"/>
              <a:t>Reuse </a:t>
            </a:r>
            <a:r>
              <a:rPr lang="en-US" dirty="0" err="1" smtClean="0"/>
              <a:t>Hadoop</a:t>
            </a:r>
            <a:r>
              <a:rPr lang="en-US" dirty="0" smtClean="0"/>
              <a:t> input and output formats</a:t>
            </a:r>
          </a:p>
          <a:p>
            <a:pPr fontAlgn="base"/>
            <a:r>
              <a:rPr lang="en-US" dirty="0" smtClean="0"/>
              <a:t>Reuse functions like Map and Reduce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06208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the Lifecycle of a Program?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92095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Program to Dataflow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chteck 40"/>
          <p:cNvSpPr/>
          <p:nvPr/>
        </p:nvSpPr>
        <p:spPr>
          <a:xfrm>
            <a:off x="3349399" y="4640108"/>
            <a:ext cx="1243920" cy="1542474"/>
          </a:xfrm>
          <a:prstGeom prst="rect">
            <a:avLst/>
          </a:prstGeom>
          <a:solidFill>
            <a:srgbClr val="34AD9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rgbClr val="FFFFFF"/>
              </a:solidFill>
              <a:latin typeface="Avenir Next Regular"/>
              <a:cs typeface="Avenir Next Regular"/>
            </a:endParaRPr>
          </a:p>
        </p:txBody>
      </p:sp>
      <p:pic>
        <p:nvPicPr>
          <p:cNvPr id="6" name="Picture 20" descr="C:\Users\warneke\AppData\Local\Microsoft\Windows\Temporary Internet Files\Content.IE5\X8LGV7F5\MCj04348450000[1]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862559" y="5698722"/>
            <a:ext cx="720080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1" descr="C:\Users\warneke\AppData\Local\Microsoft\Windows\Temporary Internet Files\Content.IE5\X8LGV7F5\MCj04348450000[1]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6669485" y="5699457"/>
            <a:ext cx="843958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Gerade Verbindung mit Pfeil 2054"/>
          <p:cNvCxnSpPr/>
          <p:nvPr/>
        </p:nvCxnSpPr>
        <p:spPr>
          <a:xfrm flipV="1">
            <a:off x="5099181" y="4961391"/>
            <a:ext cx="1265947" cy="247706"/>
          </a:xfrm>
          <a:prstGeom prst="straightConnector1">
            <a:avLst/>
          </a:prstGeom>
          <a:ln w="57150">
            <a:solidFill>
              <a:srgbClr val="34AD9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feil nach rechts 19"/>
          <p:cNvSpPr/>
          <p:nvPr/>
        </p:nvSpPr>
        <p:spPr>
          <a:xfrm>
            <a:off x="5884250" y="2040351"/>
            <a:ext cx="438911" cy="547464"/>
          </a:xfrm>
          <a:prstGeom prst="rightArrow">
            <a:avLst/>
          </a:prstGeom>
          <a:solidFill>
            <a:srgbClr val="34AD9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Avenir Next Regular"/>
              <a:cs typeface="Avenir Next Regular"/>
            </a:endParaRPr>
          </a:p>
        </p:txBody>
      </p:sp>
      <p:sp>
        <p:nvSpPr>
          <p:cNvPr id="11" name="Rectangle 21"/>
          <p:cNvSpPr/>
          <p:nvPr/>
        </p:nvSpPr>
        <p:spPr>
          <a:xfrm>
            <a:off x="346345" y="1476818"/>
            <a:ext cx="2584395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b="1" dirty="0">
                <a:latin typeface="Consolas"/>
                <a:cs typeface="Consolas"/>
              </a:rPr>
              <a:t>case</a:t>
            </a:r>
            <a:r>
              <a:rPr lang="en-US" sz="900" dirty="0">
                <a:latin typeface="Consolas"/>
                <a:cs typeface="Consolas"/>
              </a:rPr>
              <a:t> </a:t>
            </a:r>
            <a:r>
              <a:rPr lang="en-US" sz="900" b="1" dirty="0">
                <a:latin typeface="Consolas"/>
                <a:cs typeface="Consolas"/>
              </a:rPr>
              <a:t>class</a:t>
            </a:r>
            <a:r>
              <a:rPr lang="en-US" sz="900" dirty="0">
                <a:latin typeface="Consolas"/>
                <a:cs typeface="Consolas"/>
              </a:rPr>
              <a:t> </a:t>
            </a:r>
            <a:r>
              <a:rPr lang="en-US" sz="900" b="1" dirty="0">
                <a:latin typeface="Consolas"/>
                <a:cs typeface="Consolas"/>
              </a:rPr>
              <a:t>Path</a:t>
            </a:r>
            <a:r>
              <a:rPr lang="en-US" sz="900" dirty="0">
                <a:latin typeface="Consolas"/>
                <a:cs typeface="Consolas"/>
              </a:rPr>
              <a:t> </a:t>
            </a:r>
            <a:r>
              <a:rPr lang="en-US" sz="900" b="1" dirty="0">
                <a:latin typeface="Consolas"/>
                <a:cs typeface="Consolas"/>
              </a:rPr>
              <a:t>(</a:t>
            </a:r>
            <a:r>
              <a:rPr lang="en-US" sz="900" dirty="0">
                <a:latin typeface="Consolas"/>
                <a:cs typeface="Consolas"/>
              </a:rPr>
              <a:t>from</a:t>
            </a:r>
            <a:r>
              <a:rPr lang="en-US" sz="900" b="1" dirty="0">
                <a:latin typeface="Consolas"/>
                <a:cs typeface="Consolas"/>
              </a:rPr>
              <a:t>:</a:t>
            </a:r>
            <a:r>
              <a:rPr lang="en-US" sz="900" dirty="0">
                <a:latin typeface="Consolas"/>
                <a:cs typeface="Consolas"/>
              </a:rPr>
              <a:t> </a:t>
            </a:r>
            <a:r>
              <a:rPr lang="en-US" sz="900" b="1" dirty="0">
                <a:latin typeface="Consolas"/>
                <a:cs typeface="Consolas"/>
              </a:rPr>
              <a:t>Long,</a:t>
            </a:r>
            <a:r>
              <a:rPr lang="en-US" sz="900" dirty="0">
                <a:latin typeface="Consolas"/>
                <a:cs typeface="Consolas"/>
              </a:rPr>
              <a:t> to</a:t>
            </a:r>
            <a:r>
              <a:rPr lang="en-US" sz="900" b="1" dirty="0">
                <a:latin typeface="Consolas"/>
                <a:cs typeface="Consolas"/>
              </a:rPr>
              <a:t>:</a:t>
            </a:r>
            <a:r>
              <a:rPr lang="en-US" sz="900" dirty="0">
                <a:latin typeface="Consolas"/>
                <a:cs typeface="Consolas"/>
              </a:rPr>
              <a:t> </a:t>
            </a:r>
            <a:r>
              <a:rPr lang="en-US" sz="900" b="1" dirty="0">
                <a:latin typeface="Consolas"/>
                <a:cs typeface="Consolas"/>
              </a:rPr>
              <a:t>Long</a:t>
            </a:r>
            <a:r>
              <a:rPr lang="en-US" sz="900" b="1" dirty="0" smtClean="0">
                <a:latin typeface="Consolas"/>
                <a:cs typeface="Consolas"/>
              </a:rPr>
              <a:t>)</a:t>
            </a:r>
            <a:endParaRPr lang="en-US" sz="900" dirty="0">
              <a:latin typeface="Consolas"/>
              <a:cs typeface="Consolas"/>
            </a:endParaRPr>
          </a:p>
          <a:p>
            <a:r>
              <a:rPr lang="en-US" sz="900" b="1" dirty="0">
                <a:latin typeface="Consolas"/>
                <a:cs typeface="Consolas"/>
              </a:rPr>
              <a:t>val</a:t>
            </a:r>
            <a:r>
              <a:rPr lang="en-US" sz="900" dirty="0">
                <a:latin typeface="Consolas"/>
                <a:cs typeface="Consolas"/>
              </a:rPr>
              <a:t> tc </a:t>
            </a:r>
            <a:r>
              <a:rPr lang="en-US" sz="900" b="1" dirty="0">
                <a:latin typeface="Consolas"/>
                <a:cs typeface="Consolas"/>
              </a:rPr>
              <a:t>=</a:t>
            </a:r>
            <a:r>
              <a:rPr lang="en-US" sz="900" dirty="0">
                <a:latin typeface="Consolas"/>
                <a:cs typeface="Consolas"/>
              </a:rPr>
              <a:t> edges</a:t>
            </a:r>
            <a:r>
              <a:rPr lang="en-US" sz="900" b="1" dirty="0">
                <a:latin typeface="Consolas"/>
                <a:cs typeface="Consolas"/>
              </a:rPr>
              <a:t>.</a:t>
            </a:r>
            <a:r>
              <a:rPr lang="en-US" sz="900" dirty="0">
                <a:latin typeface="Consolas"/>
                <a:cs typeface="Consolas"/>
              </a:rPr>
              <a:t>iterate</a:t>
            </a:r>
            <a:r>
              <a:rPr lang="en-US" sz="900" b="1" dirty="0">
                <a:latin typeface="Consolas"/>
                <a:cs typeface="Consolas"/>
              </a:rPr>
              <a:t>(</a:t>
            </a:r>
            <a:r>
              <a:rPr lang="en-US" sz="900" dirty="0">
                <a:latin typeface="Consolas"/>
                <a:cs typeface="Consolas"/>
              </a:rPr>
              <a:t>10</a:t>
            </a:r>
            <a:r>
              <a:rPr lang="en-US" sz="900" b="1" dirty="0">
                <a:latin typeface="Consolas"/>
                <a:cs typeface="Consolas"/>
              </a:rPr>
              <a:t>)</a:t>
            </a:r>
            <a:r>
              <a:rPr lang="en-US" sz="900" dirty="0">
                <a:latin typeface="Consolas"/>
                <a:cs typeface="Consolas"/>
              </a:rPr>
              <a:t> </a:t>
            </a:r>
            <a:r>
              <a:rPr lang="en-US" sz="900" b="1" dirty="0">
                <a:latin typeface="Consolas"/>
                <a:cs typeface="Consolas"/>
              </a:rPr>
              <a:t>{</a:t>
            </a:r>
            <a:r>
              <a:rPr lang="en-US" sz="900" dirty="0">
                <a:latin typeface="Consolas"/>
                <a:cs typeface="Consolas"/>
              </a:rPr>
              <a:t> </a:t>
            </a:r>
            <a:endParaRPr lang="en-US" sz="900" dirty="0" smtClean="0">
              <a:latin typeface="Consolas"/>
              <a:cs typeface="Consolas"/>
            </a:endParaRPr>
          </a:p>
          <a:p>
            <a:r>
              <a:rPr lang="en-US" sz="900" dirty="0">
                <a:latin typeface="Consolas"/>
                <a:cs typeface="Consolas"/>
              </a:rPr>
              <a:t> </a:t>
            </a:r>
            <a:r>
              <a:rPr lang="en-US" sz="900" dirty="0" smtClean="0">
                <a:latin typeface="Consolas"/>
                <a:cs typeface="Consolas"/>
              </a:rPr>
              <a:t> paths</a:t>
            </a:r>
            <a:r>
              <a:rPr lang="en-US" sz="900" b="1" dirty="0">
                <a:latin typeface="Consolas"/>
                <a:cs typeface="Consolas"/>
              </a:rPr>
              <a:t>:</a:t>
            </a:r>
            <a:r>
              <a:rPr lang="en-US" sz="900" dirty="0">
                <a:latin typeface="Consolas"/>
                <a:cs typeface="Consolas"/>
              </a:rPr>
              <a:t> </a:t>
            </a:r>
            <a:r>
              <a:rPr lang="en-US" sz="900" b="1" dirty="0">
                <a:latin typeface="Consolas"/>
                <a:cs typeface="Consolas"/>
              </a:rPr>
              <a:t>DataSet[Path]</a:t>
            </a:r>
            <a:r>
              <a:rPr lang="en-US" sz="900" dirty="0">
                <a:latin typeface="Consolas"/>
                <a:cs typeface="Consolas"/>
              </a:rPr>
              <a:t> </a:t>
            </a:r>
            <a:r>
              <a:rPr lang="en-US" sz="900" b="1" dirty="0">
                <a:latin typeface="Consolas"/>
                <a:cs typeface="Consolas"/>
              </a:rPr>
              <a:t>=&gt;</a:t>
            </a:r>
            <a:endParaRPr lang="en-US" sz="900" dirty="0">
              <a:latin typeface="Consolas"/>
              <a:cs typeface="Consolas"/>
            </a:endParaRPr>
          </a:p>
          <a:p>
            <a:r>
              <a:rPr lang="en-US" sz="900" dirty="0">
                <a:latin typeface="Consolas"/>
                <a:cs typeface="Consolas"/>
              </a:rPr>
              <a:t>  </a:t>
            </a:r>
            <a:r>
              <a:rPr lang="en-US" sz="900" dirty="0" smtClean="0">
                <a:latin typeface="Consolas"/>
                <a:cs typeface="Consolas"/>
              </a:rPr>
              <a:t>  </a:t>
            </a:r>
            <a:r>
              <a:rPr lang="en-US" sz="900" b="1" dirty="0" smtClean="0">
                <a:latin typeface="Consolas"/>
                <a:cs typeface="Consolas"/>
              </a:rPr>
              <a:t>val</a:t>
            </a:r>
            <a:r>
              <a:rPr lang="en-US" sz="900" dirty="0" smtClean="0">
                <a:latin typeface="Consolas"/>
                <a:cs typeface="Consolas"/>
              </a:rPr>
              <a:t> </a:t>
            </a:r>
            <a:r>
              <a:rPr lang="en-US" sz="900" dirty="0">
                <a:latin typeface="Consolas"/>
                <a:cs typeface="Consolas"/>
              </a:rPr>
              <a:t>next </a:t>
            </a:r>
            <a:r>
              <a:rPr lang="en-US" sz="900" b="1" dirty="0">
                <a:latin typeface="Consolas"/>
                <a:cs typeface="Consolas"/>
              </a:rPr>
              <a:t>=</a:t>
            </a:r>
            <a:r>
              <a:rPr lang="en-US" sz="900" dirty="0">
                <a:latin typeface="Consolas"/>
                <a:cs typeface="Consolas"/>
              </a:rPr>
              <a:t> paths</a:t>
            </a:r>
          </a:p>
          <a:p>
            <a:r>
              <a:rPr lang="en-US" sz="900" dirty="0">
                <a:latin typeface="Consolas"/>
                <a:cs typeface="Consolas"/>
              </a:rPr>
              <a:t>    </a:t>
            </a:r>
            <a:r>
              <a:rPr lang="en-US" sz="900" dirty="0" smtClean="0">
                <a:latin typeface="Consolas"/>
                <a:cs typeface="Consolas"/>
              </a:rPr>
              <a:t>  </a:t>
            </a:r>
            <a:r>
              <a:rPr lang="en-US" sz="900" b="1" dirty="0" smtClean="0">
                <a:latin typeface="Consolas"/>
                <a:cs typeface="Consolas"/>
              </a:rPr>
              <a:t>.</a:t>
            </a:r>
            <a:r>
              <a:rPr lang="en-US" sz="900" dirty="0">
                <a:latin typeface="Consolas"/>
                <a:cs typeface="Consolas"/>
              </a:rPr>
              <a:t>join</a:t>
            </a:r>
            <a:r>
              <a:rPr lang="en-US" sz="900" b="1" dirty="0">
                <a:latin typeface="Consolas"/>
                <a:cs typeface="Consolas"/>
              </a:rPr>
              <a:t>(</a:t>
            </a:r>
            <a:r>
              <a:rPr lang="en-US" sz="900" dirty="0">
                <a:latin typeface="Consolas"/>
                <a:cs typeface="Consolas"/>
              </a:rPr>
              <a:t>edges</a:t>
            </a:r>
            <a:r>
              <a:rPr lang="en-US" sz="900" b="1" dirty="0" smtClean="0">
                <a:latin typeface="Consolas"/>
                <a:cs typeface="Consolas"/>
              </a:rPr>
              <a:t>)</a:t>
            </a:r>
          </a:p>
          <a:p>
            <a:r>
              <a:rPr lang="en-US" sz="900" b="1" dirty="0">
                <a:latin typeface="Consolas"/>
                <a:cs typeface="Consolas"/>
              </a:rPr>
              <a:t> </a:t>
            </a:r>
            <a:r>
              <a:rPr lang="en-US" sz="900" b="1" dirty="0" smtClean="0">
                <a:latin typeface="Consolas"/>
                <a:cs typeface="Consolas"/>
              </a:rPr>
              <a:t>     .</a:t>
            </a:r>
            <a:r>
              <a:rPr lang="en-US" sz="900" dirty="0" smtClean="0">
                <a:latin typeface="Consolas"/>
                <a:cs typeface="Consolas"/>
              </a:rPr>
              <a:t>where</a:t>
            </a:r>
            <a:r>
              <a:rPr lang="en-US" sz="900" b="1" dirty="0">
                <a:latin typeface="Consolas"/>
                <a:cs typeface="Consolas"/>
              </a:rPr>
              <a:t>(</a:t>
            </a:r>
            <a:r>
              <a:rPr lang="en-US" sz="900" dirty="0">
                <a:latin typeface="Consolas"/>
                <a:cs typeface="Consolas"/>
              </a:rPr>
              <a:t>"to"</a:t>
            </a:r>
            <a:r>
              <a:rPr lang="en-US" sz="900" b="1" dirty="0" smtClean="0">
                <a:latin typeface="Consolas"/>
                <a:cs typeface="Consolas"/>
              </a:rPr>
              <a:t>)</a:t>
            </a:r>
          </a:p>
          <a:p>
            <a:r>
              <a:rPr lang="en-US" sz="900" b="1" dirty="0">
                <a:latin typeface="Consolas"/>
                <a:cs typeface="Consolas"/>
              </a:rPr>
              <a:t> </a:t>
            </a:r>
            <a:r>
              <a:rPr lang="en-US" sz="900" b="1" dirty="0" smtClean="0">
                <a:latin typeface="Consolas"/>
                <a:cs typeface="Consolas"/>
              </a:rPr>
              <a:t>     .</a:t>
            </a:r>
            <a:r>
              <a:rPr lang="en-US" sz="900" dirty="0">
                <a:latin typeface="Consolas"/>
                <a:cs typeface="Consolas"/>
              </a:rPr>
              <a:t>equalTo</a:t>
            </a:r>
            <a:r>
              <a:rPr lang="en-US" sz="900" b="1" dirty="0">
                <a:latin typeface="Consolas"/>
                <a:cs typeface="Consolas"/>
              </a:rPr>
              <a:t>(</a:t>
            </a:r>
            <a:r>
              <a:rPr lang="en-US" sz="900" dirty="0">
                <a:latin typeface="Consolas"/>
                <a:cs typeface="Consolas"/>
              </a:rPr>
              <a:t>"from"</a:t>
            </a:r>
            <a:r>
              <a:rPr lang="en-US" sz="900" b="1" dirty="0">
                <a:latin typeface="Consolas"/>
                <a:cs typeface="Consolas"/>
              </a:rPr>
              <a:t>)</a:t>
            </a:r>
            <a:r>
              <a:rPr lang="en-US" sz="900" dirty="0">
                <a:latin typeface="Consolas"/>
                <a:cs typeface="Consolas"/>
              </a:rPr>
              <a:t> </a:t>
            </a:r>
            <a:r>
              <a:rPr lang="en-US" sz="900" b="1" dirty="0">
                <a:latin typeface="Consolas"/>
                <a:cs typeface="Consolas"/>
              </a:rPr>
              <a:t>{</a:t>
            </a:r>
            <a:endParaRPr lang="en-US" sz="900" dirty="0">
              <a:latin typeface="Consolas"/>
              <a:cs typeface="Consolas"/>
            </a:endParaRPr>
          </a:p>
          <a:p>
            <a:r>
              <a:rPr lang="en-US" sz="900" dirty="0">
                <a:latin typeface="Consolas"/>
                <a:cs typeface="Consolas"/>
              </a:rPr>
              <a:t>      </a:t>
            </a:r>
            <a:r>
              <a:rPr lang="en-US" sz="900" dirty="0" smtClean="0">
                <a:latin typeface="Consolas"/>
                <a:cs typeface="Consolas"/>
              </a:rPr>
              <a:t>  </a:t>
            </a:r>
            <a:r>
              <a:rPr lang="en-US" sz="900" b="1" dirty="0" smtClean="0">
                <a:latin typeface="Consolas"/>
                <a:cs typeface="Consolas"/>
              </a:rPr>
              <a:t>(</a:t>
            </a:r>
            <a:r>
              <a:rPr lang="en-US" sz="900" dirty="0">
                <a:latin typeface="Consolas"/>
                <a:cs typeface="Consolas"/>
              </a:rPr>
              <a:t>path</a:t>
            </a:r>
            <a:r>
              <a:rPr lang="en-US" sz="900" b="1" dirty="0">
                <a:latin typeface="Consolas"/>
                <a:cs typeface="Consolas"/>
              </a:rPr>
              <a:t>,</a:t>
            </a:r>
            <a:r>
              <a:rPr lang="en-US" sz="900" dirty="0">
                <a:latin typeface="Consolas"/>
                <a:cs typeface="Consolas"/>
              </a:rPr>
              <a:t> edge</a:t>
            </a:r>
            <a:r>
              <a:rPr lang="en-US" sz="900" b="1" dirty="0">
                <a:latin typeface="Consolas"/>
                <a:cs typeface="Consolas"/>
              </a:rPr>
              <a:t>)</a:t>
            </a:r>
            <a:r>
              <a:rPr lang="en-US" sz="900" dirty="0">
                <a:latin typeface="Consolas"/>
                <a:cs typeface="Consolas"/>
              </a:rPr>
              <a:t> </a:t>
            </a:r>
            <a:r>
              <a:rPr lang="en-US" sz="900" b="1" dirty="0">
                <a:latin typeface="Consolas"/>
                <a:cs typeface="Consolas"/>
              </a:rPr>
              <a:t>=&gt;</a:t>
            </a:r>
            <a:r>
              <a:rPr lang="en-US" sz="900" dirty="0">
                <a:latin typeface="Consolas"/>
                <a:cs typeface="Consolas"/>
              </a:rPr>
              <a:t> </a:t>
            </a:r>
            <a:endParaRPr lang="en-US" sz="900" dirty="0" smtClean="0">
              <a:latin typeface="Consolas"/>
              <a:cs typeface="Consolas"/>
            </a:endParaRPr>
          </a:p>
          <a:p>
            <a:r>
              <a:rPr lang="en-US" sz="900" b="1" dirty="0">
                <a:latin typeface="Consolas"/>
                <a:cs typeface="Consolas"/>
              </a:rPr>
              <a:t> </a:t>
            </a:r>
            <a:r>
              <a:rPr lang="en-US" sz="900" b="1" dirty="0" smtClean="0">
                <a:latin typeface="Consolas"/>
                <a:cs typeface="Consolas"/>
              </a:rPr>
              <a:t>         Path</a:t>
            </a:r>
            <a:r>
              <a:rPr lang="en-US" sz="900" b="1" dirty="0">
                <a:latin typeface="Consolas"/>
                <a:cs typeface="Consolas"/>
              </a:rPr>
              <a:t>(</a:t>
            </a:r>
            <a:r>
              <a:rPr lang="en-US" sz="900" dirty="0">
                <a:latin typeface="Consolas"/>
                <a:cs typeface="Consolas"/>
              </a:rPr>
              <a:t>path</a:t>
            </a:r>
            <a:r>
              <a:rPr lang="en-US" sz="900" b="1" dirty="0">
                <a:latin typeface="Consolas"/>
                <a:cs typeface="Consolas"/>
              </a:rPr>
              <a:t>.</a:t>
            </a:r>
            <a:r>
              <a:rPr lang="en-US" sz="900" dirty="0">
                <a:latin typeface="Consolas"/>
                <a:cs typeface="Consolas"/>
              </a:rPr>
              <a:t>from</a:t>
            </a:r>
            <a:r>
              <a:rPr lang="en-US" sz="900" b="1" dirty="0">
                <a:latin typeface="Consolas"/>
                <a:cs typeface="Consolas"/>
              </a:rPr>
              <a:t>,</a:t>
            </a:r>
            <a:r>
              <a:rPr lang="en-US" sz="900" dirty="0">
                <a:latin typeface="Consolas"/>
                <a:cs typeface="Consolas"/>
              </a:rPr>
              <a:t> edge</a:t>
            </a:r>
            <a:r>
              <a:rPr lang="en-US" sz="900" b="1" dirty="0">
                <a:latin typeface="Consolas"/>
                <a:cs typeface="Consolas"/>
              </a:rPr>
              <a:t>.</a:t>
            </a:r>
            <a:r>
              <a:rPr lang="en-US" sz="900" dirty="0">
                <a:latin typeface="Consolas"/>
                <a:cs typeface="Consolas"/>
              </a:rPr>
              <a:t>to</a:t>
            </a:r>
            <a:r>
              <a:rPr lang="en-US" sz="900" b="1" dirty="0">
                <a:latin typeface="Consolas"/>
                <a:cs typeface="Consolas"/>
              </a:rPr>
              <a:t>)</a:t>
            </a:r>
            <a:endParaRPr lang="en-US" sz="900" dirty="0">
              <a:latin typeface="Consolas"/>
              <a:cs typeface="Consolas"/>
            </a:endParaRPr>
          </a:p>
          <a:p>
            <a:r>
              <a:rPr lang="en-US" sz="900" dirty="0">
                <a:latin typeface="Consolas"/>
                <a:cs typeface="Consolas"/>
              </a:rPr>
              <a:t>    </a:t>
            </a:r>
            <a:r>
              <a:rPr lang="en-US" sz="900" dirty="0" smtClean="0">
                <a:latin typeface="Consolas"/>
                <a:cs typeface="Consolas"/>
              </a:rPr>
              <a:t>  </a:t>
            </a:r>
            <a:r>
              <a:rPr lang="en-US" sz="900" b="1" dirty="0" smtClean="0">
                <a:latin typeface="Consolas"/>
                <a:cs typeface="Consolas"/>
              </a:rPr>
              <a:t>}</a:t>
            </a:r>
            <a:endParaRPr lang="en-US" sz="900" dirty="0">
              <a:latin typeface="Consolas"/>
              <a:cs typeface="Consolas"/>
            </a:endParaRPr>
          </a:p>
          <a:p>
            <a:r>
              <a:rPr lang="en-US" sz="900" dirty="0">
                <a:latin typeface="Consolas"/>
                <a:cs typeface="Consolas"/>
              </a:rPr>
              <a:t>    </a:t>
            </a:r>
            <a:r>
              <a:rPr lang="en-US" sz="900" dirty="0" smtClean="0">
                <a:latin typeface="Consolas"/>
                <a:cs typeface="Consolas"/>
              </a:rPr>
              <a:t>  </a:t>
            </a:r>
            <a:r>
              <a:rPr lang="en-US" sz="900" b="1" dirty="0" smtClean="0">
                <a:latin typeface="Consolas"/>
                <a:cs typeface="Consolas"/>
              </a:rPr>
              <a:t>.</a:t>
            </a:r>
            <a:r>
              <a:rPr lang="en-US" sz="900" dirty="0">
                <a:latin typeface="Consolas"/>
                <a:cs typeface="Consolas"/>
              </a:rPr>
              <a:t>union</a:t>
            </a:r>
            <a:r>
              <a:rPr lang="en-US" sz="900" b="1" dirty="0">
                <a:latin typeface="Consolas"/>
                <a:cs typeface="Consolas"/>
              </a:rPr>
              <a:t>(</a:t>
            </a:r>
            <a:r>
              <a:rPr lang="en-US" sz="900" dirty="0">
                <a:latin typeface="Consolas"/>
                <a:cs typeface="Consolas"/>
              </a:rPr>
              <a:t>paths</a:t>
            </a:r>
            <a:r>
              <a:rPr lang="en-US" sz="900" b="1" dirty="0" smtClean="0">
                <a:latin typeface="Consolas"/>
                <a:cs typeface="Consolas"/>
              </a:rPr>
              <a:t>)</a:t>
            </a:r>
          </a:p>
          <a:p>
            <a:r>
              <a:rPr lang="en-US" sz="900" b="1" dirty="0">
                <a:latin typeface="Consolas"/>
                <a:cs typeface="Consolas"/>
              </a:rPr>
              <a:t> </a:t>
            </a:r>
            <a:r>
              <a:rPr lang="en-US" sz="900" b="1" dirty="0" smtClean="0">
                <a:latin typeface="Consolas"/>
                <a:cs typeface="Consolas"/>
              </a:rPr>
              <a:t>     .</a:t>
            </a:r>
            <a:r>
              <a:rPr lang="en-US" sz="900" dirty="0">
                <a:latin typeface="Consolas"/>
                <a:cs typeface="Consolas"/>
              </a:rPr>
              <a:t>distinct</a:t>
            </a:r>
            <a:r>
              <a:rPr lang="en-US" sz="900" b="1" dirty="0">
                <a:latin typeface="Consolas"/>
                <a:cs typeface="Consolas"/>
              </a:rPr>
              <a:t>()</a:t>
            </a:r>
            <a:endParaRPr lang="en-US" sz="900" dirty="0">
              <a:latin typeface="Consolas"/>
              <a:cs typeface="Consolas"/>
            </a:endParaRPr>
          </a:p>
          <a:p>
            <a:r>
              <a:rPr lang="en-US" sz="900" dirty="0">
                <a:latin typeface="Consolas"/>
                <a:cs typeface="Consolas"/>
              </a:rPr>
              <a:t>  </a:t>
            </a:r>
            <a:r>
              <a:rPr lang="en-US" sz="900" dirty="0" smtClean="0">
                <a:latin typeface="Consolas"/>
                <a:cs typeface="Consolas"/>
              </a:rPr>
              <a:t>  next</a:t>
            </a:r>
            <a:endParaRPr lang="en-US" sz="900" dirty="0">
              <a:latin typeface="Consolas"/>
              <a:cs typeface="Consolas"/>
            </a:endParaRPr>
          </a:p>
          <a:p>
            <a:r>
              <a:rPr lang="en-US" sz="900" b="1" dirty="0" smtClean="0">
                <a:latin typeface="Consolas"/>
                <a:cs typeface="Consolas"/>
              </a:rPr>
              <a:t>  }</a:t>
            </a:r>
            <a:endParaRPr lang="en-US" sz="900" dirty="0">
              <a:latin typeface="Consolas"/>
              <a:cs typeface="Consolas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3688514" y="1567220"/>
            <a:ext cx="1793386" cy="1542474"/>
            <a:chOff x="3688514" y="1567220"/>
            <a:chExt cx="1793386" cy="1542474"/>
          </a:xfrm>
        </p:grpSpPr>
        <p:sp>
          <p:nvSpPr>
            <p:cNvPr id="9" name="Abgerundetes Rechteck 5"/>
            <p:cNvSpPr/>
            <p:nvPr/>
          </p:nvSpPr>
          <p:spPr>
            <a:xfrm>
              <a:off x="3688514" y="1567220"/>
              <a:ext cx="1793386" cy="1542474"/>
            </a:xfrm>
            <a:prstGeom prst="roundRect">
              <a:avLst/>
            </a:prstGeom>
            <a:solidFill>
              <a:srgbClr val="34AD9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  <a:latin typeface="Avenir Next Regular"/>
                <a:cs typeface="Avenir Next Regular"/>
              </a:endParaRPr>
            </a:p>
          </p:txBody>
        </p:sp>
        <p:sp>
          <p:nvSpPr>
            <p:cNvPr id="12" name="Abgerundetes Rechteck 5"/>
            <p:cNvSpPr/>
            <p:nvPr/>
          </p:nvSpPr>
          <p:spPr>
            <a:xfrm>
              <a:off x="3800291" y="2418076"/>
              <a:ext cx="1593602" cy="510453"/>
            </a:xfrm>
            <a:prstGeom prst="roundRect">
              <a:avLst/>
            </a:prstGeom>
            <a:solidFill>
              <a:srgbClr val="FDB212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Optimizer</a:t>
              </a:r>
              <a:endParaRPr lang="en-US" sz="1400" dirty="0">
                <a:solidFill>
                  <a:schemeClr val="tx1"/>
                </a:solidFill>
                <a:latin typeface="Avenir Next Regular"/>
                <a:cs typeface="Avenir Next Regular"/>
              </a:endParaRPr>
            </a:p>
          </p:txBody>
        </p:sp>
        <p:sp>
          <p:nvSpPr>
            <p:cNvPr id="13" name="Abgerundetes Rechteck 5"/>
            <p:cNvSpPr/>
            <p:nvPr/>
          </p:nvSpPr>
          <p:spPr>
            <a:xfrm>
              <a:off x="3800291" y="1745192"/>
              <a:ext cx="1593602" cy="568891"/>
            </a:xfrm>
            <a:prstGeom prst="roundRect">
              <a:avLst/>
            </a:prstGeom>
            <a:solidFill>
              <a:srgbClr val="FDB212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Type extraction stack</a:t>
              </a:r>
              <a:endParaRPr lang="en-US" sz="1400" dirty="0">
                <a:solidFill>
                  <a:schemeClr val="tx1"/>
                </a:solidFill>
                <a:latin typeface="Avenir Next Regular"/>
                <a:cs typeface="Avenir Next Regular"/>
              </a:endParaRPr>
            </a:p>
          </p:txBody>
        </p:sp>
      </p:grpSp>
      <p:sp>
        <p:nvSpPr>
          <p:cNvPr id="14" name="Rechteck 41"/>
          <p:cNvSpPr/>
          <p:nvPr/>
        </p:nvSpPr>
        <p:spPr>
          <a:xfrm>
            <a:off x="3438296" y="5506208"/>
            <a:ext cx="1079949" cy="569720"/>
          </a:xfrm>
          <a:prstGeom prst="rect">
            <a:avLst/>
          </a:prstGeom>
          <a:solidFill>
            <a:srgbClr val="FDB212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rgbClr val="000000"/>
                </a:solidFill>
                <a:latin typeface="Avenir Next Regular"/>
                <a:cs typeface="Avenir Next Regular"/>
              </a:rPr>
              <a:t>Task </a:t>
            </a:r>
            <a:r>
              <a:rPr lang="en-US" sz="1400" dirty="0" smtClean="0">
                <a:solidFill>
                  <a:srgbClr val="000000"/>
                </a:solidFill>
                <a:latin typeface="Avenir Next Regular"/>
                <a:cs typeface="Avenir Next Regular"/>
              </a:rPr>
              <a:t>scheduling</a:t>
            </a:r>
            <a:endParaRPr lang="en-US" sz="1400" dirty="0">
              <a:solidFill>
                <a:srgbClr val="000000"/>
              </a:solidFill>
              <a:latin typeface="Avenir Next Regular"/>
              <a:cs typeface="Avenir Next Regular"/>
            </a:endParaRPr>
          </a:p>
        </p:txBody>
      </p:sp>
      <p:sp>
        <p:nvSpPr>
          <p:cNvPr id="15" name="Pfeil nach rechts 19"/>
          <p:cNvSpPr/>
          <p:nvPr/>
        </p:nvSpPr>
        <p:spPr>
          <a:xfrm>
            <a:off x="2730714" y="2064725"/>
            <a:ext cx="438911" cy="547464"/>
          </a:xfrm>
          <a:prstGeom prst="rightArrow">
            <a:avLst/>
          </a:prstGeom>
          <a:solidFill>
            <a:srgbClr val="34AD9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Avenir Next Regular"/>
              <a:cs typeface="Avenir Next Regular"/>
            </a:endParaRPr>
          </a:p>
        </p:txBody>
      </p:sp>
      <p:sp>
        <p:nvSpPr>
          <p:cNvPr id="16" name="Rechteck 41"/>
          <p:cNvSpPr/>
          <p:nvPr/>
        </p:nvSpPr>
        <p:spPr>
          <a:xfrm>
            <a:off x="3438296" y="4818080"/>
            <a:ext cx="1079949" cy="569720"/>
          </a:xfrm>
          <a:prstGeom prst="rect">
            <a:avLst/>
          </a:prstGeom>
          <a:solidFill>
            <a:srgbClr val="FDB212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0000"/>
                </a:solidFill>
                <a:latin typeface="Avenir Next Regular"/>
                <a:cs typeface="Avenir Next Regular"/>
              </a:rPr>
              <a:t>Dataflow</a:t>
            </a:r>
            <a:r>
              <a:rPr lang="de-DE" sz="1400" dirty="0" smtClean="0">
                <a:solidFill>
                  <a:srgbClr val="000000"/>
                </a:solidFill>
                <a:latin typeface="Avenir Next Regular"/>
                <a:cs typeface="Avenir Next Regular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Avenir Next Regular"/>
                <a:cs typeface="Avenir Next Regular"/>
              </a:rPr>
              <a:t>metadata</a:t>
            </a:r>
            <a:endParaRPr lang="en-US" sz="1400" dirty="0">
              <a:solidFill>
                <a:srgbClr val="000000"/>
              </a:solidFill>
              <a:latin typeface="Avenir Next Regular"/>
              <a:cs typeface="Avenir Next Regular"/>
            </a:endParaRPr>
          </a:p>
        </p:txBody>
      </p:sp>
      <p:sp>
        <p:nvSpPr>
          <p:cNvPr id="17" name="TextBox 2"/>
          <p:cNvSpPr txBox="1"/>
          <p:nvPr/>
        </p:nvSpPr>
        <p:spPr>
          <a:xfrm>
            <a:off x="3627254" y="3105627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Avenir Next Regular"/>
                <a:cs typeface="Avenir Next Regular"/>
              </a:rPr>
              <a:t>Pre-flight (Client)</a:t>
            </a:r>
            <a:endParaRPr lang="en-US" dirty="0">
              <a:latin typeface="Avenir Next Regular"/>
              <a:cs typeface="Avenir Next Regular"/>
            </a:endParaRPr>
          </a:p>
        </p:txBody>
      </p:sp>
      <p:sp>
        <p:nvSpPr>
          <p:cNvPr id="18" name="TextBox 27"/>
          <p:cNvSpPr txBox="1"/>
          <p:nvPr/>
        </p:nvSpPr>
        <p:spPr>
          <a:xfrm>
            <a:off x="3607740" y="6234136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Avenir Next Regular"/>
                <a:cs typeface="Avenir Next Regular"/>
              </a:rPr>
              <a:t>Master</a:t>
            </a:r>
            <a:endParaRPr lang="en-US" dirty="0">
              <a:latin typeface="Avenir Next Regular"/>
              <a:cs typeface="Avenir Next Regular"/>
            </a:endParaRPr>
          </a:p>
        </p:txBody>
      </p:sp>
      <p:sp>
        <p:nvSpPr>
          <p:cNvPr id="19" name="TextBox 29"/>
          <p:cNvSpPr txBox="1"/>
          <p:nvPr/>
        </p:nvSpPr>
        <p:spPr>
          <a:xfrm flipH="1">
            <a:off x="6676684" y="6396083"/>
            <a:ext cx="1238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venir Next Regular"/>
                <a:cs typeface="Avenir Next Regular"/>
              </a:rPr>
              <a:t>Workers</a:t>
            </a:r>
            <a:endParaRPr lang="en-US" dirty="0">
              <a:latin typeface="Avenir Next Regular"/>
              <a:cs typeface="Avenir Next Regular"/>
            </a:endParaRPr>
          </a:p>
        </p:txBody>
      </p:sp>
      <p:grpSp>
        <p:nvGrpSpPr>
          <p:cNvPr id="20" name="Gruppieren 19"/>
          <p:cNvGrpSpPr/>
          <p:nvPr/>
        </p:nvGrpSpPr>
        <p:grpSpPr>
          <a:xfrm>
            <a:off x="6569545" y="1627942"/>
            <a:ext cx="1266443" cy="1729078"/>
            <a:chOff x="2723357" y="905043"/>
            <a:chExt cx="3697286" cy="5047914"/>
          </a:xfrm>
        </p:grpSpPr>
        <p:sp>
          <p:nvSpPr>
            <p:cNvPr id="21" name="Rounded Rectangle 56"/>
            <p:cNvSpPr/>
            <p:nvPr/>
          </p:nvSpPr>
          <p:spPr>
            <a:xfrm>
              <a:off x="2768392" y="5283540"/>
              <a:ext cx="1536396" cy="6305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5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Data Source</a:t>
              </a:r>
            </a:p>
            <a:p>
              <a:pPr algn="ctr"/>
              <a:r>
                <a:rPr lang="en-US" sz="4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orders.tbl</a:t>
              </a:r>
              <a:endParaRPr lang="en-US" sz="400" dirty="0">
                <a:solidFill>
                  <a:schemeClr val="tx1"/>
                </a:solidFill>
                <a:latin typeface="Avenir Next Regular"/>
                <a:cs typeface="Avenir Next Regular"/>
              </a:endParaRPr>
            </a:p>
          </p:txBody>
        </p:sp>
        <p:sp>
          <p:nvSpPr>
            <p:cNvPr id="22" name="Rounded Rectangle 57"/>
            <p:cNvSpPr/>
            <p:nvPr/>
          </p:nvSpPr>
          <p:spPr>
            <a:xfrm>
              <a:off x="2768392" y="4846841"/>
              <a:ext cx="1536396" cy="3747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5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Filter</a:t>
              </a:r>
            </a:p>
          </p:txBody>
        </p:sp>
        <p:sp>
          <p:nvSpPr>
            <p:cNvPr id="23" name="Rounded Rectangle 58"/>
            <p:cNvSpPr/>
            <p:nvPr/>
          </p:nvSpPr>
          <p:spPr>
            <a:xfrm>
              <a:off x="2768392" y="4420974"/>
              <a:ext cx="1536396" cy="3747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5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Map</a:t>
              </a:r>
            </a:p>
          </p:txBody>
        </p:sp>
        <p:sp>
          <p:nvSpPr>
            <p:cNvPr id="24" name="Rectangle 59"/>
            <p:cNvSpPr/>
            <p:nvPr/>
          </p:nvSpPr>
          <p:spPr>
            <a:xfrm>
              <a:off x="2723357" y="4384946"/>
              <a:ext cx="1632342" cy="1568011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25" name="Rounded Rectangle 60"/>
            <p:cNvSpPr/>
            <p:nvPr/>
          </p:nvSpPr>
          <p:spPr>
            <a:xfrm>
              <a:off x="4884247" y="4376661"/>
              <a:ext cx="1536396" cy="6305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5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DataSource</a:t>
              </a:r>
            </a:p>
            <a:p>
              <a:pPr algn="ctr"/>
              <a:r>
                <a:rPr lang="en-US" sz="4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lineitem.tbl</a:t>
              </a:r>
              <a:endParaRPr lang="en-US" sz="400" dirty="0">
                <a:solidFill>
                  <a:schemeClr val="tx1"/>
                </a:solidFill>
                <a:latin typeface="Avenir Next Regular"/>
                <a:cs typeface="Avenir Next Regular"/>
              </a:endParaRPr>
            </a:p>
          </p:txBody>
        </p:sp>
        <p:sp>
          <p:nvSpPr>
            <p:cNvPr id="26" name="Rounded Rectangle 61"/>
            <p:cNvSpPr/>
            <p:nvPr/>
          </p:nvSpPr>
          <p:spPr>
            <a:xfrm>
              <a:off x="3883791" y="2691548"/>
              <a:ext cx="1536396" cy="6305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5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Join</a:t>
              </a:r>
            </a:p>
            <a:p>
              <a:pPr algn="ctr"/>
              <a:r>
                <a:rPr lang="en-US" sz="4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Hybrid Hash</a:t>
              </a:r>
            </a:p>
          </p:txBody>
        </p:sp>
        <p:sp>
          <p:nvSpPr>
            <p:cNvPr id="27" name="Rounded Rectangle 62"/>
            <p:cNvSpPr/>
            <p:nvPr/>
          </p:nvSpPr>
          <p:spPr>
            <a:xfrm>
              <a:off x="3611276" y="3393400"/>
              <a:ext cx="971292" cy="271674"/>
            </a:xfrm>
            <a:prstGeom prst="roundRect">
              <a:avLst/>
            </a:prstGeom>
            <a:solidFill>
              <a:schemeClr val="accent3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" i="1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buildHT</a:t>
              </a:r>
            </a:p>
          </p:txBody>
        </p:sp>
        <p:sp>
          <p:nvSpPr>
            <p:cNvPr id="28" name="Rounded Rectangle 63"/>
            <p:cNvSpPr/>
            <p:nvPr/>
          </p:nvSpPr>
          <p:spPr>
            <a:xfrm>
              <a:off x="4734968" y="3375386"/>
              <a:ext cx="971292" cy="271674"/>
            </a:xfrm>
            <a:prstGeom prst="roundRect">
              <a:avLst/>
            </a:prstGeom>
            <a:solidFill>
              <a:schemeClr val="accent3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" i="1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probe</a:t>
              </a:r>
            </a:p>
          </p:txBody>
        </p:sp>
        <p:sp>
          <p:nvSpPr>
            <p:cNvPr id="29" name="Rounded Rectangle 64"/>
            <p:cNvSpPr/>
            <p:nvPr/>
          </p:nvSpPr>
          <p:spPr>
            <a:xfrm>
              <a:off x="2768392" y="4059221"/>
              <a:ext cx="1536396" cy="271674"/>
            </a:xfrm>
            <a:prstGeom prst="roundRect">
              <a:avLst/>
            </a:prstGeom>
            <a:solidFill>
              <a:schemeClr val="accent3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" i="1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hash-part [0]</a:t>
              </a:r>
            </a:p>
          </p:txBody>
        </p:sp>
        <p:cxnSp>
          <p:nvCxnSpPr>
            <p:cNvPr id="30" name="Straight Arrow Connector 41"/>
            <p:cNvCxnSpPr>
              <a:endCxn id="28" idx="2"/>
            </p:cNvCxnSpPr>
            <p:nvPr/>
          </p:nvCxnSpPr>
          <p:spPr>
            <a:xfrm flipH="1" flipV="1">
              <a:off x="5220614" y="3647060"/>
              <a:ext cx="406734" cy="412891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tangle 69"/>
            <p:cNvSpPr/>
            <p:nvPr/>
          </p:nvSpPr>
          <p:spPr>
            <a:xfrm>
              <a:off x="3852317" y="2610480"/>
              <a:ext cx="1638222" cy="737886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Straight Arrow Connector 41"/>
            <p:cNvCxnSpPr/>
            <p:nvPr/>
          </p:nvCxnSpPr>
          <p:spPr>
            <a:xfrm flipH="1" flipV="1">
              <a:off x="5484879" y="3638045"/>
              <a:ext cx="406734" cy="412891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41"/>
            <p:cNvCxnSpPr/>
            <p:nvPr/>
          </p:nvCxnSpPr>
          <p:spPr>
            <a:xfrm flipH="1" flipV="1">
              <a:off x="4976517" y="3654629"/>
              <a:ext cx="406734" cy="412891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ounded Rectangle 90"/>
            <p:cNvSpPr/>
            <p:nvPr/>
          </p:nvSpPr>
          <p:spPr>
            <a:xfrm>
              <a:off x="4859150" y="4067520"/>
              <a:ext cx="1536396" cy="271674"/>
            </a:xfrm>
            <a:prstGeom prst="roundRect">
              <a:avLst/>
            </a:prstGeom>
            <a:solidFill>
              <a:schemeClr val="accent3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" i="1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hash-part [0]</a:t>
              </a:r>
            </a:p>
          </p:txBody>
        </p:sp>
        <p:sp>
          <p:nvSpPr>
            <p:cNvPr id="35" name="Rounded Rectangle 100"/>
            <p:cNvSpPr/>
            <p:nvPr/>
          </p:nvSpPr>
          <p:spPr>
            <a:xfrm>
              <a:off x="3906637" y="905043"/>
              <a:ext cx="1524754" cy="349838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5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GroupRed</a:t>
              </a:r>
            </a:p>
          </p:txBody>
        </p:sp>
        <p:sp>
          <p:nvSpPr>
            <p:cNvPr id="36" name="Rounded Rectangle 101"/>
            <p:cNvSpPr/>
            <p:nvPr/>
          </p:nvSpPr>
          <p:spPr>
            <a:xfrm>
              <a:off x="3894995" y="1281887"/>
              <a:ext cx="1536396" cy="271674"/>
            </a:xfrm>
            <a:prstGeom prst="roundRect">
              <a:avLst/>
            </a:prstGeom>
            <a:solidFill>
              <a:schemeClr val="accent3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" i="1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sort</a:t>
              </a:r>
            </a:p>
          </p:txBody>
        </p:sp>
        <p:cxnSp>
          <p:nvCxnSpPr>
            <p:cNvPr id="37" name="Straight Arrow Connector 41"/>
            <p:cNvCxnSpPr/>
            <p:nvPr/>
          </p:nvCxnSpPr>
          <p:spPr>
            <a:xfrm flipV="1">
              <a:off x="4393480" y="1551381"/>
              <a:ext cx="0" cy="682240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41"/>
            <p:cNvCxnSpPr>
              <a:endCxn id="28" idx="2"/>
            </p:cNvCxnSpPr>
            <p:nvPr/>
          </p:nvCxnSpPr>
          <p:spPr>
            <a:xfrm flipH="1" flipV="1">
              <a:off x="5220614" y="3647060"/>
              <a:ext cx="162637" cy="412894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41"/>
            <p:cNvCxnSpPr/>
            <p:nvPr/>
          </p:nvCxnSpPr>
          <p:spPr>
            <a:xfrm flipV="1">
              <a:off x="5383251" y="3638776"/>
              <a:ext cx="107289" cy="421178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41"/>
            <p:cNvCxnSpPr/>
            <p:nvPr/>
          </p:nvCxnSpPr>
          <p:spPr>
            <a:xfrm flipH="1" flipV="1">
              <a:off x="4976517" y="3665076"/>
              <a:ext cx="915096" cy="385860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1"/>
            <p:cNvCxnSpPr>
              <a:endCxn id="28" idx="2"/>
            </p:cNvCxnSpPr>
            <p:nvPr/>
          </p:nvCxnSpPr>
          <p:spPr>
            <a:xfrm flipH="1" flipV="1">
              <a:off x="5220614" y="3647060"/>
              <a:ext cx="670999" cy="403876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 flipV="1">
              <a:off x="3696190" y="3647790"/>
              <a:ext cx="406734" cy="412891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1"/>
            <p:cNvCxnSpPr/>
            <p:nvPr/>
          </p:nvCxnSpPr>
          <p:spPr>
            <a:xfrm flipV="1">
              <a:off x="3960455" y="3638775"/>
              <a:ext cx="406734" cy="412891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1"/>
            <p:cNvCxnSpPr/>
            <p:nvPr/>
          </p:nvCxnSpPr>
          <p:spPr>
            <a:xfrm flipV="1">
              <a:off x="3452093" y="3655359"/>
              <a:ext cx="406734" cy="412891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1"/>
            <p:cNvCxnSpPr/>
            <p:nvPr/>
          </p:nvCxnSpPr>
          <p:spPr>
            <a:xfrm flipV="1">
              <a:off x="3696190" y="3647790"/>
              <a:ext cx="162637" cy="412894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1"/>
            <p:cNvCxnSpPr/>
            <p:nvPr/>
          </p:nvCxnSpPr>
          <p:spPr>
            <a:xfrm flipH="1" flipV="1">
              <a:off x="3858827" y="3639506"/>
              <a:ext cx="107289" cy="421178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1"/>
            <p:cNvCxnSpPr/>
            <p:nvPr/>
          </p:nvCxnSpPr>
          <p:spPr>
            <a:xfrm flipV="1">
              <a:off x="3452093" y="3665806"/>
              <a:ext cx="915096" cy="385860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1"/>
            <p:cNvCxnSpPr/>
            <p:nvPr/>
          </p:nvCxnSpPr>
          <p:spPr>
            <a:xfrm flipV="1">
              <a:off x="3696190" y="3647790"/>
              <a:ext cx="670999" cy="403876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ounded Rectangle 132"/>
            <p:cNvSpPr/>
            <p:nvPr/>
          </p:nvSpPr>
          <p:spPr>
            <a:xfrm>
              <a:off x="4114994" y="2254615"/>
              <a:ext cx="1096398" cy="271674"/>
            </a:xfrm>
            <a:prstGeom prst="roundRect">
              <a:avLst/>
            </a:prstGeom>
            <a:solidFill>
              <a:schemeClr val="accent3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" i="1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forward</a:t>
              </a:r>
            </a:p>
          </p:txBody>
        </p:sp>
        <p:cxnSp>
          <p:nvCxnSpPr>
            <p:cNvPr id="50" name="Straight Arrow Connector 41"/>
            <p:cNvCxnSpPr/>
            <p:nvPr/>
          </p:nvCxnSpPr>
          <p:spPr>
            <a:xfrm flipV="1">
              <a:off x="4630705" y="1561078"/>
              <a:ext cx="0" cy="682240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41"/>
            <p:cNvCxnSpPr/>
            <p:nvPr/>
          </p:nvCxnSpPr>
          <p:spPr>
            <a:xfrm flipV="1">
              <a:off x="4860073" y="1559526"/>
              <a:ext cx="0" cy="682240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TextBox 29"/>
          <p:cNvSpPr txBox="1"/>
          <p:nvPr/>
        </p:nvSpPr>
        <p:spPr>
          <a:xfrm>
            <a:off x="1174061" y="3393083"/>
            <a:ext cx="9717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i="1" dirty="0" smtClean="0">
                <a:latin typeface="Avenir Next Regular"/>
                <a:cs typeface="Avenir Next Regular"/>
              </a:rPr>
              <a:t>Program</a:t>
            </a:r>
            <a:endParaRPr lang="en-US" sz="1600" i="1" dirty="0">
              <a:latin typeface="Avenir Next Regular"/>
              <a:cs typeface="Avenir Next Regular"/>
            </a:endParaRPr>
          </a:p>
        </p:txBody>
      </p:sp>
      <p:sp>
        <p:nvSpPr>
          <p:cNvPr id="53" name="TextBox 29"/>
          <p:cNvSpPr txBox="1"/>
          <p:nvPr/>
        </p:nvSpPr>
        <p:spPr>
          <a:xfrm>
            <a:off x="7902333" y="1757024"/>
            <a:ext cx="9813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i="1" dirty="0" smtClean="0">
                <a:latin typeface="Avenir Next Regular"/>
                <a:cs typeface="Avenir Next Regular"/>
              </a:rPr>
              <a:t>Dataflow</a:t>
            </a:r>
            <a:br>
              <a:rPr lang="en-US" sz="1600" i="1" dirty="0" smtClean="0">
                <a:latin typeface="Avenir Next Regular"/>
                <a:cs typeface="Avenir Next Regular"/>
              </a:rPr>
            </a:br>
            <a:r>
              <a:rPr lang="en-US" sz="1600" i="1" dirty="0" smtClean="0">
                <a:latin typeface="Avenir Next Regular"/>
                <a:cs typeface="Avenir Next Regular"/>
              </a:rPr>
              <a:t>Graph</a:t>
            </a:r>
            <a:endParaRPr lang="en-US" sz="1600" i="1" dirty="0">
              <a:latin typeface="Avenir Next Regular"/>
              <a:cs typeface="Avenir Next Regular"/>
            </a:endParaRPr>
          </a:p>
        </p:txBody>
      </p:sp>
      <p:sp>
        <p:nvSpPr>
          <p:cNvPr id="54" name="Pfeil nach rechts 19"/>
          <p:cNvSpPr/>
          <p:nvPr/>
        </p:nvSpPr>
        <p:spPr>
          <a:xfrm rot="9382733">
            <a:off x="4825978" y="3668006"/>
            <a:ext cx="1135829" cy="547464"/>
          </a:xfrm>
          <a:prstGeom prst="rightArrow">
            <a:avLst/>
          </a:prstGeom>
          <a:solidFill>
            <a:srgbClr val="34AD9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Avenir Next Regular"/>
              <a:cs typeface="Avenir Next Regular"/>
            </a:endParaRPr>
          </a:p>
        </p:txBody>
      </p:sp>
      <p:pic>
        <p:nvPicPr>
          <p:cNvPr id="61" name="Picture 21" descr="C:\Users\warneke\AppData\Local\Microsoft\Windows\Temporary Internet Files\Content.IE5\X8LGV7F5\MCj04348450000[1]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8027692" y="5743953"/>
            <a:ext cx="843958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2" name="Picture 21" descr="C:\Users\warneke\AppData\Local\Microsoft\Windows\Temporary Internet Files\Content.IE5\X8LGV7F5\MCj04348450000[1]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8027692" y="4545423"/>
            <a:ext cx="843958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3" name="Picture 21" descr="C:\Users\warneke\AppData\Local\Microsoft\Windows\Temporary Internet Files\Content.IE5\X8LGV7F5\MCj04348450000[1]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6747330" y="4545423"/>
            <a:ext cx="843958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4" name="Gruppieren 63"/>
          <p:cNvGrpSpPr/>
          <p:nvPr/>
        </p:nvGrpSpPr>
        <p:grpSpPr>
          <a:xfrm flipV="1">
            <a:off x="7096051" y="5106152"/>
            <a:ext cx="1707592" cy="855977"/>
            <a:chOff x="4713040" y="4824038"/>
            <a:chExt cx="895017" cy="525835"/>
          </a:xfrm>
        </p:grpSpPr>
        <p:sp>
          <p:nvSpPr>
            <p:cNvPr id="65" name="Oval 2"/>
            <p:cNvSpPr/>
            <p:nvPr/>
          </p:nvSpPr>
          <p:spPr>
            <a:xfrm>
              <a:off x="5374359" y="5145308"/>
              <a:ext cx="233698" cy="204563"/>
            </a:xfrm>
            <a:prstGeom prst="ellipse">
              <a:avLst/>
            </a:prstGeom>
            <a:solidFill>
              <a:srgbClr val="FEBE12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Oval 6"/>
            <p:cNvSpPr/>
            <p:nvPr/>
          </p:nvSpPr>
          <p:spPr>
            <a:xfrm>
              <a:off x="4713040" y="5145310"/>
              <a:ext cx="233698" cy="204563"/>
            </a:xfrm>
            <a:prstGeom prst="ellipse">
              <a:avLst/>
            </a:prstGeom>
            <a:solidFill>
              <a:srgbClr val="FEBE12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7" name="Straight Arrow Connector 7"/>
            <p:cNvCxnSpPr>
              <a:stCxn id="66" idx="6"/>
              <a:endCxn id="65" idx="2"/>
            </p:cNvCxnSpPr>
            <p:nvPr/>
          </p:nvCxnSpPr>
          <p:spPr>
            <a:xfrm flipV="1">
              <a:off x="4946738" y="5247590"/>
              <a:ext cx="427621" cy="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Oval 10"/>
            <p:cNvSpPr/>
            <p:nvPr/>
          </p:nvSpPr>
          <p:spPr>
            <a:xfrm>
              <a:off x="5374359" y="4824038"/>
              <a:ext cx="233698" cy="204563"/>
            </a:xfrm>
            <a:prstGeom prst="ellipse">
              <a:avLst/>
            </a:prstGeom>
            <a:solidFill>
              <a:srgbClr val="FEBE12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" name="Oval 11"/>
            <p:cNvSpPr/>
            <p:nvPr/>
          </p:nvSpPr>
          <p:spPr>
            <a:xfrm>
              <a:off x="4713040" y="4824040"/>
              <a:ext cx="233698" cy="204563"/>
            </a:xfrm>
            <a:prstGeom prst="ellipse">
              <a:avLst/>
            </a:prstGeom>
            <a:solidFill>
              <a:srgbClr val="FEBE12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0" name="Straight Arrow Connector 12"/>
            <p:cNvCxnSpPr>
              <a:stCxn id="69" idx="6"/>
              <a:endCxn id="68" idx="2"/>
            </p:cNvCxnSpPr>
            <p:nvPr/>
          </p:nvCxnSpPr>
          <p:spPr>
            <a:xfrm flipV="1">
              <a:off x="4946738" y="4926320"/>
              <a:ext cx="427621" cy="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13"/>
            <p:cNvCxnSpPr>
              <a:stCxn id="69" idx="5"/>
              <a:endCxn id="65" idx="1"/>
            </p:cNvCxnSpPr>
            <p:nvPr/>
          </p:nvCxnSpPr>
          <p:spPr>
            <a:xfrm>
              <a:off x="4912513" y="4998645"/>
              <a:ext cx="496070" cy="17662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14"/>
            <p:cNvCxnSpPr>
              <a:stCxn id="66" idx="7"/>
              <a:endCxn id="68" idx="3"/>
            </p:cNvCxnSpPr>
            <p:nvPr/>
          </p:nvCxnSpPr>
          <p:spPr>
            <a:xfrm flipV="1">
              <a:off x="4912513" y="4998643"/>
              <a:ext cx="496070" cy="17662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3" name="Gerade Verbindung mit Pfeil 2054"/>
          <p:cNvCxnSpPr/>
          <p:nvPr/>
        </p:nvCxnSpPr>
        <p:spPr>
          <a:xfrm>
            <a:off x="5107568" y="5506208"/>
            <a:ext cx="1227174" cy="270666"/>
          </a:xfrm>
          <a:prstGeom prst="straightConnector1">
            <a:avLst/>
          </a:prstGeom>
          <a:ln w="57150">
            <a:solidFill>
              <a:srgbClr val="34AD9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29"/>
          <p:cNvSpPr txBox="1"/>
          <p:nvPr/>
        </p:nvSpPr>
        <p:spPr>
          <a:xfrm>
            <a:off x="4983079" y="4480490"/>
            <a:ext cx="10518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i="1" dirty="0">
                <a:latin typeface="Avenir Next Regular"/>
                <a:cs typeface="Avenir Next Regular"/>
              </a:rPr>
              <a:t>d</a:t>
            </a:r>
            <a:r>
              <a:rPr lang="en-US" sz="1600" i="1" dirty="0" smtClean="0">
                <a:latin typeface="Avenir Next Regular"/>
                <a:cs typeface="Avenir Next Regular"/>
              </a:rPr>
              <a:t>eploy</a:t>
            </a:r>
            <a:br>
              <a:rPr lang="en-US" sz="1600" i="1" dirty="0" smtClean="0">
                <a:latin typeface="Avenir Next Regular"/>
                <a:cs typeface="Avenir Next Regular"/>
              </a:rPr>
            </a:br>
            <a:r>
              <a:rPr lang="en-US" sz="1600" i="1" dirty="0" smtClean="0">
                <a:latin typeface="Avenir Next Regular"/>
                <a:cs typeface="Avenir Next Regular"/>
              </a:rPr>
              <a:t>operators</a:t>
            </a:r>
            <a:endParaRPr lang="en-US" sz="1600" i="1" dirty="0">
              <a:latin typeface="Avenir Next Regular"/>
              <a:cs typeface="Avenir Next Regular"/>
            </a:endParaRPr>
          </a:p>
        </p:txBody>
      </p:sp>
      <p:sp>
        <p:nvSpPr>
          <p:cNvPr id="75" name="TextBox 29"/>
          <p:cNvSpPr txBox="1"/>
          <p:nvPr/>
        </p:nvSpPr>
        <p:spPr>
          <a:xfrm>
            <a:off x="4804164" y="5629132"/>
            <a:ext cx="13131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i="1" dirty="0">
                <a:latin typeface="Avenir Next Regular"/>
                <a:cs typeface="Avenir Next Regular"/>
              </a:rPr>
              <a:t>t</a:t>
            </a:r>
            <a:r>
              <a:rPr lang="en-US" sz="1600" i="1" dirty="0" smtClean="0">
                <a:latin typeface="Avenir Next Regular"/>
                <a:cs typeface="Avenir Next Regular"/>
              </a:rPr>
              <a:t>rack</a:t>
            </a:r>
            <a:br>
              <a:rPr lang="en-US" sz="1600" i="1" dirty="0" smtClean="0">
                <a:latin typeface="Avenir Next Regular"/>
                <a:cs typeface="Avenir Next Regular"/>
              </a:rPr>
            </a:br>
            <a:r>
              <a:rPr lang="en-US" sz="1600" i="1" dirty="0" smtClean="0">
                <a:latin typeface="Avenir Next Regular"/>
                <a:cs typeface="Avenir Next Regular"/>
              </a:rPr>
              <a:t>intermediate</a:t>
            </a:r>
            <a:br>
              <a:rPr lang="en-US" sz="1600" i="1" dirty="0" smtClean="0">
                <a:latin typeface="Avenir Next Regular"/>
                <a:cs typeface="Avenir Next Regular"/>
              </a:rPr>
            </a:br>
            <a:r>
              <a:rPr lang="en-US" sz="1600" i="1" dirty="0" smtClean="0">
                <a:latin typeface="Avenir Next Regular"/>
                <a:cs typeface="Avenir Next Regular"/>
              </a:rPr>
              <a:t>results</a:t>
            </a:r>
            <a:endParaRPr lang="en-US" sz="1600" i="1" dirty="0">
              <a:latin typeface="Avenir Next Regular"/>
              <a:cs typeface="Avenir Next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6290012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Apache </a:t>
            </a:r>
            <a:r>
              <a:rPr lang="en-US" dirty="0" err="1" smtClean="0"/>
              <a:t>Flink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 rot="16200000">
            <a:off x="1017603" y="2781857"/>
            <a:ext cx="1557867" cy="406400"/>
          </a:xfrm>
          <a:prstGeom prst="rect">
            <a:avLst/>
          </a:prstGeom>
          <a:solidFill>
            <a:srgbClr val="34A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Avenir Next Regular"/>
                <a:cs typeface="Avenir Next Regular"/>
              </a:rPr>
              <a:t>Gelly</a:t>
            </a:r>
            <a:endParaRPr lang="en-US" dirty="0">
              <a:latin typeface="Avenir Next Regular"/>
              <a:cs typeface="Avenir Next Regular"/>
            </a:endParaRPr>
          </a:p>
        </p:txBody>
      </p:sp>
      <p:sp>
        <p:nvSpPr>
          <p:cNvPr id="36" name="Rectangle 35"/>
          <p:cNvSpPr/>
          <p:nvPr/>
        </p:nvSpPr>
        <p:spPr>
          <a:xfrm rot="16200000">
            <a:off x="445511" y="2790313"/>
            <a:ext cx="1557867" cy="406400"/>
          </a:xfrm>
          <a:prstGeom prst="rect">
            <a:avLst/>
          </a:prstGeom>
          <a:solidFill>
            <a:srgbClr val="34A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venir Next Regular"/>
                <a:cs typeface="Avenir Next Regular"/>
              </a:rPr>
              <a:t>Table</a:t>
            </a:r>
            <a:endParaRPr lang="en-US" dirty="0">
              <a:latin typeface="Avenir Next Regular"/>
              <a:cs typeface="Avenir Next Regular"/>
            </a:endParaRPr>
          </a:p>
        </p:txBody>
      </p:sp>
      <p:sp>
        <p:nvSpPr>
          <p:cNvPr id="37" name="Rectangle 36"/>
          <p:cNvSpPr/>
          <p:nvPr/>
        </p:nvSpPr>
        <p:spPr>
          <a:xfrm rot="16200000">
            <a:off x="1570031" y="2781860"/>
            <a:ext cx="1557867" cy="406400"/>
          </a:xfrm>
          <a:prstGeom prst="rect">
            <a:avLst/>
          </a:prstGeom>
          <a:solidFill>
            <a:srgbClr val="34A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venir Next Regular"/>
                <a:cs typeface="Avenir Next Regular"/>
              </a:rPr>
              <a:t>ML</a:t>
            </a:r>
            <a:endParaRPr lang="en-US" dirty="0">
              <a:latin typeface="Avenir Next Regular"/>
              <a:cs typeface="Avenir Next Regular"/>
            </a:endParaRPr>
          </a:p>
        </p:txBody>
      </p:sp>
      <p:sp>
        <p:nvSpPr>
          <p:cNvPr id="38" name="Rectangle 37"/>
          <p:cNvSpPr/>
          <p:nvPr/>
        </p:nvSpPr>
        <p:spPr>
          <a:xfrm rot="16200000">
            <a:off x="4381127" y="2773403"/>
            <a:ext cx="1557867" cy="4064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venir Next Regular"/>
                <a:cs typeface="Avenir Next Regular"/>
              </a:rPr>
              <a:t>SAMOA</a:t>
            </a:r>
            <a:endParaRPr lang="en-US" dirty="0">
              <a:solidFill>
                <a:schemeClr val="tx1"/>
              </a:solidFill>
              <a:latin typeface="Avenir Next Regular"/>
              <a:cs typeface="Avenir Next Regular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511497" y="3955577"/>
            <a:ext cx="3733796" cy="406400"/>
          </a:xfrm>
          <a:prstGeom prst="rect">
            <a:avLst/>
          </a:prstGeom>
          <a:solidFill>
            <a:srgbClr val="34A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Avenir Next Regular"/>
                <a:cs typeface="Avenir Next Regular"/>
              </a:rPr>
              <a:t>DataSet</a:t>
            </a:r>
            <a:r>
              <a:rPr lang="en-US" dirty="0" smtClean="0">
                <a:latin typeface="Avenir Next Regular"/>
                <a:cs typeface="Avenir Next Regular"/>
              </a:rPr>
              <a:t> (Java/</a:t>
            </a:r>
            <a:r>
              <a:rPr lang="en-US" dirty="0" err="1" smtClean="0">
                <a:latin typeface="Avenir Next Regular"/>
                <a:cs typeface="Avenir Next Regular"/>
              </a:rPr>
              <a:t>Scala</a:t>
            </a:r>
            <a:r>
              <a:rPr lang="en-US" dirty="0" smtClean="0">
                <a:latin typeface="Avenir Next Regular"/>
                <a:cs typeface="Avenir Next Regular"/>
              </a:rPr>
              <a:t>/Python)</a:t>
            </a:r>
            <a:endParaRPr lang="en-US" dirty="0">
              <a:latin typeface="Avenir Next Regular"/>
              <a:cs typeface="Avenir Next Regular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4355359" y="3955577"/>
            <a:ext cx="2965535" cy="406400"/>
          </a:xfrm>
          <a:prstGeom prst="rect">
            <a:avLst/>
          </a:prstGeom>
          <a:solidFill>
            <a:srgbClr val="34A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venir Next Regular"/>
                <a:cs typeface="Avenir Next Regular"/>
              </a:rPr>
              <a:t>DataStream (Java/</a:t>
            </a:r>
            <a:r>
              <a:rPr lang="en-US" dirty="0" err="1" smtClean="0">
                <a:latin typeface="Avenir Next Regular"/>
                <a:cs typeface="Avenir Next Regular"/>
              </a:rPr>
              <a:t>Scala</a:t>
            </a:r>
            <a:r>
              <a:rPr lang="en-US" dirty="0" smtClean="0">
                <a:latin typeface="Avenir Next Regular"/>
                <a:cs typeface="Avenir Next Regular"/>
              </a:rPr>
              <a:t>)</a:t>
            </a:r>
            <a:endParaRPr lang="en-US" dirty="0">
              <a:latin typeface="Avenir Next Regular"/>
              <a:cs typeface="Avenir Next Regular"/>
            </a:endParaRPr>
          </a:p>
        </p:txBody>
      </p:sp>
      <p:sp>
        <p:nvSpPr>
          <p:cNvPr id="41" name="Rectangle 40"/>
          <p:cNvSpPr/>
          <p:nvPr/>
        </p:nvSpPr>
        <p:spPr>
          <a:xfrm rot="16200000">
            <a:off x="-76896" y="2796189"/>
            <a:ext cx="1557869" cy="394646"/>
          </a:xfrm>
          <a:prstGeom prst="rect">
            <a:avLst/>
          </a:prstGeom>
          <a:solidFill>
            <a:srgbClr val="34A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latin typeface="Avenir Next Regular"/>
                <a:cs typeface="Avenir Next Regular"/>
              </a:rPr>
              <a:t>Hadoop</a:t>
            </a:r>
            <a:r>
              <a:rPr lang="en-US" sz="1600" dirty="0" smtClean="0">
                <a:latin typeface="Avenir Next Regular"/>
                <a:cs typeface="Avenir Next Regular"/>
              </a:rPr>
              <a:t> M/R</a:t>
            </a:r>
            <a:endParaRPr lang="en-US" sz="1600" dirty="0">
              <a:latin typeface="Avenir Next Regular"/>
              <a:cs typeface="Avenir Next Regular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511501" y="5698169"/>
            <a:ext cx="1159931" cy="406400"/>
          </a:xfrm>
          <a:prstGeom prst="rect">
            <a:avLst/>
          </a:prstGeom>
          <a:solidFill>
            <a:srgbClr val="34A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venir Next Regular"/>
                <a:cs typeface="Avenir Next Regular"/>
              </a:rPr>
              <a:t>Local</a:t>
            </a:r>
            <a:endParaRPr lang="en-US" dirty="0">
              <a:latin typeface="Avenir Next Regular"/>
              <a:cs typeface="Avenir Next Regular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792083" y="5698169"/>
            <a:ext cx="1159931" cy="406400"/>
          </a:xfrm>
          <a:prstGeom prst="rect">
            <a:avLst/>
          </a:prstGeom>
          <a:solidFill>
            <a:srgbClr val="34A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venir Next Regular"/>
                <a:cs typeface="Avenir Next Regular"/>
              </a:rPr>
              <a:t>Remote</a:t>
            </a:r>
            <a:endParaRPr lang="en-US" dirty="0">
              <a:latin typeface="Avenir Next Regular"/>
              <a:cs typeface="Avenir Next Regular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055730" y="5698169"/>
            <a:ext cx="1299629" cy="406400"/>
          </a:xfrm>
          <a:prstGeom prst="rect">
            <a:avLst/>
          </a:prstGeom>
          <a:solidFill>
            <a:srgbClr val="34A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venir Next Regular"/>
                <a:cs typeface="Avenir Next Regular"/>
              </a:rPr>
              <a:t>Yarn</a:t>
            </a:r>
            <a:endParaRPr lang="en-US" dirty="0">
              <a:latin typeface="Avenir Next Regular"/>
              <a:cs typeface="Avenir Next Regular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4461885" y="5698169"/>
            <a:ext cx="1265077" cy="406400"/>
          </a:xfrm>
          <a:prstGeom prst="rect">
            <a:avLst/>
          </a:prstGeom>
          <a:solidFill>
            <a:srgbClr val="34A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Avenir Next Regular"/>
                <a:cs typeface="Avenir Next Regular"/>
              </a:rPr>
              <a:t>Tez</a:t>
            </a:r>
            <a:endParaRPr lang="en-US" dirty="0">
              <a:latin typeface="Avenir Next Regular"/>
              <a:cs typeface="Avenir Next Regular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5856163" y="5698169"/>
            <a:ext cx="1464731" cy="406400"/>
          </a:xfrm>
          <a:prstGeom prst="rect">
            <a:avLst/>
          </a:prstGeom>
          <a:solidFill>
            <a:srgbClr val="34A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venir Next Regular"/>
                <a:cs typeface="Avenir Next Regular"/>
              </a:rPr>
              <a:t>Embedded</a:t>
            </a:r>
            <a:endParaRPr lang="en-US" dirty="0">
              <a:latin typeface="Avenir Next Regular"/>
              <a:cs typeface="Avenir Next Regular"/>
            </a:endParaRPr>
          </a:p>
        </p:txBody>
      </p:sp>
      <p:sp>
        <p:nvSpPr>
          <p:cNvPr id="48" name="Rectangle 47"/>
          <p:cNvSpPr/>
          <p:nvPr/>
        </p:nvSpPr>
        <p:spPr>
          <a:xfrm rot="16200000">
            <a:off x="2129259" y="2790313"/>
            <a:ext cx="1557867" cy="4064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venir Next Regular"/>
                <a:cs typeface="Avenir Next Regular"/>
              </a:rPr>
              <a:t>Dataflow</a:t>
            </a:r>
            <a:endParaRPr lang="en-US" dirty="0">
              <a:solidFill>
                <a:schemeClr val="tx1"/>
              </a:solidFill>
              <a:latin typeface="Avenir Next Regular"/>
              <a:cs typeface="Avenir Next Regular"/>
            </a:endParaRPr>
          </a:p>
        </p:txBody>
      </p:sp>
      <p:sp>
        <p:nvSpPr>
          <p:cNvPr id="49" name="Rectangle 48"/>
          <p:cNvSpPr/>
          <p:nvPr/>
        </p:nvSpPr>
        <p:spPr>
          <a:xfrm rot="16200000">
            <a:off x="4948029" y="2767253"/>
            <a:ext cx="1557867" cy="4064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venir Next Regular"/>
                <a:cs typeface="Avenir Next Regular"/>
              </a:rPr>
              <a:t>Dataflow (</a:t>
            </a:r>
            <a:r>
              <a:rPr lang="en-US" sz="1600" dirty="0" err="1" smtClean="0">
                <a:solidFill>
                  <a:schemeClr val="tx1"/>
                </a:solidFill>
                <a:latin typeface="Avenir Next Regular"/>
                <a:cs typeface="Avenir Next Regular"/>
              </a:rPr>
              <a:t>WiP</a:t>
            </a:r>
            <a:r>
              <a:rPr lang="en-US" sz="1600" dirty="0" smtClean="0">
                <a:solidFill>
                  <a:schemeClr val="tx1"/>
                </a:solidFill>
                <a:latin typeface="Avenir Next Regular"/>
                <a:cs typeface="Avenir Next Regular"/>
              </a:rPr>
              <a:t>)</a:t>
            </a:r>
            <a:endParaRPr lang="en-US" sz="1600" dirty="0">
              <a:solidFill>
                <a:schemeClr val="tx1"/>
              </a:solidFill>
              <a:latin typeface="Avenir Next Regular"/>
              <a:cs typeface="Avenir Next Regular"/>
            </a:endParaRPr>
          </a:p>
        </p:txBody>
      </p:sp>
      <p:sp>
        <p:nvSpPr>
          <p:cNvPr id="50" name="Rectangle 49"/>
          <p:cNvSpPr/>
          <p:nvPr/>
        </p:nvSpPr>
        <p:spPr>
          <a:xfrm rot="16200000">
            <a:off x="2690073" y="2773403"/>
            <a:ext cx="1557867" cy="4064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venir Next Regular"/>
                <a:cs typeface="Avenir Next Regular"/>
              </a:rPr>
              <a:t>MRQL</a:t>
            </a:r>
            <a:endParaRPr lang="en-US" dirty="0">
              <a:solidFill>
                <a:schemeClr val="tx1"/>
              </a:solidFill>
              <a:latin typeface="Avenir Next Regular"/>
              <a:cs typeface="Avenir Next Regular"/>
            </a:endParaRPr>
          </a:p>
        </p:txBody>
      </p:sp>
      <p:sp>
        <p:nvSpPr>
          <p:cNvPr id="51" name="Rectangle 50"/>
          <p:cNvSpPr/>
          <p:nvPr/>
        </p:nvSpPr>
        <p:spPr>
          <a:xfrm rot="16200000">
            <a:off x="3779626" y="2767253"/>
            <a:ext cx="1557867" cy="406400"/>
          </a:xfrm>
          <a:prstGeom prst="rect">
            <a:avLst/>
          </a:prstGeom>
          <a:solidFill>
            <a:srgbClr val="34A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venir Next Regular"/>
                <a:cs typeface="Avenir Next Regular"/>
              </a:rPr>
              <a:t>Table</a:t>
            </a:r>
            <a:endParaRPr lang="en-US" dirty="0">
              <a:latin typeface="Avenir Next Regular"/>
              <a:cs typeface="Avenir Next Regular"/>
            </a:endParaRPr>
          </a:p>
        </p:txBody>
      </p:sp>
      <p:sp>
        <p:nvSpPr>
          <p:cNvPr id="52" name="Rectangle 51"/>
          <p:cNvSpPr/>
          <p:nvPr/>
        </p:nvSpPr>
        <p:spPr>
          <a:xfrm rot="16200000">
            <a:off x="3242190" y="2767252"/>
            <a:ext cx="1557867" cy="4064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venir Next Regular"/>
                <a:cs typeface="Avenir Next Regular"/>
              </a:rPr>
              <a:t>Cascading (</a:t>
            </a:r>
            <a:r>
              <a:rPr lang="en-US" sz="1400" dirty="0" err="1" smtClean="0">
                <a:solidFill>
                  <a:schemeClr val="tx1"/>
                </a:solidFill>
                <a:latin typeface="Avenir Next Regular"/>
                <a:cs typeface="Avenir Next Regular"/>
              </a:rPr>
              <a:t>WiP</a:t>
            </a:r>
            <a:r>
              <a:rPr lang="en-US" sz="1400" dirty="0" smtClean="0">
                <a:solidFill>
                  <a:schemeClr val="tx1"/>
                </a:solidFill>
                <a:latin typeface="Avenir Next Regular"/>
                <a:cs typeface="Avenir Next Regular"/>
              </a:rPr>
              <a:t>)</a:t>
            </a:r>
            <a:endParaRPr lang="en-US" sz="1400" dirty="0">
              <a:solidFill>
                <a:schemeClr val="tx1"/>
              </a:solidFill>
              <a:latin typeface="Avenir Next Regular"/>
              <a:cs typeface="Avenir Next Regular"/>
            </a:endParaRPr>
          </a:p>
        </p:txBody>
      </p:sp>
      <p:grpSp>
        <p:nvGrpSpPr>
          <p:cNvPr id="53" name="Group 52"/>
          <p:cNvGrpSpPr/>
          <p:nvPr/>
        </p:nvGrpSpPr>
        <p:grpSpPr>
          <a:xfrm>
            <a:off x="511496" y="4496626"/>
            <a:ext cx="6809398" cy="1069272"/>
            <a:chOff x="511496" y="4496626"/>
            <a:chExt cx="6809398" cy="1069272"/>
          </a:xfrm>
        </p:grpSpPr>
        <p:sp>
          <p:nvSpPr>
            <p:cNvPr id="42" name="Rectangle 41"/>
            <p:cNvSpPr/>
            <p:nvPr/>
          </p:nvSpPr>
          <p:spPr>
            <a:xfrm>
              <a:off x="511496" y="4496626"/>
              <a:ext cx="6809398" cy="1069272"/>
            </a:xfrm>
            <a:prstGeom prst="rect">
              <a:avLst/>
            </a:prstGeom>
            <a:solidFill>
              <a:srgbClr val="34AD9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latin typeface="Avenir Next Regular"/>
                <a:cs typeface="Avenir Next Regular"/>
              </a:endParaRPr>
            </a:p>
          </p:txBody>
        </p:sp>
        <p:sp>
          <p:nvSpPr>
            <p:cNvPr id="3" name="Rectangle 2"/>
            <p:cNvSpPr/>
            <p:nvPr/>
          </p:nvSpPr>
          <p:spPr>
            <a:xfrm>
              <a:off x="4047757" y="4546554"/>
              <a:ext cx="313573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dirty="0" smtClean="0">
                  <a:solidFill>
                    <a:srgbClr val="FFFFFF"/>
                  </a:solidFill>
                  <a:latin typeface="Avenir Next Regular"/>
                  <a:cs typeface="Avenir Next Regular"/>
                </a:rPr>
                <a:t>Streaming dataflow runtime</a:t>
              </a:r>
              <a:endParaRPr lang="en-US" dirty="0">
                <a:solidFill>
                  <a:srgbClr val="FFFFFF"/>
                </a:solidFill>
                <a:latin typeface="Avenir Next Regular"/>
                <a:cs typeface="Avenir Next Regular"/>
              </a:endParaRPr>
            </a:p>
          </p:txBody>
        </p:sp>
        <p:sp>
          <p:nvSpPr>
            <p:cNvPr id="6" name="Oval 1"/>
            <p:cNvSpPr/>
            <p:nvPr/>
          </p:nvSpPr>
          <p:spPr>
            <a:xfrm>
              <a:off x="698319" y="4934133"/>
              <a:ext cx="233698" cy="204563"/>
            </a:xfrm>
            <a:prstGeom prst="ellipse">
              <a:avLst/>
            </a:prstGeom>
            <a:solidFill>
              <a:srgbClr val="FEBE12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3"/>
            <p:cNvSpPr/>
            <p:nvPr/>
          </p:nvSpPr>
          <p:spPr>
            <a:xfrm>
              <a:off x="1359638" y="4934133"/>
              <a:ext cx="233698" cy="204563"/>
            </a:xfrm>
            <a:prstGeom prst="ellipse">
              <a:avLst/>
            </a:prstGeom>
            <a:solidFill>
              <a:srgbClr val="FEBE12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4"/>
            <p:cNvCxnSpPr>
              <a:stCxn id="6" idx="6"/>
              <a:endCxn id="8" idx="2"/>
            </p:cNvCxnSpPr>
            <p:nvPr/>
          </p:nvCxnSpPr>
          <p:spPr>
            <a:xfrm>
              <a:off x="932017" y="5036415"/>
              <a:ext cx="42762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6"/>
            <p:cNvSpPr/>
            <p:nvPr/>
          </p:nvSpPr>
          <p:spPr>
            <a:xfrm>
              <a:off x="698319" y="4546554"/>
              <a:ext cx="233698" cy="204563"/>
            </a:xfrm>
            <a:prstGeom prst="ellipse">
              <a:avLst/>
            </a:prstGeom>
            <a:solidFill>
              <a:srgbClr val="FEBE12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7"/>
            <p:cNvCxnSpPr>
              <a:stCxn id="10" idx="6"/>
              <a:endCxn id="12" idx="2"/>
            </p:cNvCxnSpPr>
            <p:nvPr/>
          </p:nvCxnSpPr>
          <p:spPr>
            <a:xfrm>
              <a:off x="932017" y="4648836"/>
              <a:ext cx="42762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/>
            <p:nvPr/>
          </p:nvSpPr>
          <p:spPr>
            <a:xfrm>
              <a:off x="1359639" y="4546554"/>
              <a:ext cx="233698" cy="204563"/>
            </a:xfrm>
            <a:prstGeom prst="ellipse">
              <a:avLst/>
            </a:prstGeom>
            <a:solidFill>
              <a:srgbClr val="FEBE12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Arrow Connector 12"/>
            <p:cNvCxnSpPr>
              <a:stCxn id="18" idx="6"/>
              <a:endCxn id="25" idx="2"/>
            </p:cNvCxnSpPr>
            <p:nvPr/>
          </p:nvCxnSpPr>
          <p:spPr>
            <a:xfrm>
              <a:off x="2629894" y="5353850"/>
              <a:ext cx="281893" cy="383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5"/>
            <p:cNvSpPr/>
            <p:nvPr/>
          </p:nvSpPr>
          <p:spPr>
            <a:xfrm>
              <a:off x="698319" y="5253825"/>
              <a:ext cx="233698" cy="204563"/>
            </a:xfrm>
            <a:prstGeom prst="ellipse">
              <a:avLst/>
            </a:prstGeom>
            <a:solidFill>
              <a:srgbClr val="FEBE12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6"/>
            <p:cNvSpPr/>
            <p:nvPr/>
          </p:nvSpPr>
          <p:spPr>
            <a:xfrm>
              <a:off x="1359638" y="5253825"/>
              <a:ext cx="233698" cy="204563"/>
            </a:xfrm>
            <a:prstGeom prst="ellipse">
              <a:avLst/>
            </a:prstGeom>
            <a:solidFill>
              <a:srgbClr val="FEBE12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Arrow Connector 17"/>
            <p:cNvCxnSpPr>
              <a:stCxn id="14" idx="6"/>
              <a:endCxn id="15" idx="2"/>
            </p:cNvCxnSpPr>
            <p:nvPr/>
          </p:nvCxnSpPr>
          <p:spPr>
            <a:xfrm>
              <a:off x="932017" y="5356107"/>
              <a:ext cx="42762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8"/>
            <p:cNvSpPr/>
            <p:nvPr/>
          </p:nvSpPr>
          <p:spPr>
            <a:xfrm>
              <a:off x="2393289" y="4936312"/>
              <a:ext cx="233698" cy="204563"/>
            </a:xfrm>
            <a:prstGeom prst="ellipse">
              <a:avLst/>
            </a:prstGeom>
            <a:solidFill>
              <a:srgbClr val="FEBE12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9"/>
            <p:cNvSpPr/>
            <p:nvPr/>
          </p:nvSpPr>
          <p:spPr>
            <a:xfrm>
              <a:off x="2396196" y="5251568"/>
              <a:ext cx="233698" cy="204563"/>
            </a:xfrm>
            <a:prstGeom prst="ellipse">
              <a:avLst/>
            </a:prstGeom>
            <a:solidFill>
              <a:srgbClr val="FEBE12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Arrow Connector 20"/>
            <p:cNvCxnSpPr>
              <a:stCxn id="17" idx="6"/>
              <a:endCxn id="28" idx="2"/>
            </p:cNvCxnSpPr>
            <p:nvPr/>
          </p:nvCxnSpPr>
          <p:spPr>
            <a:xfrm flipV="1">
              <a:off x="2626987" y="5036417"/>
              <a:ext cx="284800" cy="217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21"/>
            <p:cNvCxnSpPr>
              <a:stCxn id="8" idx="6"/>
              <a:endCxn id="17" idx="2"/>
            </p:cNvCxnSpPr>
            <p:nvPr/>
          </p:nvCxnSpPr>
          <p:spPr>
            <a:xfrm>
              <a:off x="1593336" y="5036415"/>
              <a:ext cx="799953" cy="217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2"/>
            <p:cNvCxnSpPr>
              <a:stCxn id="15" idx="6"/>
              <a:endCxn id="18" idx="2"/>
            </p:cNvCxnSpPr>
            <p:nvPr/>
          </p:nvCxnSpPr>
          <p:spPr>
            <a:xfrm flipV="1">
              <a:off x="1593336" y="5353850"/>
              <a:ext cx="802860" cy="225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3"/>
            <p:cNvCxnSpPr>
              <a:stCxn id="8" idx="6"/>
              <a:endCxn id="18" idx="2"/>
            </p:cNvCxnSpPr>
            <p:nvPr/>
          </p:nvCxnSpPr>
          <p:spPr>
            <a:xfrm>
              <a:off x="1593336" y="5036415"/>
              <a:ext cx="802860" cy="31743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4"/>
            <p:cNvCxnSpPr>
              <a:stCxn id="15" idx="7"/>
              <a:endCxn id="17" idx="3"/>
            </p:cNvCxnSpPr>
            <p:nvPr/>
          </p:nvCxnSpPr>
          <p:spPr>
            <a:xfrm flipV="1">
              <a:off x="1559112" y="5110917"/>
              <a:ext cx="868401" cy="17286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"/>
            <p:cNvSpPr/>
            <p:nvPr/>
          </p:nvSpPr>
          <p:spPr>
            <a:xfrm>
              <a:off x="3573106" y="5255403"/>
              <a:ext cx="233698" cy="204563"/>
            </a:xfrm>
            <a:prstGeom prst="ellipse">
              <a:avLst/>
            </a:prstGeom>
            <a:solidFill>
              <a:srgbClr val="FEBE12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6"/>
            <p:cNvSpPr/>
            <p:nvPr/>
          </p:nvSpPr>
          <p:spPr>
            <a:xfrm>
              <a:off x="2911787" y="5255405"/>
              <a:ext cx="233698" cy="204563"/>
            </a:xfrm>
            <a:prstGeom prst="ellipse">
              <a:avLst/>
            </a:prstGeom>
            <a:solidFill>
              <a:srgbClr val="FEBE12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Arrow Connector 7"/>
            <p:cNvCxnSpPr>
              <a:stCxn id="25" idx="6"/>
              <a:endCxn id="24" idx="2"/>
            </p:cNvCxnSpPr>
            <p:nvPr/>
          </p:nvCxnSpPr>
          <p:spPr>
            <a:xfrm flipV="1">
              <a:off x="3145485" y="5357685"/>
              <a:ext cx="427621" cy="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Oval 10"/>
            <p:cNvSpPr/>
            <p:nvPr/>
          </p:nvSpPr>
          <p:spPr>
            <a:xfrm>
              <a:off x="3573106" y="4934133"/>
              <a:ext cx="233698" cy="204563"/>
            </a:xfrm>
            <a:prstGeom prst="ellipse">
              <a:avLst/>
            </a:prstGeom>
            <a:solidFill>
              <a:srgbClr val="FEBE12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11"/>
            <p:cNvSpPr/>
            <p:nvPr/>
          </p:nvSpPr>
          <p:spPr>
            <a:xfrm>
              <a:off x="2911787" y="4934135"/>
              <a:ext cx="233698" cy="204563"/>
            </a:xfrm>
            <a:prstGeom prst="ellipse">
              <a:avLst/>
            </a:prstGeom>
            <a:solidFill>
              <a:srgbClr val="FEBE12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Arrow Connector 12"/>
            <p:cNvCxnSpPr>
              <a:stCxn id="28" idx="6"/>
              <a:endCxn id="27" idx="2"/>
            </p:cNvCxnSpPr>
            <p:nvPr/>
          </p:nvCxnSpPr>
          <p:spPr>
            <a:xfrm flipV="1">
              <a:off x="3145485" y="5036415"/>
              <a:ext cx="427621" cy="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13"/>
            <p:cNvCxnSpPr>
              <a:stCxn id="28" idx="5"/>
              <a:endCxn id="24" idx="1"/>
            </p:cNvCxnSpPr>
            <p:nvPr/>
          </p:nvCxnSpPr>
          <p:spPr>
            <a:xfrm>
              <a:off x="3111260" y="5108740"/>
              <a:ext cx="496070" cy="17662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14"/>
            <p:cNvCxnSpPr>
              <a:stCxn id="25" idx="7"/>
              <a:endCxn id="27" idx="3"/>
            </p:cNvCxnSpPr>
            <p:nvPr/>
          </p:nvCxnSpPr>
          <p:spPr>
            <a:xfrm flipV="1">
              <a:off x="3111260" y="5108738"/>
              <a:ext cx="496070" cy="17662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21"/>
            <p:cNvCxnSpPr>
              <a:stCxn id="12" idx="6"/>
            </p:cNvCxnSpPr>
            <p:nvPr/>
          </p:nvCxnSpPr>
          <p:spPr>
            <a:xfrm>
              <a:off x="1593337" y="4648836"/>
              <a:ext cx="91970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21"/>
            <p:cNvCxnSpPr>
              <a:endCxn id="28" idx="1"/>
            </p:cNvCxnSpPr>
            <p:nvPr/>
          </p:nvCxnSpPr>
          <p:spPr>
            <a:xfrm>
              <a:off x="2525431" y="4648836"/>
              <a:ext cx="420581" cy="31525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494172" y="1342513"/>
            <a:ext cx="8294266" cy="913174"/>
            <a:chOff x="494172" y="1342513"/>
            <a:chExt cx="8294266" cy="913174"/>
          </a:xfrm>
        </p:grpSpPr>
        <p:sp>
          <p:nvSpPr>
            <p:cNvPr id="5" name="Rectangle 4"/>
            <p:cNvSpPr/>
            <p:nvPr/>
          </p:nvSpPr>
          <p:spPr>
            <a:xfrm>
              <a:off x="494172" y="1342513"/>
              <a:ext cx="8192627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 smtClean="0">
                  <a:latin typeface="Avenir Next Regular"/>
                  <a:cs typeface="Avenir Next Regular"/>
                </a:rPr>
                <a:t>A Top-Level project of the Apache Software Foundation</a:t>
              </a:r>
              <a:endParaRPr lang="en-US" sz="2400" dirty="0"/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183495" y="1804178"/>
              <a:ext cx="1604943" cy="4515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138612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Client</a:t>
            </a:r>
          </a:p>
          <a:p>
            <a:r>
              <a:rPr lang="en-US" dirty="0" smtClean="0"/>
              <a:t>Master (Job Manager)</a:t>
            </a:r>
          </a:p>
          <a:p>
            <a:r>
              <a:rPr lang="en-US" dirty="0" smtClean="0"/>
              <a:t>Worker (Task Manager)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933718" y="2722593"/>
            <a:ext cx="1197294" cy="698989"/>
          </a:xfrm>
          <a:prstGeom prst="rect">
            <a:avLst/>
          </a:prstGeom>
          <a:solidFill>
            <a:srgbClr val="33AD9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Client</a:t>
            </a:r>
          </a:p>
        </p:txBody>
      </p:sp>
      <p:sp>
        <p:nvSpPr>
          <p:cNvPr id="8" name="Rectangle 7"/>
          <p:cNvSpPr/>
          <p:nvPr/>
        </p:nvSpPr>
        <p:spPr>
          <a:xfrm>
            <a:off x="3253474" y="3568388"/>
            <a:ext cx="2152342" cy="698989"/>
          </a:xfrm>
          <a:prstGeom prst="rect">
            <a:avLst/>
          </a:prstGeom>
          <a:solidFill>
            <a:srgbClr val="33AD9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Job Manager</a:t>
            </a:r>
          </a:p>
        </p:txBody>
      </p:sp>
      <p:sp>
        <p:nvSpPr>
          <p:cNvPr id="9" name="Rectangle 8"/>
          <p:cNvSpPr/>
          <p:nvPr/>
        </p:nvSpPr>
        <p:spPr>
          <a:xfrm>
            <a:off x="1530362" y="4652612"/>
            <a:ext cx="1602967" cy="955952"/>
          </a:xfrm>
          <a:prstGeom prst="rect">
            <a:avLst/>
          </a:prstGeom>
          <a:solidFill>
            <a:srgbClr val="33AD9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Task Manager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381994" y="4652612"/>
            <a:ext cx="1602967" cy="955952"/>
          </a:xfrm>
          <a:prstGeom prst="rect">
            <a:avLst/>
          </a:prstGeom>
          <a:solidFill>
            <a:srgbClr val="33AD9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Task Manager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226169" y="4652612"/>
            <a:ext cx="1602967" cy="955952"/>
          </a:xfrm>
          <a:prstGeom prst="rect">
            <a:avLst/>
          </a:prstGeom>
          <a:solidFill>
            <a:srgbClr val="33AD9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Task Manager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2840260" y="4285649"/>
            <a:ext cx="541734" cy="3669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5" idx="1"/>
          </p:cNvCxnSpPr>
          <p:nvPr/>
        </p:nvCxnSpPr>
        <p:spPr>
          <a:xfrm flipH="1">
            <a:off x="5300194" y="3072088"/>
            <a:ext cx="633524" cy="4963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5226169" y="4285649"/>
            <a:ext cx="482622" cy="3669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8" idx="2"/>
          </p:cNvCxnSpPr>
          <p:nvPr/>
        </p:nvCxnSpPr>
        <p:spPr>
          <a:xfrm flipH="1">
            <a:off x="4269061" y="4267377"/>
            <a:ext cx="60584" cy="3669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4458008" y="4285649"/>
            <a:ext cx="0" cy="3669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3133329" y="4285649"/>
            <a:ext cx="550616" cy="3669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 flipV="1">
            <a:off x="4997412" y="4285649"/>
            <a:ext cx="444952" cy="3669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endCxn id="12" idx="2"/>
          </p:cNvCxnSpPr>
          <p:nvPr/>
        </p:nvCxnSpPr>
        <p:spPr>
          <a:xfrm>
            <a:off x="2769212" y="5608564"/>
            <a:ext cx="3258441" cy="12700"/>
          </a:xfrm>
          <a:prstGeom prst="bentConnector4">
            <a:avLst>
              <a:gd name="adj1" fmla="val -456"/>
              <a:gd name="adj2" fmla="val 2775236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11" idx="1"/>
            <a:endCxn id="9" idx="3"/>
          </p:cNvCxnSpPr>
          <p:nvPr/>
        </p:nvCxnSpPr>
        <p:spPr>
          <a:xfrm flipH="1">
            <a:off x="3133329" y="5130588"/>
            <a:ext cx="24866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3133329" y="5282988"/>
            <a:ext cx="24866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H="1">
            <a:off x="4977504" y="5124712"/>
            <a:ext cx="24866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4977504" y="5277112"/>
            <a:ext cx="24866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 flipV="1">
            <a:off x="5442364" y="3268894"/>
            <a:ext cx="509117" cy="4222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Elbow Connector 133"/>
          <p:cNvCxnSpPr>
            <a:stCxn id="12" idx="3"/>
            <a:endCxn id="9" idx="2"/>
          </p:cNvCxnSpPr>
          <p:nvPr/>
        </p:nvCxnSpPr>
        <p:spPr>
          <a:xfrm flipH="1">
            <a:off x="2331846" y="5130588"/>
            <a:ext cx="4497290" cy="477976"/>
          </a:xfrm>
          <a:prstGeom prst="bentConnector4">
            <a:avLst>
              <a:gd name="adj1" fmla="val -5083"/>
              <a:gd name="adj2" fmla="val 224003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97614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4376"/>
            <a:ext cx="8229600" cy="2819726"/>
          </a:xfrm>
        </p:spPr>
        <p:txBody>
          <a:bodyPr/>
          <a:lstStyle/>
          <a:p>
            <a:r>
              <a:rPr lang="en-US" dirty="0" smtClean="0"/>
              <a:t>Optimize</a:t>
            </a:r>
          </a:p>
          <a:p>
            <a:r>
              <a:rPr lang="en-US" dirty="0" smtClean="0"/>
              <a:t>Construct </a:t>
            </a:r>
            <a:r>
              <a:rPr lang="en-US" dirty="0"/>
              <a:t>j</a:t>
            </a:r>
            <a:r>
              <a:rPr lang="en-US" dirty="0" smtClean="0"/>
              <a:t>ob </a:t>
            </a:r>
            <a:r>
              <a:rPr lang="en-US" dirty="0"/>
              <a:t>g</a:t>
            </a:r>
            <a:r>
              <a:rPr lang="en-US" dirty="0" smtClean="0"/>
              <a:t>raph</a:t>
            </a:r>
          </a:p>
          <a:p>
            <a:r>
              <a:rPr lang="en-US" dirty="0" smtClean="0"/>
              <a:t>Pass </a:t>
            </a:r>
            <a:r>
              <a:rPr lang="en-US" dirty="0"/>
              <a:t>j</a:t>
            </a:r>
            <a:r>
              <a:rPr lang="en-US" dirty="0" smtClean="0"/>
              <a:t>ob </a:t>
            </a:r>
            <a:r>
              <a:rPr lang="en-US" dirty="0"/>
              <a:t>g</a:t>
            </a:r>
            <a:r>
              <a:rPr lang="en-US" dirty="0" smtClean="0"/>
              <a:t>raph to job manager</a:t>
            </a:r>
          </a:p>
          <a:p>
            <a:r>
              <a:rPr lang="en-US" dirty="0" smtClean="0"/>
              <a:t>Retrieve job results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6652933" y="4450321"/>
            <a:ext cx="2212485" cy="1017434"/>
            <a:chOff x="3373667" y="1260828"/>
            <a:chExt cx="2212485" cy="1017434"/>
          </a:xfrm>
        </p:grpSpPr>
        <p:sp>
          <p:nvSpPr>
            <p:cNvPr id="15" name="Rectangle 14"/>
            <p:cNvSpPr/>
            <p:nvPr/>
          </p:nvSpPr>
          <p:spPr>
            <a:xfrm>
              <a:off x="3892423" y="1260828"/>
              <a:ext cx="1693729" cy="621565"/>
            </a:xfrm>
            <a:prstGeom prst="rect">
              <a:avLst/>
            </a:prstGeom>
            <a:solidFill>
              <a:srgbClr val="33AD9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 smtClean="0"/>
            </a:p>
          </p:txBody>
        </p:sp>
        <p:pic>
          <p:nvPicPr>
            <p:cNvPr id="16" name="Picture 21" descr="C:\Users\warneke\AppData\Local\Microsoft\Windows\Temporary Internet Files\Content.IE5\X8LGV7F5\MCj04348450000[1].png"/>
            <p:cNvPicPr>
              <a:picLocks noChangeAspect="1" noChangeArrowheads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373667" y="1558182"/>
              <a:ext cx="843958" cy="7200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7" name="TextBox 16"/>
            <p:cNvSpPr txBox="1"/>
            <p:nvPr/>
          </p:nvSpPr>
          <p:spPr>
            <a:xfrm>
              <a:off x="4045932" y="1389432"/>
              <a:ext cx="15402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FFFF"/>
                  </a:solidFill>
                </a:rPr>
                <a:t>Job Manager</a:t>
              </a:r>
              <a:endParaRPr lang="en-US" dirty="0">
                <a:solidFill>
                  <a:srgbClr val="FFFFFF"/>
                </a:solidFill>
              </a:endParaRPr>
            </a:p>
          </p:txBody>
        </p:sp>
      </p:grpSp>
      <p:cxnSp>
        <p:nvCxnSpPr>
          <p:cNvPr id="60" name="Straight Arrow Connector 59"/>
          <p:cNvCxnSpPr/>
          <p:nvPr/>
        </p:nvCxnSpPr>
        <p:spPr>
          <a:xfrm>
            <a:off x="6173987" y="4810882"/>
            <a:ext cx="544498" cy="0"/>
          </a:xfrm>
          <a:prstGeom prst="straightConnector1">
            <a:avLst/>
          </a:prstGeom>
          <a:ln>
            <a:headEnd type="arrow" w="sm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5" name="Group 94"/>
          <p:cNvGrpSpPr/>
          <p:nvPr/>
        </p:nvGrpSpPr>
        <p:grpSpPr>
          <a:xfrm>
            <a:off x="249217" y="4020289"/>
            <a:ext cx="5736305" cy="2611744"/>
            <a:chOff x="65783" y="4029146"/>
            <a:chExt cx="5736305" cy="2611744"/>
          </a:xfrm>
        </p:grpSpPr>
        <p:grpSp>
          <p:nvGrpSpPr>
            <p:cNvPr id="10" name="Group 9"/>
            <p:cNvGrpSpPr/>
            <p:nvPr/>
          </p:nvGrpSpPr>
          <p:grpSpPr>
            <a:xfrm>
              <a:off x="65783" y="4029146"/>
              <a:ext cx="5736305" cy="2611744"/>
              <a:chOff x="2951688" y="676148"/>
              <a:chExt cx="5736305" cy="2611744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3543779" y="676148"/>
                <a:ext cx="5144214" cy="2142538"/>
              </a:xfrm>
              <a:prstGeom prst="rect">
                <a:avLst/>
              </a:prstGeom>
              <a:solidFill>
                <a:srgbClr val="33AD9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 smtClean="0"/>
              </a:p>
            </p:txBody>
          </p:sp>
          <p:pic>
            <p:nvPicPr>
              <p:cNvPr id="12" name="Picture 21" descr="C:\Users\warneke\AppData\Local\Microsoft\Windows\Temporary Internet Files\Content.IE5\X8LGV7F5\MCj04348450000[1].png"/>
              <p:cNvPicPr>
                <a:picLocks noChangeAspect="1" noChangeArrowheads="1"/>
              </p:cNvPicPr>
              <p:nvPr/>
            </p:nvPicPr>
            <p:blipFill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2951688" y="2567812"/>
                <a:ext cx="843958" cy="7200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3" name="TextBox 12"/>
              <p:cNvSpPr txBox="1"/>
              <p:nvPr/>
            </p:nvSpPr>
            <p:spPr>
              <a:xfrm>
                <a:off x="3616486" y="2383146"/>
                <a:ext cx="7271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FFFF"/>
                    </a:solidFill>
                  </a:rPr>
                  <a:t>Client</a:t>
                </a:r>
                <a:endParaRPr lang="en-US" dirty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36" name="Rectangle 21"/>
            <p:cNvSpPr/>
            <p:nvPr/>
          </p:nvSpPr>
          <p:spPr>
            <a:xfrm>
              <a:off x="648348" y="4302003"/>
              <a:ext cx="1416649" cy="12464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500" b="1" dirty="0">
                  <a:latin typeface="Consolas"/>
                  <a:cs typeface="Consolas"/>
                </a:rPr>
                <a:t>case</a:t>
              </a:r>
              <a:r>
                <a:rPr lang="en-US" sz="500" dirty="0">
                  <a:latin typeface="Consolas"/>
                  <a:cs typeface="Consolas"/>
                </a:rPr>
                <a:t> </a:t>
              </a:r>
              <a:r>
                <a:rPr lang="en-US" sz="500" b="1" dirty="0">
                  <a:latin typeface="Consolas"/>
                  <a:cs typeface="Consolas"/>
                </a:rPr>
                <a:t>class</a:t>
              </a:r>
              <a:r>
                <a:rPr lang="en-US" sz="500" dirty="0">
                  <a:latin typeface="Consolas"/>
                  <a:cs typeface="Consolas"/>
                </a:rPr>
                <a:t> </a:t>
              </a:r>
              <a:r>
                <a:rPr lang="en-US" sz="500" b="1" dirty="0">
                  <a:latin typeface="Consolas"/>
                  <a:cs typeface="Consolas"/>
                </a:rPr>
                <a:t>Path</a:t>
              </a:r>
              <a:r>
                <a:rPr lang="en-US" sz="500" dirty="0">
                  <a:latin typeface="Consolas"/>
                  <a:cs typeface="Consolas"/>
                </a:rPr>
                <a:t> </a:t>
              </a:r>
              <a:r>
                <a:rPr lang="en-US" sz="500" b="1" dirty="0">
                  <a:latin typeface="Consolas"/>
                  <a:cs typeface="Consolas"/>
                </a:rPr>
                <a:t>(</a:t>
              </a:r>
              <a:r>
                <a:rPr lang="en-US" sz="500" dirty="0">
                  <a:latin typeface="Consolas"/>
                  <a:cs typeface="Consolas"/>
                </a:rPr>
                <a:t>from</a:t>
              </a:r>
              <a:r>
                <a:rPr lang="en-US" sz="500" b="1" dirty="0">
                  <a:latin typeface="Consolas"/>
                  <a:cs typeface="Consolas"/>
                </a:rPr>
                <a:t>:</a:t>
              </a:r>
              <a:r>
                <a:rPr lang="en-US" sz="500" dirty="0">
                  <a:latin typeface="Consolas"/>
                  <a:cs typeface="Consolas"/>
                </a:rPr>
                <a:t> </a:t>
              </a:r>
              <a:r>
                <a:rPr lang="en-US" sz="500" b="1" dirty="0">
                  <a:latin typeface="Consolas"/>
                  <a:cs typeface="Consolas"/>
                </a:rPr>
                <a:t>Long,</a:t>
              </a:r>
              <a:r>
                <a:rPr lang="en-US" sz="500" dirty="0">
                  <a:latin typeface="Consolas"/>
                  <a:cs typeface="Consolas"/>
                </a:rPr>
                <a:t> to</a:t>
              </a:r>
              <a:r>
                <a:rPr lang="en-US" sz="500" b="1" dirty="0">
                  <a:latin typeface="Consolas"/>
                  <a:cs typeface="Consolas"/>
                </a:rPr>
                <a:t>:</a:t>
              </a:r>
              <a:r>
                <a:rPr lang="en-US" sz="500" dirty="0">
                  <a:latin typeface="Consolas"/>
                  <a:cs typeface="Consolas"/>
                </a:rPr>
                <a:t> </a:t>
              </a:r>
              <a:r>
                <a:rPr lang="en-US" sz="500" b="1" dirty="0">
                  <a:latin typeface="Consolas"/>
                  <a:cs typeface="Consolas"/>
                </a:rPr>
                <a:t>Long</a:t>
              </a:r>
              <a:r>
                <a:rPr lang="en-US" sz="500" b="1" dirty="0" smtClean="0">
                  <a:latin typeface="Consolas"/>
                  <a:cs typeface="Consolas"/>
                </a:rPr>
                <a:t>)</a:t>
              </a:r>
              <a:endParaRPr lang="en-US" sz="500" dirty="0">
                <a:latin typeface="Consolas"/>
                <a:cs typeface="Consolas"/>
              </a:endParaRPr>
            </a:p>
            <a:p>
              <a:r>
                <a:rPr lang="en-US" sz="500" b="1" dirty="0">
                  <a:latin typeface="Consolas"/>
                  <a:cs typeface="Consolas"/>
                </a:rPr>
                <a:t>val</a:t>
              </a:r>
              <a:r>
                <a:rPr lang="en-US" sz="500" dirty="0">
                  <a:latin typeface="Consolas"/>
                  <a:cs typeface="Consolas"/>
                </a:rPr>
                <a:t> tc </a:t>
              </a:r>
              <a:r>
                <a:rPr lang="en-US" sz="500" b="1" dirty="0">
                  <a:latin typeface="Consolas"/>
                  <a:cs typeface="Consolas"/>
                </a:rPr>
                <a:t>=</a:t>
              </a:r>
              <a:r>
                <a:rPr lang="en-US" sz="500" dirty="0">
                  <a:latin typeface="Consolas"/>
                  <a:cs typeface="Consolas"/>
                </a:rPr>
                <a:t> edges</a:t>
              </a:r>
              <a:r>
                <a:rPr lang="en-US" sz="500" b="1" dirty="0">
                  <a:latin typeface="Consolas"/>
                  <a:cs typeface="Consolas"/>
                </a:rPr>
                <a:t>.</a:t>
              </a:r>
              <a:r>
                <a:rPr lang="en-US" sz="500" dirty="0">
                  <a:latin typeface="Consolas"/>
                  <a:cs typeface="Consolas"/>
                </a:rPr>
                <a:t>iterate</a:t>
              </a:r>
              <a:r>
                <a:rPr lang="en-US" sz="500" b="1" dirty="0">
                  <a:latin typeface="Consolas"/>
                  <a:cs typeface="Consolas"/>
                </a:rPr>
                <a:t>(</a:t>
              </a:r>
              <a:r>
                <a:rPr lang="en-US" sz="500" dirty="0">
                  <a:latin typeface="Consolas"/>
                  <a:cs typeface="Consolas"/>
                </a:rPr>
                <a:t>10</a:t>
              </a:r>
              <a:r>
                <a:rPr lang="en-US" sz="500" b="1" dirty="0">
                  <a:latin typeface="Consolas"/>
                  <a:cs typeface="Consolas"/>
                </a:rPr>
                <a:t>)</a:t>
              </a:r>
              <a:r>
                <a:rPr lang="en-US" sz="500" dirty="0">
                  <a:latin typeface="Consolas"/>
                  <a:cs typeface="Consolas"/>
                </a:rPr>
                <a:t> </a:t>
              </a:r>
              <a:r>
                <a:rPr lang="en-US" sz="500" b="1" dirty="0">
                  <a:latin typeface="Consolas"/>
                  <a:cs typeface="Consolas"/>
                </a:rPr>
                <a:t>{</a:t>
              </a:r>
              <a:r>
                <a:rPr lang="en-US" sz="500" dirty="0">
                  <a:latin typeface="Consolas"/>
                  <a:cs typeface="Consolas"/>
                </a:rPr>
                <a:t> </a:t>
              </a:r>
              <a:endParaRPr lang="en-US" sz="500" dirty="0" smtClean="0">
                <a:latin typeface="Consolas"/>
                <a:cs typeface="Consolas"/>
              </a:endParaRPr>
            </a:p>
            <a:p>
              <a:r>
                <a:rPr lang="en-US" sz="500" dirty="0">
                  <a:latin typeface="Consolas"/>
                  <a:cs typeface="Consolas"/>
                </a:rPr>
                <a:t> </a:t>
              </a:r>
              <a:r>
                <a:rPr lang="en-US" sz="500" dirty="0" smtClean="0">
                  <a:latin typeface="Consolas"/>
                  <a:cs typeface="Consolas"/>
                </a:rPr>
                <a:t> paths</a:t>
              </a:r>
              <a:r>
                <a:rPr lang="en-US" sz="500" b="1" dirty="0">
                  <a:latin typeface="Consolas"/>
                  <a:cs typeface="Consolas"/>
                </a:rPr>
                <a:t>:</a:t>
              </a:r>
              <a:r>
                <a:rPr lang="en-US" sz="500" dirty="0">
                  <a:latin typeface="Consolas"/>
                  <a:cs typeface="Consolas"/>
                </a:rPr>
                <a:t> </a:t>
              </a:r>
              <a:r>
                <a:rPr lang="en-US" sz="500" b="1" dirty="0">
                  <a:latin typeface="Consolas"/>
                  <a:cs typeface="Consolas"/>
                </a:rPr>
                <a:t>DataSet[Path]</a:t>
              </a:r>
              <a:r>
                <a:rPr lang="en-US" sz="500" dirty="0">
                  <a:latin typeface="Consolas"/>
                  <a:cs typeface="Consolas"/>
                </a:rPr>
                <a:t> </a:t>
              </a:r>
              <a:r>
                <a:rPr lang="en-US" sz="500" b="1" dirty="0">
                  <a:latin typeface="Consolas"/>
                  <a:cs typeface="Consolas"/>
                </a:rPr>
                <a:t>=&gt;</a:t>
              </a:r>
              <a:endParaRPr lang="en-US" sz="500" dirty="0">
                <a:latin typeface="Consolas"/>
                <a:cs typeface="Consolas"/>
              </a:endParaRPr>
            </a:p>
            <a:p>
              <a:r>
                <a:rPr lang="en-US" sz="500" dirty="0">
                  <a:latin typeface="Consolas"/>
                  <a:cs typeface="Consolas"/>
                </a:rPr>
                <a:t>  </a:t>
              </a:r>
              <a:r>
                <a:rPr lang="en-US" sz="500" dirty="0" smtClean="0">
                  <a:latin typeface="Consolas"/>
                  <a:cs typeface="Consolas"/>
                </a:rPr>
                <a:t>  </a:t>
              </a:r>
              <a:r>
                <a:rPr lang="en-US" sz="500" b="1" dirty="0" smtClean="0">
                  <a:latin typeface="Consolas"/>
                  <a:cs typeface="Consolas"/>
                </a:rPr>
                <a:t>val</a:t>
              </a:r>
              <a:r>
                <a:rPr lang="en-US" sz="500" dirty="0" smtClean="0">
                  <a:latin typeface="Consolas"/>
                  <a:cs typeface="Consolas"/>
                </a:rPr>
                <a:t> </a:t>
              </a:r>
              <a:r>
                <a:rPr lang="en-US" sz="500" dirty="0">
                  <a:latin typeface="Consolas"/>
                  <a:cs typeface="Consolas"/>
                </a:rPr>
                <a:t>next </a:t>
              </a:r>
              <a:r>
                <a:rPr lang="en-US" sz="500" b="1" dirty="0">
                  <a:latin typeface="Consolas"/>
                  <a:cs typeface="Consolas"/>
                </a:rPr>
                <a:t>=</a:t>
              </a:r>
              <a:r>
                <a:rPr lang="en-US" sz="500" dirty="0">
                  <a:latin typeface="Consolas"/>
                  <a:cs typeface="Consolas"/>
                </a:rPr>
                <a:t> paths</a:t>
              </a:r>
            </a:p>
            <a:p>
              <a:r>
                <a:rPr lang="en-US" sz="500" dirty="0">
                  <a:latin typeface="Consolas"/>
                  <a:cs typeface="Consolas"/>
                </a:rPr>
                <a:t>    </a:t>
              </a:r>
              <a:r>
                <a:rPr lang="en-US" sz="500" dirty="0" smtClean="0">
                  <a:latin typeface="Consolas"/>
                  <a:cs typeface="Consolas"/>
                </a:rPr>
                <a:t>  </a:t>
              </a:r>
              <a:r>
                <a:rPr lang="en-US" sz="500" b="1" dirty="0" smtClean="0">
                  <a:latin typeface="Consolas"/>
                  <a:cs typeface="Consolas"/>
                </a:rPr>
                <a:t>.</a:t>
              </a:r>
              <a:r>
                <a:rPr lang="en-US" sz="500" dirty="0">
                  <a:latin typeface="Consolas"/>
                  <a:cs typeface="Consolas"/>
                </a:rPr>
                <a:t>join</a:t>
              </a:r>
              <a:r>
                <a:rPr lang="en-US" sz="500" b="1" dirty="0">
                  <a:latin typeface="Consolas"/>
                  <a:cs typeface="Consolas"/>
                </a:rPr>
                <a:t>(</a:t>
              </a:r>
              <a:r>
                <a:rPr lang="en-US" sz="500" dirty="0">
                  <a:latin typeface="Consolas"/>
                  <a:cs typeface="Consolas"/>
                </a:rPr>
                <a:t>edges</a:t>
              </a:r>
              <a:r>
                <a:rPr lang="en-US" sz="500" b="1" dirty="0" smtClean="0">
                  <a:latin typeface="Consolas"/>
                  <a:cs typeface="Consolas"/>
                </a:rPr>
                <a:t>)</a:t>
              </a:r>
            </a:p>
            <a:p>
              <a:r>
                <a:rPr lang="en-US" sz="500" b="1" dirty="0">
                  <a:latin typeface="Consolas"/>
                  <a:cs typeface="Consolas"/>
                </a:rPr>
                <a:t> </a:t>
              </a:r>
              <a:r>
                <a:rPr lang="en-US" sz="500" b="1" dirty="0" smtClean="0">
                  <a:latin typeface="Consolas"/>
                  <a:cs typeface="Consolas"/>
                </a:rPr>
                <a:t>     .</a:t>
              </a:r>
              <a:r>
                <a:rPr lang="en-US" sz="500" dirty="0" smtClean="0">
                  <a:latin typeface="Consolas"/>
                  <a:cs typeface="Consolas"/>
                </a:rPr>
                <a:t>where</a:t>
              </a:r>
              <a:r>
                <a:rPr lang="en-US" sz="500" b="1" dirty="0">
                  <a:latin typeface="Consolas"/>
                  <a:cs typeface="Consolas"/>
                </a:rPr>
                <a:t>(</a:t>
              </a:r>
              <a:r>
                <a:rPr lang="en-US" sz="500" dirty="0">
                  <a:latin typeface="Consolas"/>
                  <a:cs typeface="Consolas"/>
                </a:rPr>
                <a:t>"to"</a:t>
              </a:r>
              <a:r>
                <a:rPr lang="en-US" sz="500" b="1" dirty="0" smtClean="0">
                  <a:latin typeface="Consolas"/>
                  <a:cs typeface="Consolas"/>
                </a:rPr>
                <a:t>)</a:t>
              </a:r>
            </a:p>
            <a:p>
              <a:r>
                <a:rPr lang="en-US" sz="500" b="1" dirty="0">
                  <a:latin typeface="Consolas"/>
                  <a:cs typeface="Consolas"/>
                </a:rPr>
                <a:t> </a:t>
              </a:r>
              <a:r>
                <a:rPr lang="en-US" sz="500" b="1" dirty="0" smtClean="0">
                  <a:latin typeface="Consolas"/>
                  <a:cs typeface="Consolas"/>
                </a:rPr>
                <a:t>     .</a:t>
              </a:r>
              <a:r>
                <a:rPr lang="en-US" sz="500" dirty="0">
                  <a:latin typeface="Consolas"/>
                  <a:cs typeface="Consolas"/>
                </a:rPr>
                <a:t>equalTo</a:t>
              </a:r>
              <a:r>
                <a:rPr lang="en-US" sz="500" b="1" dirty="0">
                  <a:latin typeface="Consolas"/>
                  <a:cs typeface="Consolas"/>
                </a:rPr>
                <a:t>(</a:t>
              </a:r>
              <a:r>
                <a:rPr lang="en-US" sz="500" dirty="0">
                  <a:latin typeface="Consolas"/>
                  <a:cs typeface="Consolas"/>
                </a:rPr>
                <a:t>"from"</a:t>
              </a:r>
              <a:r>
                <a:rPr lang="en-US" sz="500" b="1" dirty="0">
                  <a:latin typeface="Consolas"/>
                  <a:cs typeface="Consolas"/>
                </a:rPr>
                <a:t>)</a:t>
              </a:r>
              <a:r>
                <a:rPr lang="en-US" sz="500" dirty="0">
                  <a:latin typeface="Consolas"/>
                  <a:cs typeface="Consolas"/>
                </a:rPr>
                <a:t> </a:t>
              </a:r>
              <a:r>
                <a:rPr lang="en-US" sz="500" b="1" dirty="0">
                  <a:latin typeface="Consolas"/>
                  <a:cs typeface="Consolas"/>
                </a:rPr>
                <a:t>{</a:t>
              </a:r>
              <a:endParaRPr lang="en-US" sz="500" dirty="0">
                <a:latin typeface="Consolas"/>
                <a:cs typeface="Consolas"/>
              </a:endParaRPr>
            </a:p>
            <a:p>
              <a:r>
                <a:rPr lang="en-US" sz="500" dirty="0">
                  <a:latin typeface="Consolas"/>
                  <a:cs typeface="Consolas"/>
                </a:rPr>
                <a:t>      </a:t>
              </a:r>
              <a:r>
                <a:rPr lang="en-US" sz="500" dirty="0" smtClean="0">
                  <a:latin typeface="Consolas"/>
                  <a:cs typeface="Consolas"/>
                </a:rPr>
                <a:t>  </a:t>
              </a:r>
              <a:r>
                <a:rPr lang="en-US" sz="500" b="1" dirty="0" smtClean="0">
                  <a:latin typeface="Consolas"/>
                  <a:cs typeface="Consolas"/>
                </a:rPr>
                <a:t>(</a:t>
              </a:r>
              <a:r>
                <a:rPr lang="en-US" sz="500" dirty="0">
                  <a:latin typeface="Consolas"/>
                  <a:cs typeface="Consolas"/>
                </a:rPr>
                <a:t>path</a:t>
              </a:r>
              <a:r>
                <a:rPr lang="en-US" sz="500" b="1" dirty="0">
                  <a:latin typeface="Consolas"/>
                  <a:cs typeface="Consolas"/>
                </a:rPr>
                <a:t>,</a:t>
              </a:r>
              <a:r>
                <a:rPr lang="en-US" sz="500" dirty="0">
                  <a:latin typeface="Consolas"/>
                  <a:cs typeface="Consolas"/>
                </a:rPr>
                <a:t> edge</a:t>
              </a:r>
              <a:r>
                <a:rPr lang="en-US" sz="500" b="1" dirty="0">
                  <a:latin typeface="Consolas"/>
                  <a:cs typeface="Consolas"/>
                </a:rPr>
                <a:t>)</a:t>
              </a:r>
              <a:r>
                <a:rPr lang="en-US" sz="500" dirty="0">
                  <a:latin typeface="Consolas"/>
                  <a:cs typeface="Consolas"/>
                </a:rPr>
                <a:t> </a:t>
              </a:r>
              <a:r>
                <a:rPr lang="en-US" sz="500" b="1" dirty="0">
                  <a:latin typeface="Consolas"/>
                  <a:cs typeface="Consolas"/>
                </a:rPr>
                <a:t>=&gt;</a:t>
              </a:r>
              <a:r>
                <a:rPr lang="en-US" sz="500" dirty="0">
                  <a:latin typeface="Consolas"/>
                  <a:cs typeface="Consolas"/>
                </a:rPr>
                <a:t> </a:t>
              </a:r>
              <a:endParaRPr lang="en-US" sz="500" dirty="0" smtClean="0">
                <a:latin typeface="Consolas"/>
                <a:cs typeface="Consolas"/>
              </a:endParaRPr>
            </a:p>
            <a:p>
              <a:r>
                <a:rPr lang="en-US" sz="500" b="1" dirty="0">
                  <a:latin typeface="Consolas"/>
                  <a:cs typeface="Consolas"/>
                </a:rPr>
                <a:t> </a:t>
              </a:r>
              <a:r>
                <a:rPr lang="en-US" sz="500" b="1" dirty="0" smtClean="0">
                  <a:latin typeface="Consolas"/>
                  <a:cs typeface="Consolas"/>
                </a:rPr>
                <a:t>         Path</a:t>
              </a:r>
              <a:r>
                <a:rPr lang="en-US" sz="500" b="1" dirty="0">
                  <a:latin typeface="Consolas"/>
                  <a:cs typeface="Consolas"/>
                </a:rPr>
                <a:t>(</a:t>
              </a:r>
              <a:r>
                <a:rPr lang="en-US" sz="500" dirty="0">
                  <a:latin typeface="Consolas"/>
                  <a:cs typeface="Consolas"/>
                </a:rPr>
                <a:t>path</a:t>
              </a:r>
              <a:r>
                <a:rPr lang="en-US" sz="500" b="1" dirty="0">
                  <a:latin typeface="Consolas"/>
                  <a:cs typeface="Consolas"/>
                </a:rPr>
                <a:t>.</a:t>
              </a:r>
              <a:r>
                <a:rPr lang="en-US" sz="500" dirty="0">
                  <a:latin typeface="Consolas"/>
                  <a:cs typeface="Consolas"/>
                </a:rPr>
                <a:t>from</a:t>
              </a:r>
              <a:r>
                <a:rPr lang="en-US" sz="500" b="1" dirty="0">
                  <a:latin typeface="Consolas"/>
                  <a:cs typeface="Consolas"/>
                </a:rPr>
                <a:t>,</a:t>
              </a:r>
              <a:r>
                <a:rPr lang="en-US" sz="500" dirty="0">
                  <a:latin typeface="Consolas"/>
                  <a:cs typeface="Consolas"/>
                </a:rPr>
                <a:t> edge</a:t>
              </a:r>
              <a:r>
                <a:rPr lang="en-US" sz="500" b="1" dirty="0">
                  <a:latin typeface="Consolas"/>
                  <a:cs typeface="Consolas"/>
                </a:rPr>
                <a:t>.</a:t>
              </a:r>
              <a:r>
                <a:rPr lang="en-US" sz="500" dirty="0">
                  <a:latin typeface="Consolas"/>
                  <a:cs typeface="Consolas"/>
                </a:rPr>
                <a:t>to</a:t>
              </a:r>
              <a:r>
                <a:rPr lang="en-US" sz="500" b="1" dirty="0">
                  <a:latin typeface="Consolas"/>
                  <a:cs typeface="Consolas"/>
                </a:rPr>
                <a:t>)</a:t>
              </a:r>
              <a:endParaRPr lang="en-US" sz="500" dirty="0">
                <a:latin typeface="Consolas"/>
                <a:cs typeface="Consolas"/>
              </a:endParaRPr>
            </a:p>
            <a:p>
              <a:r>
                <a:rPr lang="en-US" sz="500" dirty="0">
                  <a:latin typeface="Consolas"/>
                  <a:cs typeface="Consolas"/>
                </a:rPr>
                <a:t>    </a:t>
              </a:r>
              <a:r>
                <a:rPr lang="en-US" sz="500" dirty="0" smtClean="0">
                  <a:latin typeface="Consolas"/>
                  <a:cs typeface="Consolas"/>
                </a:rPr>
                <a:t>  </a:t>
              </a:r>
              <a:r>
                <a:rPr lang="en-US" sz="500" b="1" dirty="0" smtClean="0">
                  <a:latin typeface="Consolas"/>
                  <a:cs typeface="Consolas"/>
                </a:rPr>
                <a:t>}</a:t>
              </a:r>
              <a:endParaRPr lang="en-US" sz="500" dirty="0">
                <a:latin typeface="Consolas"/>
                <a:cs typeface="Consolas"/>
              </a:endParaRPr>
            </a:p>
            <a:p>
              <a:r>
                <a:rPr lang="en-US" sz="500" dirty="0">
                  <a:latin typeface="Consolas"/>
                  <a:cs typeface="Consolas"/>
                </a:rPr>
                <a:t>    </a:t>
              </a:r>
              <a:r>
                <a:rPr lang="en-US" sz="500" dirty="0" smtClean="0">
                  <a:latin typeface="Consolas"/>
                  <a:cs typeface="Consolas"/>
                </a:rPr>
                <a:t>  </a:t>
              </a:r>
              <a:r>
                <a:rPr lang="en-US" sz="500" b="1" dirty="0" smtClean="0">
                  <a:latin typeface="Consolas"/>
                  <a:cs typeface="Consolas"/>
                </a:rPr>
                <a:t>.</a:t>
              </a:r>
              <a:r>
                <a:rPr lang="en-US" sz="500" dirty="0">
                  <a:latin typeface="Consolas"/>
                  <a:cs typeface="Consolas"/>
                </a:rPr>
                <a:t>union</a:t>
              </a:r>
              <a:r>
                <a:rPr lang="en-US" sz="500" b="1" dirty="0">
                  <a:latin typeface="Consolas"/>
                  <a:cs typeface="Consolas"/>
                </a:rPr>
                <a:t>(</a:t>
              </a:r>
              <a:r>
                <a:rPr lang="en-US" sz="500" dirty="0">
                  <a:latin typeface="Consolas"/>
                  <a:cs typeface="Consolas"/>
                </a:rPr>
                <a:t>paths</a:t>
              </a:r>
              <a:r>
                <a:rPr lang="en-US" sz="500" b="1" dirty="0" smtClean="0">
                  <a:latin typeface="Consolas"/>
                  <a:cs typeface="Consolas"/>
                </a:rPr>
                <a:t>)</a:t>
              </a:r>
            </a:p>
            <a:p>
              <a:r>
                <a:rPr lang="en-US" sz="500" b="1" dirty="0">
                  <a:latin typeface="Consolas"/>
                  <a:cs typeface="Consolas"/>
                </a:rPr>
                <a:t> </a:t>
              </a:r>
              <a:r>
                <a:rPr lang="en-US" sz="500" b="1" dirty="0" smtClean="0">
                  <a:latin typeface="Consolas"/>
                  <a:cs typeface="Consolas"/>
                </a:rPr>
                <a:t>     .</a:t>
              </a:r>
              <a:r>
                <a:rPr lang="en-US" sz="500" dirty="0">
                  <a:latin typeface="Consolas"/>
                  <a:cs typeface="Consolas"/>
                </a:rPr>
                <a:t>distinct</a:t>
              </a:r>
              <a:r>
                <a:rPr lang="en-US" sz="500" b="1" dirty="0">
                  <a:latin typeface="Consolas"/>
                  <a:cs typeface="Consolas"/>
                </a:rPr>
                <a:t>()</a:t>
              </a:r>
              <a:endParaRPr lang="en-US" sz="500" dirty="0">
                <a:latin typeface="Consolas"/>
                <a:cs typeface="Consolas"/>
              </a:endParaRPr>
            </a:p>
            <a:p>
              <a:r>
                <a:rPr lang="en-US" sz="500" dirty="0">
                  <a:latin typeface="Consolas"/>
                  <a:cs typeface="Consolas"/>
                </a:rPr>
                <a:t>  </a:t>
              </a:r>
              <a:r>
                <a:rPr lang="en-US" sz="500" dirty="0" smtClean="0">
                  <a:latin typeface="Consolas"/>
                  <a:cs typeface="Consolas"/>
                </a:rPr>
                <a:t>  next</a:t>
              </a:r>
              <a:endParaRPr lang="en-US" sz="500" dirty="0">
                <a:latin typeface="Consolas"/>
                <a:cs typeface="Consolas"/>
              </a:endParaRPr>
            </a:p>
            <a:p>
              <a:r>
                <a:rPr lang="en-US" sz="500" b="1" dirty="0" smtClean="0">
                  <a:latin typeface="Consolas"/>
                  <a:cs typeface="Consolas"/>
                </a:rPr>
                <a:t>  }</a:t>
              </a:r>
              <a:endParaRPr lang="en-US" sz="500" dirty="0">
                <a:latin typeface="Consolas"/>
                <a:cs typeface="Consolas"/>
              </a:endParaRPr>
            </a:p>
          </p:txBody>
        </p:sp>
        <p:grpSp>
          <p:nvGrpSpPr>
            <p:cNvPr id="37" name="Group 36"/>
            <p:cNvGrpSpPr/>
            <p:nvPr/>
          </p:nvGrpSpPr>
          <p:grpSpPr>
            <a:xfrm>
              <a:off x="2339552" y="4269438"/>
              <a:ext cx="1525900" cy="1375650"/>
              <a:chOff x="3688514" y="1567220"/>
              <a:chExt cx="1793386" cy="1542474"/>
            </a:xfrm>
          </p:grpSpPr>
          <p:sp>
            <p:nvSpPr>
              <p:cNvPr id="38" name="Abgerundetes Rechteck 5"/>
              <p:cNvSpPr/>
              <p:nvPr/>
            </p:nvSpPr>
            <p:spPr>
              <a:xfrm>
                <a:off x="3688514" y="1567220"/>
                <a:ext cx="1793386" cy="1542474"/>
              </a:xfrm>
              <a:prstGeom prst="roundRect">
                <a:avLst/>
              </a:prstGeom>
              <a:solidFill>
                <a:srgbClr val="34AD91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  <a:latin typeface="Avenir Next Regular"/>
                  <a:cs typeface="Avenir Next Regular"/>
                </a:endParaRPr>
              </a:p>
            </p:txBody>
          </p:sp>
          <p:sp>
            <p:nvSpPr>
              <p:cNvPr id="39" name="Abgerundetes Rechteck 5"/>
              <p:cNvSpPr/>
              <p:nvPr/>
            </p:nvSpPr>
            <p:spPr>
              <a:xfrm>
                <a:off x="3800291" y="2418076"/>
                <a:ext cx="1593602" cy="510453"/>
              </a:xfrm>
              <a:prstGeom prst="roundRect">
                <a:avLst/>
              </a:prstGeom>
              <a:ln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  <a:latin typeface="Avenir Next Regular"/>
                    <a:cs typeface="Avenir Next Regular"/>
                  </a:rPr>
                  <a:t>Optimizer</a:t>
                </a:r>
                <a:endParaRPr lang="en-US" sz="1400" dirty="0">
                  <a:solidFill>
                    <a:schemeClr val="tx1"/>
                  </a:solidFill>
                  <a:latin typeface="Avenir Next Regular"/>
                  <a:cs typeface="Avenir Next Regular"/>
                </a:endParaRPr>
              </a:p>
            </p:txBody>
          </p:sp>
          <p:sp>
            <p:nvSpPr>
              <p:cNvPr id="40" name="Abgerundetes Rechteck 5"/>
              <p:cNvSpPr/>
              <p:nvPr/>
            </p:nvSpPr>
            <p:spPr>
              <a:xfrm>
                <a:off x="3800291" y="1745192"/>
                <a:ext cx="1593602" cy="568891"/>
              </a:xfrm>
              <a:prstGeom prst="roundRect">
                <a:avLst/>
              </a:prstGeom>
              <a:ln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  <a:latin typeface="Avenir Next Regular"/>
                    <a:cs typeface="Avenir Next Regular"/>
                  </a:rPr>
                  <a:t>Type extraction</a:t>
                </a:r>
                <a:endParaRPr lang="en-US" sz="1400" dirty="0">
                  <a:solidFill>
                    <a:schemeClr val="tx1"/>
                  </a:solidFill>
                  <a:latin typeface="Avenir Next Regular"/>
                  <a:cs typeface="Avenir Next Regular"/>
                </a:endParaRPr>
              </a:p>
            </p:txBody>
          </p:sp>
        </p:grpSp>
        <p:grpSp>
          <p:nvGrpSpPr>
            <p:cNvPr id="47" name="Gruppieren 19"/>
            <p:cNvGrpSpPr/>
            <p:nvPr/>
          </p:nvGrpSpPr>
          <p:grpSpPr>
            <a:xfrm>
              <a:off x="4234784" y="4234464"/>
              <a:ext cx="1266443" cy="1729078"/>
              <a:chOff x="2723357" y="905043"/>
              <a:chExt cx="3697286" cy="5047914"/>
            </a:xfrm>
          </p:grpSpPr>
          <p:sp>
            <p:nvSpPr>
              <p:cNvPr id="48" name="Rounded Rectangle 56"/>
              <p:cNvSpPr/>
              <p:nvPr/>
            </p:nvSpPr>
            <p:spPr>
              <a:xfrm>
                <a:off x="2768392" y="5283540"/>
                <a:ext cx="1536396" cy="630519"/>
              </a:xfrm>
              <a:prstGeom prst="round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500" dirty="0" smtClean="0">
                    <a:solidFill>
                      <a:schemeClr val="tx1"/>
                    </a:solidFill>
                    <a:latin typeface="Avenir Next Regular"/>
                    <a:cs typeface="Avenir Next Regular"/>
                  </a:rPr>
                  <a:t>Data Source</a:t>
                </a:r>
              </a:p>
              <a:p>
                <a:pPr algn="ctr"/>
                <a:r>
                  <a:rPr lang="en-US" sz="400" dirty="0" smtClean="0">
                    <a:solidFill>
                      <a:schemeClr val="tx1"/>
                    </a:solidFill>
                    <a:latin typeface="Avenir Next Regular"/>
                    <a:cs typeface="Avenir Next Regular"/>
                  </a:rPr>
                  <a:t>orders.tbl</a:t>
                </a:r>
                <a:endParaRPr lang="en-US" sz="400" dirty="0">
                  <a:solidFill>
                    <a:schemeClr val="tx1"/>
                  </a:solidFill>
                  <a:latin typeface="Avenir Next Regular"/>
                  <a:cs typeface="Avenir Next Regular"/>
                </a:endParaRPr>
              </a:p>
            </p:txBody>
          </p:sp>
          <p:sp>
            <p:nvSpPr>
              <p:cNvPr id="49" name="Rounded Rectangle 57"/>
              <p:cNvSpPr/>
              <p:nvPr/>
            </p:nvSpPr>
            <p:spPr>
              <a:xfrm>
                <a:off x="2768392" y="4846841"/>
                <a:ext cx="1536396" cy="374719"/>
              </a:xfrm>
              <a:prstGeom prst="round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500" dirty="0" smtClean="0">
                    <a:solidFill>
                      <a:schemeClr val="tx1"/>
                    </a:solidFill>
                    <a:latin typeface="Avenir Next Regular"/>
                    <a:cs typeface="Avenir Next Regular"/>
                  </a:rPr>
                  <a:t>Filter</a:t>
                </a:r>
              </a:p>
            </p:txBody>
          </p:sp>
          <p:sp>
            <p:nvSpPr>
              <p:cNvPr id="50" name="Rounded Rectangle 58"/>
              <p:cNvSpPr/>
              <p:nvPr/>
            </p:nvSpPr>
            <p:spPr>
              <a:xfrm>
                <a:off x="2768392" y="4420974"/>
                <a:ext cx="1536396" cy="374719"/>
              </a:xfrm>
              <a:prstGeom prst="round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500" dirty="0" smtClean="0">
                    <a:solidFill>
                      <a:schemeClr val="tx1"/>
                    </a:solidFill>
                    <a:latin typeface="Avenir Next Regular"/>
                    <a:cs typeface="Avenir Next Regular"/>
                  </a:rPr>
                  <a:t>Map</a:t>
                </a:r>
              </a:p>
            </p:txBody>
          </p:sp>
          <p:sp>
            <p:nvSpPr>
              <p:cNvPr id="51" name="Rectangle 59"/>
              <p:cNvSpPr/>
              <p:nvPr/>
            </p:nvSpPr>
            <p:spPr>
              <a:xfrm>
                <a:off x="2723357" y="4384946"/>
                <a:ext cx="1632342" cy="1568011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Rounded Rectangle 60"/>
              <p:cNvSpPr/>
              <p:nvPr/>
            </p:nvSpPr>
            <p:spPr>
              <a:xfrm>
                <a:off x="4884247" y="4376661"/>
                <a:ext cx="1536396" cy="630519"/>
              </a:xfrm>
              <a:prstGeom prst="round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500" dirty="0" smtClean="0">
                    <a:solidFill>
                      <a:schemeClr val="tx1"/>
                    </a:solidFill>
                    <a:latin typeface="Avenir Next Regular"/>
                    <a:cs typeface="Avenir Next Regular"/>
                  </a:rPr>
                  <a:t>DataSource</a:t>
                </a:r>
              </a:p>
              <a:p>
                <a:pPr algn="ctr"/>
                <a:r>
                  <a:rPr lang="en-US" sz="400" dirty="0" smtClean="0">
                    <a:solidFill>
                      <a:schemeClr val="tx1"/>
                    </a:solidFill>
                    <a:latin typeface="Avenir Next Regular"/>
                    <a:cs typeface="Avenir Next Regular"/>
                  </a:rPr>
                  <a:t>lineitem.tbl</a:t>
                </a:r>
                <a:endParaRPr lang="en-US" sz="400" dirty="0">
                  <a:solidFill>
                    <a:schemeClr val="tx1"/>
                  </a:solidFill>
                  <a:latin typeface="Avenir Next Regular"/>
                  <a:cs typeface="Avenir Next Regular"/>
                </a:endParaRPr>
              </a:p>
            </p:txBody>
          </p:sp>
          <p:sp>
            <p:nvSpPr>
              <p:cNvPr id="53" name="Rounded Rectangle 61"/>
              <p:cNvSpPr/>
              <p:nvPr/>
            </p:nvSpPr>
            <p:spPr>
              <a:xfrm>
                <a:off x="3883791" y="2691548"/>
                <a:ext cx="1536396" cy="630519"/>
              </a:xfrm>
              <a:prstGeom prst="round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500" dirty="0" smtClean="0">
                    <a:solidFill>
                      <a:schemeClr val="tx1"/>
                    </a:solidFill>
                    <a:latin typeface="Avenir Next Regular"/>
                    <a:cs typeface="Avenir Next Regular"/>
                  </a:rPr>
                  <a:t>Join</a:t>
                </a:r>
              </a:p>
              <a:p>
                <a:pPr algn="ctr"/>
                <a:r>
                  <a:rPr lang="en-US" sz="400" dirty="0" smtClean="0">
                    <a:solidFill>
                      <a:schemeClr val="tx1"/>
                    </a:solidFill>
                    <a:latin typeface="Avenir Next Regular"/>
                    <a:cs typeface="Avenir Next Regular"/>
                  </a:rPr>
                  <a:t>Hybrid Hash</a:t>
                </a:r>
              </a:p>
            </p:txBody>
          </p:sp>
          <p:sp>
            <p:nvSpPr>
              <p:cNvPr id="59" name="Rounded Rectangle 62"/>
              <p:cNvSpPr/>
              <p:nvPr/>
            </p:nvSpPr>
            <p:spPr>
              <a:xfrm>
                <a:off x="3611276" y="3393400"/>
                <a:ext cx="971292" cy="271674"/>
              </a:xfrm>
              <a:prstGeom prst="roundRect">
                <a:avLst/>
              </a:prstGeom>
              <a:solidFill>
                <a:schemeClr val="accent3"/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400" i="1" dirty="0" smtClean="0">
                    <a:solidFill>
                      <a:schemeClr val="tx1"/>
                    </a:solidFill>
                    <a:latin typeface="Avenir Next Regular"/>
                    <a:cs typeface="Avenir Next Regular"/>
                  </a:rPr>
                  <a:t>buildHT</a:t>
                </a:r>
              </a:p>
            </p:txBody>
          </p:sp>
          <p:sp>
            <p:nvSpPr>
              <p:cNvPr id="61" name="Rounded Rectangle 63"/>
              <p:cNvSpPr/>
              <p:nvPr/>
            </p:nvSpPr>
            <p:spPr>
              <a:xfrm>
                <a:off x="4734968" y="3375386"/>
                <a:ext cx="971292" cy="271674"/>
              </a:xfrm>
              <a:prstGeom prst="roundRect">
                <a:avLst/>
              </a:prstGeom>
              <a:solidFill>
                <a:schemeClr val="accent3"/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400" i="1" dirty="0" smtClean="0">
                    <a:solidFill>
                      <a:schemeClr val="tx1"/>
                    </a:solidFill>
                    <a:latin typeface="Avenir Next Regular"/>
                    <a:cs typeface="Avenir Next Regular"/>
                  </a:rPr>
                  <a:t>probe</a:t>
                </a:r>
              </a:p>
            </p:txBody>
          </p:sp>
          <p:sp>
            <p:nvSpPr>
              <p:cNvPr id="62" name="Rounded Rectangle 64"/>
              <p:cNvSpPr/>
              <p:nvPr/>
            </p:nvSpPr>
            <p:spPr>
              <a:xfrm>
                <a:off x="2768392" y="4059221"/>
                <a:ext cx="1536396" cy="271674"/>
              </a:xfrm>
              <a:prstGeom prst="roundRect">
                <a:avLst/>
              </a:prstGeom>
              <a:solidFill>
                <a:schemeClr val="accent3"/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400" i="1" dirty="0" smtClean="0">
                    <a:solidFill>
                      <a:schemeClr val="tx1"/>
                    </a:solidFill>
                    <a:latin typeface="Avenir Next Regular"/>
                    <a:cs typeface="Avenir Next Regular"/>
                  </a:rPr>
                  <a:t>hash-part [0]</a:t>
                </a:r>
              </a:p>
            </p:txBody>
          </p:sp>
          <p:cxnSp>
            <p:nvCxnSpPr>
              <p:cNvPr id="63" name="Straight Arrow Connector 41"/>
              <p:cNvCxnSpPr>
                <a:endCxn id="61" idx="2"/>
              </p:cNvCxnSpPr>
              <p:nvPr/>
            </p:nvCxnSpPr>
            <p:spPr>
              <a:xfrm flipH="1" flipV="1">
                <a:off x="5220614" y="3647060"/>
                <a:ext cx="406734" cy="412891"/>
              </a:xfrm>
              <a:prstGeom prst="straightConnector1">
                <a:avLst/>
              </a:prstGeom>
              <a:ln w="3175" cmpd="sng">
                <a:solidFill>
                  <a:srgbClr val="000000"/>
                </a:solidFill>
                <a:headEnd type="non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Rectangle 69"/>
              <p:cNvSpPr/>
              <p:nvPr/>
            </p:nvSpPr>
            <p:spPr>
              <a:xfrm>
                <a:off x="3852317" y="2610480"/>
                <a:ext cx="1638222" cy="737886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7" name="Straight Arrow Connector 41"/>
              <p:cNvCxnSpPr/>
              <p:nvPr/>
            </p:nvCxnSpPr>
            <p:spPr>
              <a:xfrm flipH="1" flipV="1">
                <a:off x="5484879" y="3638045"/>
                <a:ext cx="406734" cy="412891"/>
              </a:xfrm>
              <a:prstGeom prst="straightConnector1">
                <a:avLst/>
              </a:prstGeom>
              <a:ln w="3175" cmpd="sng">
                <a:solidFill>
                  <a:srgbClr val="000000"/>
                </a:solidFill>
                <a:headEnd type="non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41"/>
              <p:cNvCxnSpPr/>
              <p:nvPr/>
            </p:nvCxnSpPr>
            <p:spPr>
              <a:xfrm flipH="1" flipV="1">
                <a:off x="4976517" y="3654629"/>
                <a:ext cx="406734" cy="412891"/>
              </a:xfrm>
              <a:prstGeom prst="straightConnector1">
                <a:avLst/>
              </a:prstGeom>
              <a:ln w="3175" cmpd="sng">
                <a:solidFill>
                  <a:srgbClr val="000000"/>
                </a:solidFill>
                <a:headEnd type="non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Rounded Rectangle 90"/>
              <p:cNvSpPr/>
              <p:nvPr/>
            </p:nvSpPr>
            <p:spPr>
              <a:xfrm>
                <a:off x="4859150" y="4067520"/>
                <a:ext cx="1536396" cy="271674"/>
              </a:xfrm>
              <a:prstGeom prst="roundRect">
                <a:avLst/>
              </a:prstGeom>
              <a:solidFill>
                <a:schemeClr val="accent3"/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400" i="1" dirty="0" smtClean="0">
                    <a:solidFill>
                      <a:schemeClr val="tx1"/>
                    </a:solidFill>
                    <a:latin typeface="Avenir Next Regular"/>
                    <a:cs typeface="Avenir Next Regular"/>
                  </a:rPr>
                  <a:t>hash-part [0]</a:t>
                </a:r>
              </a:p>
            </p:txBody>
          </p:sp>
          <p:sp>
            <p:nvSpPr>
              <p:cNvPr id="72" name="Rounded Rectangle 100"/>
              <p:cNvSpPr/>
              <p:nvPr/>
            </p:nvSpPr>
            <p:spPr>
              <a:xfrm>
                <a:off x="3906637" y="905043"/>
                <a:ext cx="1524754" cy="349838"/>
              </a:xfrm>
              <a:prstGeom prst="round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500" dirty="0" smtClean="0">
                    <a:solidFill>
                      <a:schemeClr val="tx1"/>
                    </a:solidFill>
                    <a:latin typeface="Avenir Next Regular"/>
                    <a:cs typeface="Avenir Next Regular"/>
                  </a:rPr>
                  <a:t>GroupRed</a:t>
                </a:r>
              </a:p>
            </p:txBody>
          </p:sp>
          <p:sp>
            <p:nvSpPr>
              <p:cNvPr id="73" name="Rounded Rectangle 101"/>
              <p:cNvSpPr/>
              <p:nvPr/>
            </p:nvSpPr>
            <p:spPr>
              <a:xfrm>
                <a:off x="3894995" y="1281887"/>
                <a:ext cx="1536396" cy="271674"/>
              </a:xfrm>
              <a:prstGeom prst="roundRect">
                <a:avLst/>
              </a:prstGeom>
              <a:solidFill>
                <a:schemeClr val="accent3"/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400" i="1" dirty="0" smtClean="0">
                    <a:solidFill>
                      <a:schemeClr val="tx1"/>
                    </a:solidFill>
                    <a:latin typeface="Avenir Next Regular"/>
                    <a:cs typeface="Avenir Next Regular"/>
                  </a:rPr>
                  <a:t>sort</a:t>
                </a:r>
              </a:p>
            </p:txBody>
          </p:sp>
          <p:cxnSp>
            <p:nvCxnSpPr>
              <p:cNvPr id="74" name="Straight Arrow Connector 41"/>
              <p:cNvCxnSpPr/>
              <p:nvPr/>
            </p:nvCxnSpPr>
            <p:spPr>
              <a:xfrm flipV="1">
                <a:off x="4393480" y="1551381"/>
                <a:ext cx="0" cy="682240"/>
              </a:xfrm>
              <a:prstGeom prst="straightConnector1">
                <a:avLst/>
              </a:prstGeom>
              <a:ln w="3175" cmpd="sng">
                <a:solidFill>
                  <a:srgbClr val="000000"/>
                </a:solidFill>
                <a:headEnd type="non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41"/>
              <p:cNvCxnSpPr>
                <a:endCxn id="61" idx="2"/>
              </p:cNvCxnSpPr>
              <p:nvPr/>
            </p:nvCxnSpPr>
            <p:spPr>
              <a:xfrm flipH="1" flipV="1">
                <a:off x="5220614" y="3647060"/>
                <a:ext cx="162637" cy="412894"/>
              </a:xfrm>
              <a:prstGeom prst="straightConnector1">
                <a:avLst/>
              </a:prstGeom>
              <a:ln w="3175" cmpd="sng">
                <a:solidFill>
                  <a:srgbClr val="000000"/>
                </a:solidFill>
                <a:headEnd type="non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41"/>
              <p:cNvCxnSpPr/>
              <p:nvPr/>
            </p:nvCxnSpPr>
            <p:spPr>
              <a:xfrm flipV="1">
                <a:off x="5383251" y="3638776"/>
                <a:ext cx="107289" cy="421178"/>
              </a:xfrm>
              <a:prstGeom prst="straightConnector1">
                <a:avLst/>
              </a:prstGeom>
              <a:ln w="3175" cmpd="sng">
                <a:solidFill>
                  <a:srgbClr val="000000"/>
                </a:solidFill>
                <a:headEnd type="non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41"/>
              <p:cNvCxnSpPr/>
              <p:nvPr/>
            </p:nvCxnSpPr>
            <p:spPr>
              <a:xfrm flipH="1" flipV="1">
                <a:off x="4976517" y="3665076"/>
                <a:ext cx="915096" cy="385860"/>
              </a:xfrm>
              <a:prstGeom prst="straightConnector1">
                <a:avLst/>
              </a:prstGeom>
              <a:ln w="3175" cmpd="sng">
                <a:solidFill>
                  <a:srgbClr val="000000"/>
                </a:solidFill>
                <a:headEnd type="non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41"/>
              <p:cNvCxnSpPr>
                <a:endCxn id="61" idx="2"/>
              </p:cNvCxnSpPr>
              <p:nvPr/>
            </p:nvCxnSpPr>
            <p:spPr>
              <a:xfrm flipH="1" flipV="1">
                <a:off x="5220614" y="3647060"/>
                <a:ext cx="670999" cy="403876"/>
              </a:xfrm>
              <a:prstGeom prst="straightConnector1">
                <a:avLst/>
              </a:prstGeom>
              <a:ln w="3175" cmpd="sng">
                <a:solidFill>
                  <a:srgbClr val="000000"/>
                </a:solidFill>
                <a:headEnd type="non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/>
              <p:cNvCxnSpPr/>
              <p:nvPr/>
            </p:nvCxnSpPr>
            <p:spPr>
              <a:xfrm flipV="1">
                <a:off x="3696190" y="3647790"/>
                <a:ext cx="406734" cy="412891"/>
              </a:xfrm>
              <a:prstGeom prst="straightConnector1">
                <a:avLst/>
              </a:prstGeom>
              <a:ln w="3175" cmpd="sng">
                <a:solidFill>
                  <a:srgbClr val="000000"/>
                </a:solidFill>
                <a:headEnd type="non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41"/>
              <p:cNvCxnSpPr/>
              <p:nvPr/>
            </p:nvCxnSpPr>
            <p:spPr>
              <a:xfrm flipV="1">
                <a:off x="3960455" y="3638775"/>
                <a:ext cx="406734" cy="412891"/>
              </a:xfrm>
              <a:prstGeom prst="straightConnector1">
                <a:avLst/>
              </a:prstGeom>
              <a:ln w="3175" cmpd="sng">
                <a:solidFill>
                  <a:srgbClr val="000000"/>
                </a:solidFill>
                <a:headEnd type="non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Arrow Connector 41"/>
              <p:cNvCxnSpPr/>
              <p:nvPr/>
            </p:nvCxnSpPr>
            <p:spPr>
              <a:xfrm flipV="1">
                <a:off x="3452093" y="3655359"/>
                <a:ext cx="406734" cy="412891"/>
              </a:xfrm>
              <a:prstGeom prst="straightConnector1">
                <a:avLst/>
              </a:prstGeom>
              <a:ln w="3175" cmpd="sng">
                <a:solidFill>
                  <a:srgbClr val="000000"/>
                </a:solidFill>
                <a:headEnd type="non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Arrow Connector 41"/>
              <p:cNvCxnSpPr/>
              <p:nvPr/>
            </p:nvCxnSpPr>
            <p:spPr>
              <a:xfrm flipV="1">
                <a:off x="3696190" y="3647790"/>
                <a:ext cx="162637" cy="412894"/>
              </a:xfrm>
              <a:prstGeom prst="straightConnector1">
                <a:avLst/>
              </a:prstGeom>
              <a:ln w="3175" cmpd="sng">
                <a:solidFill>
                  <a:srgbClr val="000000"/>
                </a:solidFill>
                <a:headEnd type="non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Arrow Connector 41"/>
              <p:cNvCxnSpPr/>
              <p:nvPr/>
            </p:nvCxnSpPr>
            <p:spPr>
              <a:xfrm flipH="1" flipV="1">
                <a:off x="3858827" y="3639506"/>
                <a:ext cx="107289" cy="421178"/>
              </a:xfrm>
              <a:prstGeom prst="straightConnector1">
                <a:avLst/>
              </a:prstGeom>
              <a:ln w="3175" cmpd="sng">
                <a:solidFill>
                  <a:srgbClr val="000000"/>
                </a:solidFill>
                <a:headEnd type="non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Arrow Connector 41"/>
              <p:cNvCxnSpPr/>
              <p:nvPr/>
            </p:nvCxnSpPr>
            <p:spPr>
              <a:xfrm flipV="1">
                <a:off x="3452093" y="3665806"/>
                <a:ext cx="915096" cy="385860"/>
              </a:xfrm>
              <a:prstGeom prst="straightConnector1">
                <a:avLst/>
              </a:prstGeom>
              <a:ln w="3175" cmpd="sng">
                <a:solidFill>
                  <a:srgbClr val="000000"/>
                </a:solidFill>
                <a:headEnd type="non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Arrow Connector 41"/>
              <p:cNvCxnSpPr/>
              <p:nvPr/>
            </p:nvCxnSpPr>
            <p:spPr>
              <a:xfrm flipV="1">
                <a:off x="3696190" y="3647790"/>
                <a:ext cx="670999" cy="403876"/>
              </a:xfrm>
              <a:prstGeom prst="straightConnector1">
                <a:avLst/>
              </a:prstGeom>
              <a:ln w="3175" cmpd="sng">
                <a:solidFill>
                  <a:srgbClr val="000000"/>
                </a:solidFill>
                <a:headEnd type="non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Rounded Rectangle 132"/>
              <p:cNvSpPr/>
              <p:nvPr/>
            </p:nvSpPr>
            <p:spPr>
              <a:xfrm>
                <a:off x="4114994" y="2254615"/>
                <a:ext cx="1096398" cy="271674"/>
              </a:xfrm>
              <a:prstGeom prst="roundRect">
                <a:avLst/>
              </a:prstGeom>
              <a:solidFill>
                <a:schemeClr val="accent3"/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400" i="1" dirty="0" smtClean="0">
                    <a:solidFill>
                      <a:schemeClr val="tx1"/>
                    </a:solidFill>
                    <a:latin typeface="Avenir Next Regular"/>
                    <a:cs typeface="Avenir Next Regular"/>
                  </a:rPr>
                  <a:t>forward</a:t>
                </a:r>
              </a:p>
            </p:txBody>
          </p:sp>
          <p:cxnSp>
            <p:nvCxnSpPr>
              <p:cNvPr id="87" name="Straight Arrow Connector 41"/>
              <p:cNvCxnSpPr/>
              <p:nvPr/>
            </p:nvCxnSpPr>
            <p:spPr>
              <a:xfrm flipV="1">
                <a:off x="4630705" y="1561078"/>
                <a:ext cx="0" cy="682240"/>
              </a:xfrm>
              <a:prstGeom prst="straightConnector1">
                <a:avLst/>
              </a:prstGeom>
              <a:ln w="3175" cmpd="sng">
                <a:solidFill>
                  <a:srgbClr val="000000"/>
                </a:solidFill>
                <a:headEnd type="non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Arrow Connector 41"/>
              <p:cNvCxnSpPr/>
              <p:nvPr/>
            </p:nvCxnSpPr>
            <p:spPr>
              <a:xfrm flipV="1">
                <a:off x="4860073" y="1559526"/>
                <a:ext cx="0" cy="682240"/>
              </a:xfrm>
              <a:prstGeom prst="straightConnector1">
                <a:avLst/>
              </a:prstGeom>
              <a:ln w="3175" cmpd="sng">
                <a:solidFill>
                  <a:srgbClr val="000000"/>
                </a:solidFill>
                <a:headEnd type="non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8" name="Straight Arrow Connector 27"/>
            <p:cNvCxnSpPr/>
            <p:nvPr/>
          </p:nvCxnSpPr>
          <p:spPr>
            <a:xfrm>
              <a:off x="1790883" y="4786743"/>
              <a:ext cx="37462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/>
            <p:nvPr/>
          </p:nvCxnSpPr>
          <p:spPr>
            <a:xfrm>
              <a:off x="4010639" y="4789794"/>
              <a:ext cx="37462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23912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Job Manager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4376"/>
            <a:ext cx="8229600" cy="1924360"/>
          </a:xfrm>
        </p:spPr>
        <p:txBody>
          <a:bodyPr>
            <a:normAutofit/>
          </a:bodyPr>
          <a:lstStyle/>
          <a:p>
            <a:r>
              <a:rPr lang="en-US" sz="3000" dirty="0" smtClean="0"/>
              <a:t>Parallelization: Create Execution Graph</a:t>
            </a:r>
          </a:p>
          <a:p>
            <a:r>
              <a:rPr lang="en-US" sz="3000" dirty="0" smtClean="0"/>
              <a:t>Scheduling: Assign tasks to task managers</a:t>
            </a:r>
          </a:p>
          <a:p>
            <a:r>
              <a:rPr lang="en-US" sz="3000" dirty="0" smtClean="0"/>
              <a:t>State tracking: Supervise the execution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27468" y="3526645"/>
            <a:ext cx="4662939" cy="2929895"/>
            <a:chOff x="2377718" y="434538"/>
            <a:chExt cx="4662939" cy="2929895"/>
          </a:xfrm>
        </p:grpSpPr>
        <p:sp>
          <p:nvSpPr>
            <p:cNvPr id="7" name="Rectangle 6"/>
            <p:cNvSpPr/>
            <p:nvPr/>
          </p:nvSpPr>
          <p:spPr>
            <a:xfrm>
              <a:off x="2919796" y="434538"/>
              <a:ext cx="4120861" cy="2569855"/>
            </a:xfrm>
            <a:prstGeom prst="rect">
              <a:avLst/>
            </a:prstGeom>
            <a:solidFill>
              <a:srgbClr val="33AD9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 smtClean="0"/>
            </a:p>
          </p:txBody>
        </p:sp>
        <p:pic>
          <p:nvPicPr>
            <p:cNvPr id="8" name="Picture 21" descr="C:\Users\warneke\AppData\Local\Microsoft\Windows\Temporary Internet Files\Content.IE5\X8LGV7F5\MCj04348450000[1].png"/>
            <p:cNvPicPr>
              <a:picLocks noChangeAspect="1" noChangeArrowheads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377718" y="2644353"/>
              <a:ext cx="843958" cy="7200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TextBox 8"/>
            <p:cNvSpPr txBox="1"/>
            <p:nvPr/>
          </p:nvSpPr>
          <p:spPr>
            <a:xfrm>
              <a:off x="3120814" y="2605863"/>
              <a:ext cx="14552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FFFF"/>
                  </a:solidFill>
                </a:rPr>
                <a:t>Job Manager</a:t>
              </a:r>
              <a:endParaRPr lang="en-US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3" name="Gruppieren 19"/>
          <p:cNvGrpSpPr/>
          <p:nvPr/>
        </p:nvGrpSpPr>
        <p:grpSpPr>
          <a:xfrm>
            <a:off x="1439109" y="3882831"/>
            <a:ext cx="1192382" cy="1589864"/>
            <a:chOff x="2723357" y="905043"/>
            <a:chExt cx="3697286" cy="5047914"/>
          </a:xfrm>
        </p:grpSpPr>
        <p:sp>
          <p:nvSpPr>
            <p:cNvPr id="36" name="Rounded Rectangle 56"/>
            <p:cNvSpPr/>
            <p:nvPr/>
          </p:nvSpPr>
          <p:spPr>
            <a:xfrm>
              <a:off x="2768392" y="5283540"/>
              <a:ext cx="1536396" cy="6305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5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Data Source</a:t>
              </a:r>
            </a:p>
            <a:p>
              <a:pPr algn="ctr"/>
              <a:r>
                <a:rPr lang="en-US" sz="4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orders.tbl</a:t>
              </a:r>
              <a:endParaRPr lang="en-US" sz="400" dirty="0">
                <a:solidFill>
                  <a:schemeClr val="tx1"/>
                </a:solidFill>
                <a:latin typeface="Avenir Next Regular"/>
                <a:cs typeface="Avenir Next Regular"/>
              </a:endParaRPr>
            </a:p>
          </p:txBody>
        </p:sp>
        <p:sp>
          <p:nvSpPr>
            <p:cNvPr id="37" name="Rounded Rectangle 57"/>
            <p:cNvSpPr/>
            <p:nvPr/>
          </p:nvSpPr>
          <p:spPr>
            <a:xfrm>
              <a:off x="2768392" y="4846841"/>
              <a:ext cx="1536396" cy="3747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5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Filter</a:t>
              </a:r>
            </a:p>
          </p:txBody>
        </p:sp>
        <p:sp>
          <p:nvSpPr>
            <p:cNvPr id="38" name="Rounded Rectangle 58"/>
            <p:cNvSpPr/>
            <p:nvPr/>
          </p:nvSpPr>
          <p:spPr>
            <a:xfrm>
              <a:off x="2768392" y="4420974"/>
              <a:ext cx="1536396" cy="3747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5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Map</a:t>
              </a:r>
            </a:p>
          </p:txBody>
        </p:sp>
        <p:sp>
          <p:nvSpPr>
            <p:cNvPr id="39" name="Rectangle 59"/>
            <p:cNvSpPr/>
            <p:nvPr/>
          </p:nvSpPr>
          <p:spPr>
            <a:xfrm>
              <a:off x="2723357" y="4384946"/>
              <a:ext cx="1632342" cy="1568011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40" name="Rounded Rectangle 60"/>
            <p:cNvSpPr/>
            <p:nvPr/>
          </p:nvSpPr>
          <p:spPr>
            <a:xfrm>
              <a:off x="4884247" y="4376661"/>
              <a:ext cx="1536396" cy="6305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5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DataSource</a:t>
              </a:r>
            </a:p>
            <a:p>
              <a:pPr algn="ctr"/>
              <a:r>
                <a:rPr lang="en-US" sz="4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lineitem.tbl</a:t>
              </a:r>
              <a:endParaRPr lang="en-US" sz="400" dirty="0">
                <a:solidFill>
                  <a:schemeClr val="tx1"/>
                </a:solidFill>
                <a:latin typeface="Avenir Next Regular"/>
                <a:cs typeface="Avenir Next Regular"/>
              </a:endParaRPr>
            </a:p>
          </p:txBody>
        </p:sp>
        <p:sp>
          <p:nvSpPr>
            <p:cNvPr id="41" name="Rounded Rectangle 61"/>
            <p:cNvSpPr/>
            <p:nvPr/>
          </p:nvSpPr>
          <p:spPr>
            <a:xfrm>
              <a:off x="3883791" y="2691548"/>
              <a:ext cx="1536396" cy="6305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5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Join</a:t>
              </a:r>
            </a:p>
            <a:p>
              <a:pPr algn="ctr"/>
              <a:r>
                <a:rPr lang="en-US" sz="4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Hybrid Hash</a:t>
              </a:r>
            </a:p>
          </p:txBody>
        </p:sp>
        <p:sp>
          <p:nvSpPr>
            <p:cNvPr id="42" name="Rounded Rectangle 62"/>
            <p:cNvSpPr/>
            <p:nvPr/>
          </p:nvSpPr>
          <p:spPr>
            <a:xfrm>
              <a:off x="3611276" y="3393400"/>
              <a:ext cx="971292" cy="271674"/>
            </a:xfrm>
            <a:prstGeom prst="roundRect">
              <a:avLst/>
            </a:prstGeom>
            <a:solidFill>
              <a:schemeClr val="accent3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" i="1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buildHT</a:t>
              </a:r>
            </a:p>
          </p:txBody>
        </p:sp>
        <p:sp>
          <p:nvSpPr>
            <p:cNvPr id="43" name="Rounded Rectangle 63"/>
            <p:cNvSpPr/>
            <p:nvPr/>
          </p:nvSpPr>
          <p:spPr>
            <a:xfrm>
              <a:off x="4734968" y="3375386"/>
              <a:ext cx="971292" cy="271674"/>
            </a:xfrm>
            <a:prstGeom prst="roundRect">
              <a:avLst/>
            </a:prstGeom>
            <a:solidFill>
              <a:schemeClr val="accent3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" i="1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probe</a:t>
              </a:r>
            </a:p>
          </p:txBody>
        </p:sp>
        <p:sp>
          <p:nvSpPr>
            <p:cNvPr id="44" name="Rounded Rectangle 64"/>
            <p:cNvSpPr/>
            <p:nvPr/>
          </p:nvSpPr>
          <p:spPr>
            <a:xfrm>
              <a:off x="2768392" y="4059221"/>
              <a:ext cx="1536396" cy="271674"/>
            </a:xfrm>
            <a:prstGeom prst="roundRect">
              <a:avLst/>
            </a:prstGeom>
            <a:solidFill>
              <a:schemeClr val="accent3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" i="1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hash-part [0]</a:t>
              </a:r>
            </a:p>
          </p:txBody>
        </p:sp>
        <p:cxnSp>
          <p:nvCxnSpPr>
            <p:cNvPr id="45" name="Straight Arrow Connector 41"/>
            <p:cNvCxnSpPr>
              <a:endCxn id="43" idx="2"/>
            </p:cNvCxnSpPr>
            <p:nvPr/>
          </p:nvCxnSpPr>
          <p:spPr>
            <a:xfrm flipH="1" flipV="1">
              <a:off x="5220614" y="3647060"/>
              <a:ext cx="406734" cy="412891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ectangle 69"/>
            <p:cNvSpPr/>
            <p:nvPr/>
          </p:nvSpPr>
          <p:spPr>
            <a:xfrm>
              <a:off x="3852317" y="2610480"/>
              <a:ext cx="1638222" cy="737886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 dirty="0">
                <a:solidFill>
                  <a:schemeClr val="tx1"/>
                </a:solidFill>
              </a:endParaRPr>
            </a:p>
          </p:txBody>
        </p:sp>
        <p:cxnSp>
          <p:nvCxnSpPr>
            <p:cNvPr id="47" name="Straight Arrow Connector 41"/>
            <p:cNvCxnSpPr/>
            <p:nvPr/>
          </p:nvCxnSpPr>
          <p:spPr>
            <a:xfrm flipH="1" flipV="1">
              <a:off x="5484879" y="3638045"/>
              <a:ext cx="406734" cy="412891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1"/>
            <p:cNvCxnSpPr/>
            <p:nvPr/>
          </p:nvCxnSpPr>
          <p:spPr>
            <a:xfrm flipH="1" flipV="1">
              <a:off x="4976517" y="3654629"/>
              <a:ext cx="406734" cy="412891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ounded Rectangle 90"/>
            <p:cNvSpPr/>
            <p:nvPr/>
          </p:nvSpPr>
          <p:spPr>
            <a:xfrm>
              <a:off x="4859150" y="4067520"/>
              <a:ext cx="1536396" cy="271674"/>
            </a:xfrm>
            <a:prstGeom prst="roundRect">
              <a:avLst/>
            </a:prstGeom>
            <a:solidFill>
              <a:schemeClr val="accent3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" i="1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hash-part [0]</a:t>
              </a:r>
            </a:p>
          </p:txBody>
        </p:sp>
        <p:sp>
          <p:nvSpPr>
            <p:cNvPr id="50" name="Rounded Rectangle 100"/>
            <p:cNvSpPr/>
            <p:nvPr/>
          </p:nvSpPr>
          <p:spPr>
            <a:xfrm>
              <a:off x="3906637" y="905043"/>
              <a:ext cx="1524754" cy="349838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5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GroupRed</a:t>
              </a:r>
            </a:p>
          </p:txBody>
        </p:sp>
        <p:sp>
          <p:nvSpPr>
            <p:cNvPr id="51" name="Rounded Rectangle 101"/>
            <p:cNvSpPr/>
            <p:nvPr/>
          </p:nvSpPr>
          <p:spPr>
            <a:xfrm>
              <a:off x="3894995" y="1281887"/>
              <a:ext cx="1536396" cy="271674"/>
            </a:xfrm>
            <a:prstGeom prst="roundRect">
              <a:avLst/>
            </a:prstGeom>
            <a:solidFill>
              <a:schemeClr val="accent3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" i="1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sort</a:t>
              </a:r>
            </a:p>
          </p:txBody>
        </p:sp>
        <p:cxnSp>
          <p:nvCxnSpPr>
            <p:cNvPr id="52" name="Straight Arrow Connector 41"/>
            <p:cNvCxnSpPr/>
            <p:nvPr/>
          </p:nvCxnSpPr>
          <p:spPr>
            <a:xfrm flipV="1">
              <a:off x="4393480" y="1551381"/>
              <a:ext cx="0" cy="682240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41"/>
            <p:cNvCxnSpPr>
              <a:endCxn id="43" idx="2"/>
            </p:cNvCxnSpPr>
            <p:nvPr/>
          </p:nvCxnSpPr>
          <p:spPr>
            <a:xfrm flipH="1" flipV="1">
              <a:off x="5220614" y="3647060"/>
              <a:ext cx="162637" cy="412894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41"/>
            <p:cNvCxnSpPr/>
            <p:nvPr/>
          </p:nvCxnSpPr>
          <p:spPr>
            <a:xfrm flipV="1">
              <a:off x="5383251" y="3638776"/>
              <a:ext cx="107289" cy="421178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41"/>
            <p:cNvCxnSpPr/>
            <p:nvPr/>
          </p:nvCxnSpPr>
          <p:spPr>
            <a:xfrm flipH="1" flipV="1">
              <a:off x="4976517" y="3665076"/>
              <a:ext cx="915096" cy="385860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41"/>
            <p:cNvCxnSpPr>
              <a:endCxn id="43" idx="2"/>
            </p:cNvCxnSpPr>
            <p:nvPr/>
          </p:nvCxnSpPr>
          <p:spPr>
            <a:xfrm flipH="1" flipV="1">
              <a:off x="5220614" y="3647060"/>
              <a:ext cx="670999" cy="403876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 flipV="1">
              <a:off x="3696190" y="3647790"/>
              <a:ext cx="406734" cy="412891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41"/>
            <p:cNvCxnSpPr/>
            <p:nvPr/>
          </p:nvCxnSpPr>
          <p:spPr>
            <a:xfrm flipV="1">
              <a:off x="3960455" y="3638775"/>
              <a:ext cx="406734" cy="412891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41"/>
            <p:cNvCxnSpPr/>
            <p:nvPr/>
          </p:nvCxnSpPr>
          <p:spPr>
            <a:xfrm flipV="1">
              <a:off x="3452093" y="3655359"/>
              <a:ext cx="406734" cy="412891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41"/>
            <p:cNvCxnSpPr/>
            <p:nvPr/>
          </p:nvCxnSpPr>
          <p:spPr>
            <a:xfrm flipV="1">
              <a:off x="3696190" y="3647790"/>
              <a:ext cx="162637" cy="412894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41"/>
            <p:cNvCxnSpPr/>
            <p:nvPr/>
          </p:nvCxnSpPr>
          <p:spPr>
            <a:xfrm flipH="1" flipV="1">
              <a:off x="3858827" y="3639506"/>
              <a:ext cx="107289" cy="421178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41"/>
            <p:cNvCxnSpPr/>
            <p:nvPr/>
          </p:nvCxnSpPr>
          <p:spPr>
            <a:xfrm flipV="1">
              <a:off x="3452093" y="3665806"/>
              <a:ext cx="915096" cy="385860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41"/>
            <p:cNvCxnSpPr/>
            <p:nvPr/>
          </p:nvCxnSpPr>
          <p:spPr>
            <a:xfrm flipV="1">
              <a:off x="3696190" y="3647790"/>
              <a:ext cx="670999" cy="403876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Rounded Rectangle 132"/>
            <p:cNvSpPr/>
            <p:nvPr/>
          </p:nvSpPr>
          <p:spPr>
            <a:xfrm>
              <a:off x="4114994" y="2254615"/>
              <a:ext cx="1096398" cy="271674"/>
            </a:xfrm>
            <a:prstGeom prst="roundRect">
              <a:avLst/>
            </a:prstGeom>
            <a:solidFill>
              <a:schemeClr val="accent3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" i="1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forward</a:t>
              </a:r>
            </a:p>
          </p:txBody>
        </p:sp>
        <p:cxnSp>
          <p:nvCxnSpPr>
            <p:cNvPr id="65" name="Straight Arrow Connector 41"/>
            <p:cNvCxnSpPr/>
            <p:nvPr/>
          </p:nvCxnSpPr>
          <p:spPr>
            <a:xfrm flipV="1">
              <a:off x="4630705" y="1561078"/>
              <a:ext cx="0" cy="682240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41"/>
            <p:cNvCxnSpPr/>
            <p:nvPr/>
          </p:nvCxnSpPr>
          <p:spPr>
            <a:xfrm flipV="1">
              <a:off x="4860073" y="1559526"/>
              <a:ext cx="0" cy="682240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Group 101"/>
          <p:cNvGrpSpPr/>
          <p:nvPr/>
        </p:nvGrpSpPr>
        <p:grpSpPr>
          <a:xfrm>
            <a:off x="6997211" y="3209868"/>
            <a:ext cx="1689589" cy="3207877"/>
            <a:chOff x="6241442" y="3439201"/>
            <a:chExt cx="1689589" cy="3207877"/>
          </a:xfrm>
        </p:grpSpPr>
        <p:grpSp>
          <p:nvGrpSpPr>
            <p:cNvPr id="103" name="Group 102"/>
            <p:cNvGrpSpPr/>
            <p:nvPr/>
          </p:nvGrpSpPr>
          <p:grpSpPr>
            <a:xfrm>
              <a:off x="6241444" y="4256323"/>
              <a:ext cx="1689587" cy="720080"/>
              <a:chOff x="3373667" y="1260828"/>
              <a:chExt cx="2292637" cy="1017434"/>
            </a:xfrm>
          </p:grpSpPr>
          <p:sp>
            <p:nvSpPr>
              <p:cNvPr id="116" name="Rectangle 115"/>
              <p:cNvSpPr/>
              <p:nvPr/>
            </p:nvSpPr>
            <p:spPr>
              <a:xfrm>
                <a:off x="3892422" y="1260828"/>
                <a:ext cx="1773880" cy="621565"/>
              </a:xfrm>
              <a:prstGeom prst="rect">
                <a:avLst/>
              </a:prstGeom>
              <a:solidFill>
                <a:srgbClr val="33AD9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 smtClean="0"/>
              </a:p>
            </p:txBody>
          </p:sp>
          <p:pic>
            <p:nvPicPr>
              <p:cNvPr id="117" name="Picture 21" descr="C:\Users\warneke\AppData\Local\Microsoft\Windows\Temporary Internet Files\Content.IE5\X8LGV7F5\MCj04348450000[1].png"/>
              <p:cNvPicPr>
                <a:picLocks noChangeAspect="1" noChangeArrowheads="1"/>
              </p:cNvPicPr>
              <p:nvPr/>
            </p:nvPicPr>
            <p:blipFill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3373667" y="1558182"/>
                <a:ext cx="843958" cy="7200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18" name="TextBox 117"/>
              <p:cNvSpPr txBox="1"/>
              <p:nvPr/>
            </p:nvSpPr>
            <p:spPr>
              <a:xfrm>
                <a:off x="4045931" y="1389431"/>
                <a:ext cx="1620373" cy="4348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FFFFFF"/>
                    </a:solidFill>
                  </a:rPr>
                  <a:t>Task Manager</a:t>
                </a:r>
                <a:endParaRPr lang="en-US" sz="1400" dirty="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104" name="Group 103"/>
            <p:cNvGrpSpPr/>
            <p:nvPr/>
          </p:nvGrpSpPr>
          <p:grpSpPr>
            <a:xfrm>
              <a:off x="6241444" y="5091602"/>
              <a:ext cx="1689587" cy="720080"/>
              <a:chOff x="3373667" y="1260828"/>
              <a:chExt cx="2292637" cy="1017434"/>
            </a:xfrm>
          </p:grpSpPr>
          <p:sp>
            <p:nvSpPr>
              <p:cNvPr id="113" name="Rectangle 112"/>
              <p:cNvSpPr/>
              <p:nvPr/>
            </p:nvSpPr>
            <p:spPr>
              <a:xfrm>
                <a:off x="3892422" y="1260828"/>
                <a:ext cx="1773880" cy="621565"/>
              </a:xfrm>
              <a:prstGeom prst="rect">
                <a:avLst/>
              </a:prstGeom>
              <a:solidFill>
                <a:srgbClr val="33AD9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 smtClean="0"/>
              </a:p>
            </p:txBody>
          </p:sp>
          <p:pic>
            <p:nvPicPr>
              <p:cNvPr id="114" name="Picture 21" descr="C:\Users\warneke\AppData\Local\Microsoft\Windows\Temporary Internet Files\Content.IE5\X8LGV7F5\MCj04348450000[1].png"/>
              <p:cNvPicPr>
                <a:picLocks noChangeAspect="1" noChangeArrowheads="1"/>
              </p:cNvPicPr>
              <p:nvPr/>
            </p:nvPicPr>
            <p:blipFill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3373667" y="1558182"/>
                <a:ext cx="843958" cy="7200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15" name="TextBox 114"/>
              <p:cNvSpPr txBox="1"/>
              <p:nvPr/>
            </p:nvSpPr>
            <p:spPr>
              <a:xfrm>
                <a:off x="4045931" y="1389431"/>
                <a:ext cx="1620373" cy="4348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FFFFFF"/>
                    </a:solidFill>
                  </a:rPr>
                  <a:t>Task Manager</a:t>
                </a:r>
                <a:endParaRPr lang="en-US" sz="1400" dirty="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105" name="Group 104"/>
            <p:cNvGrpSpPr/>
            <p:nvPr/>
          </p:nvGrpSpPr>
          <p:grpSpPr>
            <a:xfrm>
              <a:off x="6241443" y="5926998"/>
              <a:ext cx="1689587" cy="720080"/>
              <a:chOff x="3373667" y="1260828"/>
              <a:chExt cx="2292637" cy="1017434"/>
            </a:xfrm>
          </p:grpSpPr>
          <p:sp>
            <p:nvSpPr>
              <p:cNvPr id="110" name="Rectangle 109"/>
              <p:cNvSpPr/>
              <p:nvPr/>
            </p:nvSpPr>
            <p:spPr>
              <a:xfrm>
                <a:off x="3892422" y="1260828"/>
                <a:ext cx="1773880" cy="621565"/>
              </a:xfrm>
              <a:prstGeom prst="rect">
                <a:avLst/>
              </a:prstGeom>
              <a:solidFill>
                <a:srgbClr val="33AD9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 smtClean="0"/>
              </a:p>
            </p:txBody>
          </p:sp>
          <p:pic>
            <p:nvPicPr>
              <p:cNvPr id="111" name="Picture 21" descr="C:\Users\warneke\AppData\Local\Microsoft\Windows\Temporary Internet Files\Content.IE5\X8LGV7F5\MCj04348450000[1].png"/>
              <p:cNvPicPr>
                <a:picLocks noChangeAspect="1" noChangeArrowheads="1"/>
              </p:cNvPicPr>
              <p:nvPr/>
            </p:nvPicPr>
            <p:blipFill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3373667" y="1558182"/>
                <a:ext cx="843958" cy="7200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12" name="TextBox 111"/>
              <p:cNvSpPr txBox="1"/>
              <p:nvPr/>
            </p:nvSpPr>
            <p:spPr>
              <a:xfrm>
                <a:off x="4045931" y="1389431"/>
                <a:ext cx="1620373" cy="4348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FFFFFF"/>
                    </a:solidFill>
                  </a:rPr>
                  <a:t>Task Manager</a:t>
                </a:r>
                <a:endParaRPr lang="en-US" sz="1400" dirty="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106" name="Group 105"/>
            <p:cNvGrpSpPr/>
            <p:nvPr/>
          </p:nvGrpSpPr>
          <p:grpSpPr>
            <a:xfrm>
              <a:off x="6241442" y="3439201"/>
              <a:ext cx="1689587" cy="720080"/>
              <a:chOff x="3373667" y="1260828"/>
              <a:chExt cx="2292637" cy="1017434"/>
            </a:xfrm>
          </p:grpSpPr>
          <p:sp>
            <p:nvSpPr>
              <p:cNvPr id="107" name="Rectangle 106"/>
              <p:cNvSpPr/>
              <p:nvPr/>
            </p:nvSpPr>
            <p:spPr>
              <a:xfrm>
                <a:off x="3892422" y="1260828"/>
                <a:ext cx="1773880" cy="621565"/>
              </a:xfrm>
              <a:prstGeom prst="rect">
                <a:avLst/>
              </a:prstGeom>
              <a:solidFill>
                <a:srgbClr val="33AD9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 smtClean="0"/>
              </a:p>
            </p:txBody>
          </p:sp>
          <p:pic>
            <p:nvPicPr>
              <p:cNvPr id="108" name="Picture 21" descr="C:\Users\warneke\AppData\Local\Microsoft\Windows\Temporary Internet Files\Content.IE5\X8LGV7F5\MCj04348450000[1].png"/>
              <p:cNvPicPr>
                <a:picLocks noChangeAspect="1" noChangeArrowheads="1"/>
              </p:cNvPicPr>
              <p:nvPr/>
            </p:nvPicPr>
            <p:blipFill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3373667" y="1558182"/>
                <a:ext cx="843958" cy="7200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09" name="TextBox 108"/>
              <p:cNvSpPr txBox="1"/>
              <p:nvPr/>
            </p:nvSpPr>
            <p:spPr>
              <a:xfrm>
                <a:off x="4045931" y="1389431"/>
                <a:ext cx="1620373" cy="4348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FFFFFF"/>
                    </a:solidFill>
                  </a:rPr>
                  <a:t>Task Manager</a:t>
                </a:r>
                <a:endParaRPr lang="en-US" sz="1400" dirty="0">
                  <a:solidFill>
                    <a:srgbClr val="FFFFFF"/>
                  </a:solidFill>
                </a:endParaRPr>
              </a:p>
            </p:txBody>
          </p:sp>
        </p:grpSp>
      </p:grpSp>
      <p:cxnSp>
        <p:nvCxnSpPr>
          <p:cNvPr id="119" name="Straight Arrow Connector 118"/>
          <p:cNvCxnSpPr>
            <a:endCxn id="117" idx="3"/>
          </p:cNvCxnSpPr>
          <p:nvPr/>
        </p:nvCxnSpPr>
        <p:spPr>
          <a:xfrm flipV="1">
            <a:off x="5456903" y="4492255"/>
            <a:ext cx="1540310" cy="190684"/>
          </a:xfrm>
          <a:prstGeom prst="straightConnector1">
            <a:avLst/>
          </a:prstGeom>
          <a:ln>
            <a:headEnd type="arrow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>
            <a:endCxn id="108" idx="3"/>
          </p:cNvCxnSpPr>
          <p:nvPr/>
        </p:nvCxnSpPr>
        <p:spPr>
          <a:xfrm flipV="1">
            <a:off x="5456903" y="3675133"/>
            <a:ext cx="1540308" cy="791764"/>
          </a:xfrm>
          <a:prstGeom prst="straightConnector1">
            <a:avLst/>
          </a:prstGeom>
          <a:ln>
            <a:headEnd type="arrow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>
            <a:endCxn id="114" idx="3"/>
          </p:cNvCxnSpPr>
          <p:nvPr/>
        </p:nvCxnSpPr>
        <p:spPr>
          <a:xfrm>
            <a:off x="5456903" y="4886267"/>
            <a:ext cx="1540310" cy="441267"/>
          </a:xfrm>
          <a:prstGeom prst="straightConnector1">
            <a:avLst/>
          </a:prstGeom>
          <a:ln>
            <a:headEnd type="arrow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>
            <a:stCxn id="111" idx="3"/>
          </p:cNvCxnSpPr>
          <p:nvPr/>
        </p:nvCxnSpPr>
        <p:spPr>
          <a:xfrm flipH="1" flipV="1">
            <a:off x="5456903" y="5141139"/>
            <a:ext cx="1540309" cy="1021791"/>
          </a:xfrm>
          <a:prstGeom prst="straightConnector1">
            <a:avLst/>
          </a:prstGeom>
          <a:ln>
            <a:headEnd type="arrow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3" name="Gruppieren 19"/>
          <p:cNvGrpSpPr/>
          <p:nvPr/>
        </p:nvGrpSpPr>
        <p:grpSpPr>
          <a:xfrm>
            <a:off x="3347728" y="3899219"/>
            <a:ext cx="1192382" cy="1589864"/>
            <a:chOff x="2723357" y="905043"/>
            <a:chExt cx="3697286" cy="5047914"/>
          </a:xfrm>
        </p:grpSpPr>
        <p:sp>
          <p:nvSpPr>
            <p:cNvPr id="124" name="Rounded Rectangle 56"/>
            <p:cNvSpPr/>
            <p:nvPr/>
          </p:nvSpPr>
          <p:spPr>
            <a:xfrm>
              <a:off x="2768392" y="5283540"/>
              <a:ext cx="1536396" cy="630519"/>
            </a:xfrm>
            <a:prstGeom prst="roundRect">
              <a:avLst/>
            </a:prstGeom>
            <a:solidFill>
              <a:schemeClr val="accent1">
                <a:alpha val="74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5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Data Source</a:t>
              </a:r>
            </a:p>
            <a:p>
              <a:pPr algn="ctr"/>
              <a:r>
                <a:rPr lang="en-US" sz="4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orders.tbl</a:t>
              </a:r>
              <a:endParaRPr lang="en-US" sz="400" dirty="0">
                <a:solidFill>
                  <a:schemeClr val="tx1"/>
                </a:solidFill>
                <a:latin typeface="Avenir Next Regular"/>
                <a:cs typeface="Avenir Next Regular"/>
              </a:endParaRPr>
            </a:p>
          </p:txBody>
        </p:sp>
        <p:sp>
          <p:nvSpPr>
            <p:cNvPr id="125" name="Rounded Rectangle 57"/>
            <p:cNvSpPr/>
            <p:nvPr/>
          </p:nvSpPr>
          <p:spPr>
            <a:xfrm>
              <a:off x="2768392" y="4846841"/>
              <a:ext cx="1536396" cy="374719"/>
            </a:xfrm>
            <a:prstGeom prst="roundRect">
              <a:avLst/>
            </a:prstGeom>
            <a:solidFill>
              <a:schemeClr val="accent1">
                <a:alpha val="74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5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Filter</a:t>
              </a:r>
            </a:p>
          </p:txBody>
        </p:sp>
        <p:sp>
          <p:nvSpPr>
            <p:cNvPr id="126" name="Rounded Rectangle 58"/>
            <p:cNvSpPr/>
            <p:nvPr/>
          </p:nvSpPr>
          <p:spPr>
            <a:xfrm>
              <a:off x="2768392" y="4420974"/>
              <a:ext cx="1536396" cy="374719"/>
            </a:xfrm>
            <a:prstGeom prst="roundRect">
              <a:avLst/>
            </a:prstGeom>
            <a:solidFill>
              <a:schemeClr val="accent1">
                <a:alpha val="74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5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Map</a:t>
              </a:r>
            </a:p>
          </p:txBody>
        </p:sp>
        <p:sp>
          <p:nvSpPr>
            <p:cNvPr id="127" name="Rectangle 59"/>
            <p:cNvSpPr/>
            <p:nvPr/>
          </p:nvSpPr>
          <p:spPr>
            <a:xfrm>
              <a:off x="2723357" y="4384946"/>
              <a:ext cx="1632342" cy="1568011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28" name="Rounded Rectangle 60"/>
            <p:cNvSpPr/>
            <p:nvPr/>
          </p:nvSpPr>
          <p:spPr>
            <a:xfrm>
              <a:off x="4884247" y="4376661"/>
              <a:ext cx="1536396" cy="630519"/>
            </a:xfrm>
            <a:prstGeom prst="roundRect">
              <a:avLst/>
            </a:prstGeom>
            <a:solidFill>
              <a:schemeClr val="accent1">
                <a:alpha val="74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5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DataSource</a:t>
              </a:r>
            </a:p>
            <a:p>
              <a:pPr algn="ctr"/>
              <a:r>
                <a:rPr lang="en-US" sz="4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lineitem.tbl</a:t>
              </a:r>
              <a:endParaRPr lang="en-US" sz="400" dirty="0">
                <a:solidFill>
                  <a:schemeClr val="tx1"/>
                </a:solidFill>
                <a:latin typeface="Avenir Next Regular"/>
                <a:cs typeface="Avenir Next Regular"/>
              </a:endParaRPr>
            </a:p>
          </p:txBody>
        </p:sp>
        <p:sp>
          <p:nvSpPr>
            <p:cNvPr id="129" name="Rounded Rectangle 61"/>
            <p:cNvSpPr/>
            <p:nvPr/>
          </p:nvSpPr>
          <p:spPr>
            <a:xfrm>
              <a:off x="3883791" y="2691548"/>
              <a:ext cx="1536396" cy="630519"/>
            </a:xfrm>
            <a:prstGeom prst="roundRect">
              <a:avLst/>
            </a:prstGeom>
            <a:solidFill>
              <a:schemeClr val="accent1">
                <a:alpha val="74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5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Join</a:t>
              </a:r>
            </a:p>
            <a:p>
              <a:pPr algn="ctr"/>
              <a:r>
                <a:rPr lang="en-US" sz="4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Hybrid Hash</a:t>
              </a:r>
            </a:p>
          </p:txBody>
        </p:sp>
        <p:sp>
          <p:nvSpPr>
            <p:cNvPr id="130" name="Rounded Rectangle 62"/>
            <p:cNvSpPr/>
            <p:nvPr/>
          </p:nvSpPr>
          <p:spPr>
            <a:xfrm>
              <a:off x="3611276" y="3393400"/>
              <a:ext cx="971292" cy="271674"/>
            </a:xfrm>
            <a:prstGeom prst="roundRect">
              <a:avLst/>
            </a:prstGeom>
            <a:solidFill>
              <a:schemeClr val="accent1">
                <a:alpha val="74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" i="1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buildHT</a:t>
              </a:r>
            </a:p>
          </p:txBody>
        </p:sp>
        <p:sp>
          <p:nvSpPr>
            <p:cNvPr id="131" name="Rounded Rectangle 63"/>
            <p:cNvSpPr/>
            <p:nvPr/>
          </p:nvSpPr>
          <p:spPr>
            <a:xfrm>
              <a:off x="4734968" y="3375386"/>
              <a:ext cx="971292" cy="271674"/>
            </a:xfrm>
            <a:prstGeom prst="roundRect">
              <a:avLst/>
            </a:prstGeom>
            <a:solidFill>
              <a:schemeClr val="accent1">
                <a:alpha val="74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" i="1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probe</a:t>
              </a:r>
            </a:p>
          </p:txBody>
        </p:sp>
        <p:sp>
          <p:nvSpPr>
            <p:cNvPr id="132" name="Rounded Rectangle 64"/>
            <p:cNvSpPr/>
            <p:nvPr/>
          </p:nvSpPr>
          <p:spPr>
            <a:xfrm>
              <a:off x="2768392" y="4059221"/>
              <a:ext cx="1536396" cy="271674"/>
            </a:xfrm>
            <a:prstGeom prst="roundRect">
              <a:avLst/>
            </a:prstGeom>
            <a:solidFill>
              <a:schemeClr val="accent1">
                <a:alpha val="74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" i="1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hash-part [0]</a:t>
              </a:r>
            </a:p>
          </p:txBody>
        </p:sp>
        <p:cxnSp>
          <p:nvCxnSpPr>
            <p:cNvPr id="133" name="Straight Arrow Connector 41"/>
            <p:cNvCxnSpPr>
              <a:endCxn id="131" idx="2"/>
            </p:cNvCxnSpPr>
            <p:nvPr/>
          </p:nvCxnSpPr>
          <p:spPr>
            <a:xfrm flipH="1" flipV="1">
              <a:off x="5220614" y="3647060"/>
              <a:ext cx="406734" cy="412891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Rectangle 69"/>
            <p:cNvSpPr/>
            <p:nvPr/>
          </p:nvSpPr>
          <p:spPr>
            <a:xfrm>
              <a:off x="3852317" y="2610480"/>
              <a:ext cx="1638222" cy="737886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 dirty="0">
                <a:solidFill>
                  <a:schemeClr val="tx1"/>
                </a:solidFill>
              </a:endParaRPr>
            </a:p>
          </p:txBody>
        </p:sp>
        <p:cxnSp>
          <p:nvCxnSpPr>
            <p:cNvPr id="135" name="Straight Arrow Connector 41"/>
            <p:cNvCxnSpPr/>
            <p:nvPr/>
          </p:nvCxnSpPr>
          <p:spPr>
            <a:xfrm flipH="1" flipV="1">
              <a:off x="5484879" y="3638045"/>
              <a:ext cx="406734" cy="412891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41"/>
            <p:cNvCxnSpPr/>
            <p:nvPr/>
          </p:nvCxnSpPr>
          <p:spPr>
            <a:xfrm flipH="1" flipV="1">
              <a:off x="4976517" y="3654629"/>
              <a:ext cx="406734" cy="412891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Rounded Rectangle 90"/>
            <p:cNvSpPr/>
            <p:nvPr/>
          </p:nvSpPr>
          <p:spPr>
            <a:xfrm>
              <a:off x="4859150" y="4067520"/>
              <a:ext cx="1536396" cy="271674"/>
            </a:xfrm>
            <a:prstGeom prst="roundRect">
              <a:avLst/>
            </a:prstGeom>
            <a:solidFill>
              <a:schemeClr val="accent1">
                <a:alpha val="74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" i="1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hash-part [0]</a:t>
              </a:r>
            </a:p>
          </p:txBody>
        </p:sp>
        <p:sp>
          <p:nvSpPr>
            <p:cNvPr id="138" name="Rounded Rectangle 100"/>
            <p:cNvSpPr/>
            <p:nvPr/>
          </p:nvSpPr>
          <p:spPr>
            <a:xfrm>
              <a:off x="3906637" y="905043"/>
              <a:ext cx="1524754" cy="349838"/>
            </a:xfrm>
            <a:prstGeom prst="roundRect">
              <a:avLst/>
            </a:prstGeom>
            <a:solidFill>
              <a:schemeClr val="accent1">
                <a:alpha val="74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5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GroupRed</a:t>
              </a:r>
            </a:p>
          </p:txBody>
        </p:sp>
        <p:sp>
          <p:nvSpPr>
            <p:cNvPr id="139" name="Rounded Rectangle 101"/>
            <p:cNvSpPr/>
            <p:nvPr/>
          </p:nvSpPr>
          <p:spPr>
            <a:xfrm>
              <a:off x="3894995" y="1281887"/>
              <a:ext cx="1536396" cy="271674"/>
            </a:xfrm>
            <a:prstGeom prst="roundRect">
              <a:avLst/>
            </a:prstGeom>
            <a:solidFill>
              <a:schemeClr val="accent1">
                <a:alpha val="74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" i="1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sort</a:t>
              </a:r>
            </a:p>
          </p:txBody>
        </p:sp>
        <p:cxnSp>
          <p:nvCxnSpPr>
            <p:cNvPr id="140" name="Straight Arrow Connector 41"/>
            <p:cNvCxnSpPr/>
            <p:nvPr/>
          </p:nvCxnSpPr>
          <p:spPr>
            <a:xfrm flipV="1">
              <a:off x="4393480" y="1551381"/>
              <a:ext cx="0" cy="682240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41"/>
            <p:cNvCxnSpPr>
              <a:endCxn id="131" idx="2"/>
            </p:cNvCxnSpPr>
            <p:nvPr/>
          </p:nvCxnSpPr>
          <p:spPr>
            <a:xfrm flipH="1" flipV="1">
              <a:off x="5220614" y="3647060"/>
              <a:ext cx="162637" cy="412894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Arrow Connector 41"/>
            <p:cNvCxnSpPr/>
            <p:nvPr/>
          </p:nvCxnSpPr>
          <p:spPr>
            <a:xfrm flipV="1">
              <a:off x="5383251" y="3638776"/>
              <a:ext cx="107289" cy="421178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Arrow Connector 41"/>
            <p:cNvCxnSpPr/>
            <p:nvPr/>
          </p:nvCxnSpPr>
          <p:spPr>
            <a:xfrm flipH="1" flipV="1">
              <a:off x="4976517" y="3665076"/>
              <a:ext cx="915096" cy="385860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Arrow Connector 41"/>
            <p:cNvCxnSpPr>
              <a:endCxn id="131" idx="2"/>
            </p:cNvCxnSpPr>
            <p:nvPr/>
          </p:nvCxnSpPr>
          <p:spPr>
            <a:xfrm flipH="1" flipV="1">
              <a:off x="5220614" y="3647060"/>
              <a:ext cx="670999" cy="403876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Arrow Connector 144"/>
            <p:cNvCxnSpPr/>
            <p:nvPr/>
          </p:nvCxnSpPr>
          <p:spPr>
            <a:xfrm flipV="1">
              <a:off x="3696190" y="3647790"/>
              <a:ext cx="406734" cy="412891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Arrow Connector 41"/>
            <p:cNvCxnSpPr/>
            <p:nvPr/>
          </p:nvCxnSpPr>
          <p:spPr>
            <a:xfrm flipV="1">
              <a:off x="3960455" y="3638775"/>
              <a:ext cx="406734" cy="412891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Arrow Connector 41"/>
            <p:cNvCxnSpPr/>
            <p:nvPr/>
          </p:nvCxnSpPr>
          <p:spPr>
            <a:xfrm flipV="1">
              <a:off x="3452093" y="3655359"/>
              <a:ext cx="406734" cy="412891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Arrow Connector 41"/>
            <p:cNvCxnSpPr/>
            <p:nvPr/>
          </p:nvCxnSpPr>
          <p:spPr>
            <a:xfrm flipV="1">
              <a:off x="3696190" y="3647790"/>
              <a:ext cx="162637" cy="412894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Arrow Connector 41"/>
            <p:cNvCxnSpPr/>
            <p:nvPr/>
          </p:nvCxnSpPr>
          <p:spPr>
            <a:xfrm flipH="1" flipV="1">
              <a:off x="3858827" y="3639506"/>
              <a:ext cx="107289" cy="421178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Arrow Connector 41"/>
            <p:cNvCxnSpPr/>
            <p:nvPr/>
          </p:nvCxnSpPr>
          <p:spPr>
            <a:xfrm flipV="1">
              <a:off x="3452093" y="3665806"/>
              <a:ext cx="915096" cy="385860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41"/>
            <p:cNvCxnSpPr/>
            <p:nvPr/>
          </p:nvCxnSpPr>
          <p:spPr>
            <a:xfrm flipV="1">
              <a:off x="3696190" y="3647790"/>
              <a:ext cx="670999" cy="403876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Rounded Rectangle 132"/>
            <p:cNvSpPr/>
            <p:nvPr/>
          </p:nvSpPr>
          <p:spPr>
            <a:xfrm>
              <a:off x="4114994" y="2254615"/>
              <a:ext cx="1096398" cy="271674"/>
            </a:xfrm>
            <a:prstGeom prst="roundRect">
              <a:avLst/>
            </a:prstGeom>
            <a:solidFill>
              <a:schemeClr val="accent1">
                <a:alpha val="74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" i="1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forward</a:t>
              </a:r>
            </a:p>
          </p:txBody>
        </p:sp>
        <p:cxnSp>
          <p:nvCxnSpPr>
            <p:cNvPr id="153" name="Straight Arrow Connector 41"/>
            <p:cNvCxnSpPr/>
            <p:nvPr/>
          </p:nvCxnSpPr>
          <p:spPr>
            <a:xfrm flipV="1">
              <a:off x="4630705" y="1561078"/>
              <a:ext cx="0" cy="682240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Arrow Connector 41"/>
            <p:cNvCxnSpPr/>
            <p:nvPr/>
          </p:nvCxnSpPr>
          <p:spPr>
            <a:xfrm flipV="1">
              <a:off x="4860073" y="1559526"/>
              <a:ext cx="0" cy="682240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7" name="Gruppieren 19"/>
          <p:cNvGrpSpPr/>
          <p:nvPr/>
        </p:nvGrpSpPr>
        <p:grpSpPr>
          <a:xfrm>
            <a:off x="3426243" y="3849152"/>
            <a:ext cx="1192382" cy="1589864"/>
            <a:chOff x="2723357" y="905043"/>
            <a:chExt cx="3697286" cy="5047914"/>
          </a:xfrm>
        </p:grpSpPr>
        <p:sp>
          <p:nvSpPr>
            <p:cNvPr id="188" name="Rounded Rectangle 56"/>
            <p:cNvSpPr/>
            <p:nvPr/>
          </p:nvSpPr>
          <p:spPr>
            <a:xfrm>
              <a:off x="2768392" y="5283540"/>
              <a:ext cx="1536396" cy="630519"/>
            </a:xfrm>
            <a:prstGeom prst="roundRect">
              <a:avLst/>
            </a:prstGeom>
            <a:solidFill>
              <a:schemeClr val="accent1">
                <a:alpha val="74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5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Data Source</a:t>
              </a:r>
            </a:p>
            <a:p>
              <a:pPr algn="ctr"/>
              <a:r>
                <a:rPr lang="en-US" sz="4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orders.tbl</a:t>
              </a:r>
              <a:endParaRPr lang="en-US" sz="400" dirty="0">
                <a:solidFill>
                  <a:schemeClr val="tx1"/>
                </a:solidFill>
                <a:latin typeface="Avenir Next Regular"/>
                <a:cs typeface="Avenir Next Regular"/>
              </a:endParaRPr>
            </a:p>
          </p:txBody>
        </p:sp>
        <p:sp>
          <p:nvSpPr>
            <p:cNvPr id="189" name="Rounded Rectangle 57"/>
            <p:cNvSpPr/>
            <p:nvPr/>
          </p:nvSpPr>
          <p:spPr>
            <a:xfrm>
              <a:off x="2768392" y="4846841"/>
              <a:ext cx="1536396" cy="374719"/>
            </a:xfrm>
            <a:prstGeom prst="roundRect">
              <a:avLst/>
            </a:prstGeom>
            <a:solidFill>
              <a:schemeClr val="accent1">
                <a:alpha val="74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5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Filter</a:t>
              </a:r>
            </a:p>
          </p:txBody>
        </p:sp>
        <p:sp>
          <p:nvSpPr>
            <p:cNvPr id="190" name="Rounded Rectangle 58"/>
            <p:cNvSpPr/>
            <p:nvPr/>
          </p:nvSpPr>
          <p:spPr>
            <a:xfrm>
              <a:off x="2768392" y="4420974"/>
              <a:ext cx="1536396" cy="374719"/>
            </a:xfrm>
            <a:prstGeom prst="roundRect">
              <a:avLst/>
            </a:prstGeom>
            <a:solidFill>
              <a:schemeClr val="accent1">
                <a:alpha val="74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5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Map</a:t>
              </a:r>
            </a:p>
          </p:txBody>
        </p:sp>
        <p:sp>
          <p:nvSpPr>
            <p:cNvPr id="191" name="Rectangle 59"/>
            <p:cNvSpPr/>
            <p:nvPr/>
          </p:nvSpPr>
          <p:spPr>
            <a:xfrm>
              <a:off x="2723357" y="4384946"/>
              <a:ext cx="1632342" cy="1568011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92" name="Rounded Rectangle 60"/>
            <p:cNvSpPr/>
            <p:nvPr/>
          </p:nvSpPr>
          <p:spPr>
            <a:xfrm>
              <a:off x="4884247" y="4376661"/>
              <a:ext cx="1536396" cy="630519"/>
            </a:xfrm>
            <a:prstGeom prst="roundRect">
              <a:avLst/>
            </a:prstGeom>
            <a:solidFill>
              <a:schemeClr val="accent1">
                <a:alpha val="74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5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DataSource</a:t>
              </a:r>
            </a:p>
            <a:p>
              <a:pPr algn="ctr"/>
              <a:r>
                <a:rPr lang="en-US" sz="4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lineitem.tbl</a:t>
              </a:r>
              <a:endParaRPr lang="en-US" sz="400" dirty="0">
                <a:solidFill>
                  <a:schemeClr val="tx1"/>
                </a:solidFill>
                <a:latin typeface="Avenir Next Regular"/>
                <a:cs typeface="Avenir Next Regular"/>
              </a:endParaRPr>
            </a:p>
          </p:txBody>
        </p:sp>
        <p:sp>
          <p:nvSpPr>
            <p:cNvPr id="193" name="Rounded Rectangle 61"/>
            <p:cNvSpPr/>
            <p:nvPr/>
          </p:nvSpPr>
          <p:spPr>
            <a:xfrm>
              <a:off x="3883791" y="2691548"/>
              <a:ext cx="1536396" cy="630519"/>
            </a:xfrm>
            <a:prstGeom prst="roundRect">
              <a:avLst/>
            </a:prstGeom>
            <a:solidFill>
              <a:schemeClr val="accent1">
                <a:alpha val="74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5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Join</a:t>
              </a:r>
            </a:p>
            <a:p>
              <a:pPr algn="ctr"/>
              <a:r>
                <a:rPr lang="en-US" sz="4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Hybrid Hash</a:t>
              </a:r>
            </a:p>
          </p:txBody>
        </p:sp>
        <p:sp>
          <p:nvSpPr>
            <p:cNvPr id="194" name="Rounded Rectangle 62"/>
            <p:cNvSpPr/>
            <p:nvPr/>
          </p:nvSpPr>
          <p:spPr>
            <a:xfrm>
              <a:off x="3611276" y="3393400"/>
              <a:ext cx="971292" cy="271674"/>
            </a:xfrm>
            <a:prstGeom prst="roundRect">
              <a:avLst/>
            </a:prstGeom>
            <a:solidFill>
              <a:schemeClr val="accent1">
                <a:alpha val="74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" i="1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buildHT</a:t>
              </a:r>
            </a:p>
          </p:txBody>
        </p:sp>
        <p:sp>
          <p:nvSpPr>
            <p:cNvPr id="195" name="Rounded Rectangle 63"/>
            <p:cNvSpPr/>
            <p:nvPr/>
          </p:nvSpPr>
          <p:spPr>
            <a:xfrm>
              <a:off x="4734968" y="3375386"/>
              <a:ext cx="971292" cy="271674"/>
            </a:xfrm>
            <a:prstGeom prst="roundRect">
              <a:avLst/>
            </a:prstGeom>
            <a:solidFill>
              <a:schemeClr val="accent1">
                <a:alpha val="74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" i="1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probe</a:t>
              </a:r>
            </a:p>
          </p:txBody>
        </p:sp>
        <p:sp>
          <p:nvSpPr>
            <p:cNvPr id="196" name="Rounded Rectangle 64"/>
            <p:cNvSpPr/>
            <p:nvPr/>
          </p:nvSpPr>
          <p:spPr>
            <a:xfrm>
              <a:off x="2768392" y="4059221"/>
              <a:ext cx="1536396" cy="271674"/>
            </a:xfrm>
            <a:prstGeom prst="roundRect">
              <a:avLst/>
            </a:prstGeom>
            <a:solidFill>
              <a:schemeClr val="accent1">
                <a:alpha val="74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" i="1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hash-part [0]</a:t>
              </a:r>
            </a:p>
          </p:txBody>
        </p:sp>
        <p:cxnSp>
          <p:nvCxnSpPr>
            <p:cNvPr id="197" name="Straight Arrow Connector 41"/>
            <p:cNvCxnSpPr>
              <a:endCxn id="195" idx="2"/>
            </p:cNvCxnSpPr>
            <p:nvPr/>
          </p:nvCxnSpPr>
          <p:spPr>
            <a:xfrm flipH="1" flipV="1">
              <a:off x="5220614" y="3647060"/>
              <a:ext cx="406734" cy="412891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8" name="Rectangle 69"/>
            <p:cNvSpPr/>
            <p:nvPr/>
          </p:nvSpPr>
          <p:spPr>
            <a:xfrm>
              <a:off x="3852317" y="2610480"/>
              <a:ext cx="1638222" cy="737886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 dirty="0">
                <a:solidFill>
                  <a:schemeClr val="tx1"/>
                </a:solidFill>
              </a:endParaRPr>
            </a:p>
          </p:txBody>
        </p:sp>
        <p:cxnSp>
          <p:nvCxnSpPr>
            <p:cNvPr id="199" name="Straight Arrow Connector 41"/>
            <p:cNvCxnSpPr/>
            <p:nvPr/>
          </p:nvCxnSpPr>
          <p:spPr>
            <a:xfrm flipH="1" flipV="1">
              <a:off x="5484879" y="3638045"/>
              <a:ext cx="406734" cy="412891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Arrow Connector 41"/>
            <p:cNvCxnSpPr/>
            <p:nvPr/>
          </p:nvCxnSpPr>
          <p:spPr>
            <a:xfrm flipH="1" flipV="1">
              <a:off x="4976517" y="3654629"/>
              <a:ext cx="406734" cy="412891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1" name="Rounded Rectangle 90"/>
            <p:cNvSpPr/>
            <p:nvPr/>
          </p:nvSpPr>
          <p:spPr>
            <a:xfrm>
              <a:off x="4859150" y="4067520"/>
              <a:ext cx="1536396" cy="271674"/>
            </a:xfrm>
            <a:prstGeom prst="roundRect">
              <a:avLst/>
            </a:prstGeom>
            <a:solidFill>
              <a:schemeClr val="accent1">
                <a:alpha val="74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" i="1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hash-part [0]</a:t>
              </a:r>
            </a:p>
          </p:txBody>
        </p:sp>
        <p:sp>
          <p:nvSpPr>
            <p:cNvPr id="202" name="Rounded Rectangle 100"/>
            <p:cNvSpPr/>
            <p:nvPr/>
          </p:nvSpPr>
          <p:spPr>
            <a:xfrm>
              <a:off x="3906637" y="905043"/>
              <a:ext cx="1524754" cy="349838"/>
            </a:xfrm>
            <a:prstGeom prst="roundRect">
              <a:avLst/>
            </a:prstGeom>
            <a:solidFill>
              <a:schemeClr val="accent1">
                <a:alpha val="74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5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GroupRed</a:t>
              </a:r>
            </a:p>
          </p:txBody>
        </p:sp>
        <p:sp>
          <p:nvSpPr>
            <p:cNvPr id="203" name="Rounded Rectangle 101"/>
            <p:cNvSpPr/>
            <p:nvPr/>
          </p:nvSpPr>
          <p:spPr>
            <a:xfrm>
              <a:off x="3894995" y="1281887"/>
              <a:ext cx="1536396" cy="271674"/>
            </a:xfrm>
            <a:prstGeom prst="roundRect">
              <a:avLst/>
            </a:prstGeom>
            <a:solidFill>
              <a:schemeClr val="accent1">
                <a:alpha val="74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" i="1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sort</a:t>
              </a:r>
            </a:p>
          </p:txBody>
        </p:sp>
        <p:cxnSp>
          <p:nvCxnSpPr>
            <p:cNvPr id="204" name="Straight Arrow Connector 41"/>
            <p:cNvCxnSpPr/>
            <p:nvPr/>
          </p:nvCxnSpPr>
          <p:spPr>
            <a:xfrm flipV="1">
              <a:off x="4393480" y="1551381"/>
              <a:ext cx="0" cy="682240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Arrow Connector 41"/>
            <p:cNvCxnSpPr>
              <a:endCxn id="195" idx="2"/>
            </p:cNvCxnSpPr>
            <p:nvPr/>
          </p:nvCxnSpPr>
          <p:spPr>
            <a:xfrm flipH="1" flipV="1">
              <a:off x="5220614" y="3647060"/>
              <a:ext cx="162637" cy="412894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Arrow Connector 41"/>
            <p:cNvCxnSpPr/>
            <p:nvPr/>
          </p:nvCxnSpPr>
          <p:spPr>
            <a:xfrm flipV="1">
              <a:off x="5383251" y="3638776"/>
              <a:ext cx="107289" cy="421178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Arrow Connector 41"/>
            <p:cNvCxnSpPr/>
            <p:nvPr/>
          </p:nvCxnSpPr>
          <p:spPr>
            <a:xfrm flipH="1" flipV="1">
              <a:off x="4976517" y="3665076"/>
              <a:ext cx="915096" cy="385860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Arrow Connector 41"/>
            <p:cNvCxnSpPr>
              <a:endCxn id="195" idx="2"/>
            </p:cNvCxnSpPr>
            <p:nvPr/>
          </p:nvCxnSpPr>
          <p:spPr>
            <a:xfrm flipH="1" flipV="1">
              <a:off x="5220614" y="3647060"/>
              <a:ext cx="670999" cy="403876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Arrow Connector 208"/>
            <p:cNvCxnSpPr/>
            <p:nvPr/>
          </p:nvCxnSpPr>
          <p:spPr>
            <a:xfrm flipV="1">
              <a:off x="3696190" y="3647790"/>
              <a:ext cx="406734" cy="412891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Arrow Connector 41"/>
            <p:cNvCxnSpPr/>
            <p:nvPr/>
          </p:nvCxnSpPr>
          <p:spPr>
            <a:xfrm flipV="1">
              <a:off x="3960455" y="3638775"/>
              <a:ext cx="406734" cy="412891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Arrow Connector 41"/>
            <p:cNvCxnSpPr/>
            <p:nvPr/>
          </p:nvCxnSpPr>
          <p:spPr>
            <a:xfrm flipV="1">
              <a:off x="3452093" y="3655359"/>
              <a:ext cx="406734" cy="412891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Arrow Connector 41"/>
            <p:cNvCxnSpPr/>
            <p:nvPr/>
          </p:nvCxnSpPr>
          <p:spPr>
            <a:xfrm flipV="1">
              <a:off x="3696190" y="3647790"/>
              <a:ext cx="162637" cy="412894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Arrow Connector 41"/>
            <p:cNvCxnSpPr/>
            <p:nvPr/>
          </p:nvCxnSpPr>
          <p:spPr>
            <a:xfrm flipH="1" flipV="1">
              <a:off x="3858827" y="3639506"/>
              <a:ext cx="107289" cy="421178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Arrow Connector 41"/>
            <p:cNvCxnSpPr/>
            <p:nvPr/>
          </p:nvCxnSpPr>
          <p:spPr>
            <a:xfrm flipV="1">
              <a:off x="3452093" y="3665806"/>
              <a:ext cx="915096" cy="385860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Arrow Connector 41"/>
            <p:cNvCxnSpPr/>
            <p:nvPr/>
          </p:nvCxnSpPr>
          <p:spPr>
            <a:xfrm flipV="1">
              <a:off x="3696190" y="3647790"/>
              <a:ext cx="670999" cy="403876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6" name="Rounded Rectangle 132"/>
            <p:cNvSpPr/>
            <p:nvPr/>
          </p:nvSpPr>
          <p:spPr>
            <a:xfrm>
              <a:off x="4114994" y="2254615"/>
              <a:ext cx="1096398" cy="271674"/>
            </a:xfrm>
            <a:prstGeom prst="roundRect">
              <a:avLst/>
            </a:prstGeom>
            <a:solidFill>
              <a:schemeClr val="accent1">
                <a:alpha val="74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" i="1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forward</a:t>
              </a:r>
            </a:p>
          </p:txBody>
        </p:sp>
        <p:cxnSp>
          <p:nvCxnSpPr>
            <p:cNvPr id="217" name="Straight Arrow Connector 41"/>
            <p:cNvCxnSpPr/>
            <p:nvPr/>
          </p:nvCxnSpPr>
          <p:spPr>
            <a:xfrm flipV="1">
              <a:off x="4630705" y="1561078"/>
              <a:ext cx="0" cy="682240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Arrow Connector 41"/>
            <p:cNvCxnSpPr/>
            <p:nvPr/>
          </p:nvCxnSpPr>
          <p:spPr>
            <a:xfrm flipV="1">
              <a:off x="4860073" y="1559526"/>
              <a:ext cx="0" cy="682240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9" name="Gruppieren 19"/>
          <p:cNvGrpSpPr/>
          <p:nvPr/>
        </p:nvGrpSpPr>
        <p:grpSpPr>
          <a:xfrm>
            <a:off x="3510962" y="3807279"/>
            <a:ext cx="1192382" cy="1589864"/>
            <a:chOff x="2723357" y="905043"/>
            <a:chExt cx="3697286" cy="5047914"/>
          </a:xfrm>
        </p:grpSpPr>
        <p:sp>
          <p:nvSpPr>
            <p:cNvPr id="220" name="Rounded Rectangle 56"/>
            <p:cNvSpPr/>
            <p:nvPr/>
          </p:nvSpPr>
          <p:spPr>
            <a:xfrm>
              <a:off x="2768392" y="5283540"/>
              <a:ext cx="1536396" cy="630519"/>
            </a:xfrm>
            <a:prstGeom prst="roundRect">
              <a:avLst/>
            </a:prstGeom>
            <a:solidFill>
              <a:schemeClr val="accent1">
                <a:alpha val="74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5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Data Source</a:t>
              </a:r>
            </a:p>
            <a:p>
              <a:pPr algn="ctr"/>
              <a:r>
                <a:rPr lang="en-US" sz="4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orders.tbl</a:t>
              </a:r>
              <a:endParaRPr lang="en-US" sz="400" dirty="0">
                <a:solidFill>
                  <a:schemeClr val="tx1"/>
                </a:solidFill>
                <a:latin typeface="Avenir Next Regular"/>
                <a:cs typeface="Avenir Next Regular"/>
              </a:endParaRPr>
            </a:p>
          </p:txBody>
        </p:sp>
        <p:sp>
          <p:nvSpPr>
            <p:cNvPr id="221" name="Rounded Rectangle 57"/>
            <p:cNvSpPr/>
            <p:nvPr/>
          </p:nvSpPr>
          <p:spPr>
            <a:xfrm>
              <a:off x="2768392" y="4846841"/>
              <a:ext cx="1536396" cy="374719"/>
            </a:xfrm>
            <a:prstGeom prst="roundRect">
              <a:avLst/>
            </a:prstGeom>
            <a:solidFill>
              <a:schemeClr val="accent1">
                <a:alpha val="74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5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Filter</a:t>
              </a:r>
            </a:p>
          </p:txBody>
        </p:sp>
        <p:sp>
          <p:nvSpPr>
            <p:cNvPr id="222" name="Rounded Rectangle 58"/>
            <p:cNvSpPr/>
            <p:nvPr/>
          </p:nvSpPr>
          <p:spPr>
            <a:xfrm>
              <a:off x="2768392" y="4420974"/>
              <a:ext cx="1536396" cy="374719"/>
            </a:xfrm>
            <a:prstGeom prst="roundRect">
              <a:avLst/>
            </a:prstGeom>
            <a:solidFill>
              <a:schemeClr val="accent1">
                <a:alpha val="74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5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Map</a:t>
              </a:r>
            </a:p>
          </p:txBody>
        </p:sp>
        <p:sp>
          <p:nvSpPr>
            <p:cNvPr id="223" name="Rectangle 59"/>
            <p:cNvSpPr/>
            <p:nvPr/>
          </p:nvSpPr>
          <p:spPr>
            <a:xfrm>
              <a:off x="2723357" y="4384946"/>
              <a:ext cx="1632342" cy="1568011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224" name="Rounded Rectangle 60"/>
            <p:cNvSpPr/>
            <p:nvPr/>
          </p:nvSpPr>
          <p:spPr>
            <a:xfrm>
              <a:off x="4884247" y="4376661"/>
              <a:ext cx="1536396" cy="630519"/>
            </a:xfrm>
            <a:prstGeom prst="roundRect">
              <a:avLst/>
            </a:prstGeom>
            <a:solidFill>
              <a:schemeClr val="accent1">
                <a:alpha val="74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5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DataSource</a:t>
              </a:r>
            </a:p>
            <a:p>
              <a:pPr algn="ctr"/>
              <a:r>
                <a:rPr lang="en-US" sz="4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lineitem.tbl</a:t>
              </a:r>
              <a:endParaRPr lang="en-US" sz="400" dirty="0">
                <a:solidFill>
                  <a:schemeClr val="tx1"/>
                </a:solidFill>
                <a:latin typeface="Avenir Next Regular"/>
                <a:cs typeface="Avenir Next Regular"/>
              </a:endParaRPr>
            </a:p>
          </p:txBody>
        </p:sp>
        <p:sp>
          <p:nvSpPr>
            <p:cNvPr id="225" name="Rounded Rectangle 61"/>
            <p:cNvSpPr/>
            <p:nvPr/>
          </p:nvSpPr>
          <p:spPr>
            <a:xfrm>
              <a:off x="3883791" y="2691548"/>
              <a:ext cx="1536396" cy="630519"/>
            </a:xfrm>
            <a:prstGeom prst="roundRect">
              <a:avLst/>
            </a:prstGeom>
            <a:solidFill>
              <a:schemeClr val="accent1">
                <a:alpha val="74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5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Join</a:t>
              </a:r>
            </a:p>
            <a:p>
              <a:pPr algn="ctr"/>
              <a:r>
                <a:rPr lang="en-US" sz="4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Hybrid Hash</a:t>
              </a:r>
            </a:p>
          </p:txBody>
        </p:sp>
        <p:sp>
          <p:nvSpPr>
            <p:cNvPr id="226" name="Rounded Rectangle 62"/>
            <p:cNvSpPr/>
            <p:nvPr/>
          </p:nvSpPr>
          <p:spPr>
            <a:xfrm>
              <a:off x="3611276" y="3393400"/>
              <a:ext cx="971292" cy="271674"/>
            </a:xfrm>
            <a:prstGeom prst="roundRect">
              <a:avLst/>
            </a:prstGeom>
            <a:solidFill>
              <a:schemeClr val="accent1">
                <a:alpha val="74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" i="1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buildHT</a:t>
              </a:r>
            </a:p>
          </p:txBody>
        </p:sp>
        <p:sp>
          <p:nvSpPr>
            <p:cNvPr id="227" name="Rounded Rectangle 63"/>
            <p:cNvSpPr/>
            <p:nvPr/>
          </p:nvSpPr>
          <p:spPr>
            <a:xfrm>
              <a:off x="4734968" y="3375386"/>
              <a:ext cx="971292" cy="271674"/>
            </a:xfrm>
            <a:prstGeom prst="roundRect">
              <a:avLst/>
            </a:prstGeom>
            <a:solidFill>
              <a:schemeClr val="accent1">
                <a:alpha val="74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" i="1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probe</a:t>
              </a:r>
            </a:p>
          </p:txBody>
        </p:sp>
        <p:sp>
          <p:nvSpPr>
            <p:cNvPr id="228" name="Rounded Rectangle 64"/>
            <p:cNvSpPr/>
            <p:nvPr/>
          </p:nvSpPr>
          <p:spPr>
            <a:xfrm>
              <a:off x="2768392" y="4059221"/>
              <a:ext cx="1536396" cy="271674"/>
            </a:xfrm>
            <a:prstGeom prst="roundRect">
              <a:avLst/>
            </a:prstGeom>
            <a:solidFill>
              <a:schemeClr val="accent1">
                <a:alpha val="74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" i="1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hash-part [0]</a:t>
              </a:r>
            </a:p>
          </p:txBody>
        </p:sp>
        <p:cxnSp>
          <p:nvCxnSpPr>
            <p:cNvPr id="229" name="Straight Arrow Connector 41"/>
            <p:cNvCxnSpPr>
              <a:endCxn id="227" idx="2"/>
            </p:cNvCxnSpPr>
            <p:nvPr/>
          </p:nvCxnSpPr>
          <p:spPr>
            <a:xfrm flipH="1" flipV="1">
              <a:off x="5220614" y="3647060"/>
              <a:ext cx="406734" cy="412891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0" name="Rectangle 69"/>
            <p:cNvSpPr/>
            <p:nvPr/>
          </p:nvSpPr>
          <p:spPr>
            <a:xfrm>
              <a:off x="3852317" y="2610480"/>
              <a:ext cx="1638222" cy="737886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 dirty="0">
                <a:solidFill>
                  <a:schemeClr val="tx1"/>
                </a:solidFill>
              </a:endParaRPr>
            </a:p>
          </p:txBody>
        </p:sp>
        <p:cxnSp>
          <p:nvCxnSpPr>
            <p:cNvPr id="231" name="Straight Arrow Connector 41"/>
            <p:cNvCxnSpPr/>
            <p:nvPr/>
          </p:nvCxnSpPr>
          <p:spPr>
            <a:xfrm flipH="1" flipV="1">
              <a:off x="5484879" y="3638045"/>
              <a:ext cx="406734" cy="412891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Arrow Connector 41"/>
            <p:cNvCxnSpPr/>
            <p:nvPr/>
          </p:nvCxnSpPr>
          <p:spPr>
            <a:xfrm flipH="1" flipV="1">
              <a:off x="4976517" y="3654629"/>
              <a:ext cx="406734" cy="412891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3" name="Rounded Rectangle 90"/>
            <p:cNvSpPr/>
            <p:nvPr/>
          </p:nvSpPr>
          <p:spPr>
            <a:xfrm>
              <a:off x="4859150" y="4067520"/>
              <a:ext cx="1536396" cy="271674"/>
            </a:xfrm>
            <a:prstGeom prst="roundRect">
              <a:avLst/>
            </a:prstGeom>
            <a:solidFill>
              <a:schemeClr val="accent1">
                <a:alpha val="74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" i="1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hash-part [0]</a:t>
              </a:r>
            </a:p>
          </p:txBody>
        </p:sp>
        <p:sp>
          <p:nvSpPr>
            <p:cNvPr id="234" name="Rounded Rectangle 100"/>
            <p:cNvSpPr/>
            <p:nvPr/>
          </p:nvSpPr>
          <p:spPr>
            <a:xfrm>
              <a:off x="3906637" y="905043"/>
              <a:ext cx="1524754" cy="349838"/>
            </a:xfrm>
            <a:prstGeom prst="roundRect">
              <a:avLst/>
            </a:prstGeom>
            <a:solidFill>
              <a:schemeClr val="accent1">
                <a:alpha val="74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5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GroupRed</a:t>
              </a:r>
            </a:p>
          </p:txBody>
        </p:sp>
        <p:sp>
          <p:nvSpPr>
            <p:cNvPr id="235" name="Rounded Rectangle 101"/>
            <p:cNvSpPr/>
            <p:nvPr/>
          </p:nvSpPr>
          <p:spPr>
            <a:xfrm>
              <a:off x="3894995" y="1281887"/>
              <a:ext cx="1536396" cy="271674"/>
            </a:xfrm>
            <a:prstGeom prst="roundRect">
              <a:avLst/>
            </a:prstGeom>
            <a:solidFill>
              <a:schemeClr val="accent1">
                <a:alpha val="74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" i="1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sort</a:t>
              </a:r>
            </a:p>
          </p:txBody>
        </p:sp>
        <p:cxnSp>
          <p:nvCxnSpPr>
            <p:cNvPr id="236" name="Straight Arrow Connector 41"/>
            <p:cNvCxnSpPr/>
            <p:nvPr/>
          </p:nvCxnSpPr>
          <p:spPr>
            <a:xfrm flipV="1">
              <a:off x="4393480" y="1551381"/>
              <a:ext cx="0" cy="682240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Arrow Connector 41"/>
            <p:cNvCxnSpPr>
              <a:endCxn id="227" idx="2"/>
            </p:cNvCxnSpPr>
            <p:nvPr/>
          </p:nvCxnSpPr>
          <p:spPr>
            <a:xfrm flipH="1" flipV="1">
              <a:off x="5220614" y="3647060"/>
              <a:ext cx="162637" cy="412894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Arrow Connector 41"/>
            <p:cNvCxnSpPr/>
            <p:nvPr/>
          </p:nvCxnSpPr>
          <p:spPr>
            <a:xfrm flipV="1">
              <a:off x="5383251" y="3638776"/>
              <a:ext cx="107289" cy="421178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Arrow Connector 41"/>
            <p:cNvCxnSpPr/>
            <p:nvPr/>
          </p:nvCxnSpPr>
          <p:spPr>
            <a:xfrm flipH="1" flipV="1">
              <a:off x="4976517" y="3665076"/>
              <a:ext cx="915096" cy="385860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Arrow Connector 41"/>
            <p:cNvCxnSpPr>
              <a:endCxn id="227" idx="2"/>
            </p:cNvCxnSpPr>
            <p:nvPr/>
          </p:nvCxnSpPr>
          <p:spPr>
            <a:xfrm flipH="1" flipV="1">
              <a:off x="5220614" y="3647060"/>
              <a:ext cx="670999" cy="403876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Arrow Connector 240"/>
            <p:cNvCxnSpPr/>
            <p:nvPr/>
          </p:nvCxnSpPr>
          <p:spPr>
            <a:xfrm flipV="1">
              <a:off x="3696190" y="3647790"/>
              <a:ext cx="406734" cy="412891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Arrow Connector 41"/>
            <p:cNvCxnSpPr/>
            <p:nvPr/>
          </p:nvCxnSpPr>
          <p:spPr>
            <a:xfrm flipV="1">
              <a:off x="3960455" y="3638775"/>
              <a:ext cx="406734" cy="412891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Arrow Connector 41"/>
            <p:cNvCxnSpPr/>
            <p:nvPr/>
          </p:nvCxnSpPr>
          <p:spPr>
            <a:xfrm flipV="1">
              <a:off x="3452093" y="3655359"/>
              <a:ext cx="406734" cy="412891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Arrow Connector 41"/>
            <p:cNvCxnSpPr/>
            <p:nvPr/>
          </p:nvCxnSpPr>
          <p:spPr>
            <a:xfrm flipV="1">
              <a:off x="3696190" y="3647790"/>
              <a:ext cx="162637" cy="412894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Arrow Connector 41"/>
            <p:cNvCxnSpPr/>
            <p:nvPr/>
          </p:nvCxnSpPr>
          <p:spPr>
            <a:xfrm flipH="1" flipV="1">
              <a:off x="3858827" y="3639506"/>
              <a:ext cx="107289" cy="421178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Arrow Connector 41"/>
            <p:cNvCxnSpPr/>
            <p:nvPr/>
          </p:nvCxnSpPr>
          <p:spPr>
            <a:xfrm flipV="1">
              <a:off x="3452093" y="3665806"/>
              <a:ext cx="915096" cy="385860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Arrow Connector 41"/>
            <p:cNvCxnSpPr/>
            <p:nvPr/>
          </p:nvCxnSpPr>
          <p:spPr>
            <a:xfrm flipV="1">
              <a:off x="3696190" y="3647790"/>
              <a:ext cx="670999" cy="403876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8" name="Rounded Rectangle 132"/>
            <p:cNvSpPr/>
            <p:nvPr/>
          </p:nvSpPr>
          <p:spPr>
            <a:xfrm>
              <a:off x="4114994" y="2254615"/>
              <a:ext cx="1096398" cy="271674"/>
            </a:xfrm>
            <a:prstGeom prst="roundRect">
              <a:avLst/>
            </a:prstGeom>
            <a:solidFill>
              <a:schemeClr val="accent1">
                <a:alpha val="74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" i="1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forward</a:t>
              </a:r>
            </a:p>
          </p:txBody>
        </p:sp>
        <p:cxnSp>
          <p:nvCxnSpPr>
            <p:cNvPr id="249" name="Straight Arrow Connector 41"/>
            <p:cNvCxnSpPr/>
            <p:nvPr/>
          </p:nvCxnSpPr>
          <p:spPr>
            <a:xfrm flipV="1">
              <a:off x="4630705" y="1561078"/>
              <a:ext cx="0" cy="682240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Arrow Connector 41"/>
            <p:cNvCxnSpPr/>
            <p:nvPr/>
          </p:nvCxnSpPr>
          <p:spPr>
            <a:xfrm flipV="1">
              <a:off x="4860073" y="1559526"/>
              <a:ext cx="0" cy="682240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1" name="Gruppieren 19"/>
          <p:cNvGrpSpPr/>
          <p:nvPr/>
        </p:nvGrpSpPr>
        <p:grpSpPr>
          <a:xfrm>
            <a:off x="3593650" y="3749018"/>
            <a:ext cx="1192382" cy="1589864"/>
            <a:chOff x="2723357" y="905043"/>
            <a:chExt cx="3697286" cy="5047914"/>
          </a:xfrm>
        </p:grpSpPr>
        <p:sp>
          <p:nvSpPr>
            <p:cNvPr id="252" name="Rounded Rectangle 56"/>
            <p:cNvSpPr/>
            <p:nvPr/>
          </p:nvSpPr>
          <p:spPr>
            <a:xfrm>
              <a:off x="2768392" y="5283540"/>
              <a:ext cx="1536396" cy="6305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5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Data Source</a:t>
              </a:r>
            </a:p>
            <a:p>
              <a:pPr algn="ctr"/>
              <a:r>
                <a:rPr lang="en-US" sz="4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orders.tbl</a:t>
              </a:r>
              <a:endParaRPr lang="en-US" sz="400" dirty="0">
                <a:solidFill>
                  <a:schemeClr val="tx1"/>
                </a:solidFill>
                <a:latin typeface="Avenir Next Regular"/>
                <a:cs typeface="Avenir Next Regular"/>
              </a:endParaRPr>
            </a:p>
          </p:txBody>
        </p:sp>
        <p:sp>
          <p:nvSpPr>
            <p:cNvPr id="253" name="Rounded Rectangle 57"/>
            <p:cNvSpPr/>
            <p:nvPr/>
          </p:nvSpPr>
          <p:spPr>
            <a:xfrm>
              <a:off x="2768392" y="4846841"/>
              <a:ext cx="1536396" cy="3747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5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Filter</a:t>
              </a:r>
            </a:p>
          </p:txBody>
        </p:sp>
        <p:sp>
          <p:nvSpPr>
            <p:cNvPr id="254" name="Rounded Rectangle 58"/>
            <p:cNvSpPr/>
            <p:nvPr/>
          </p:nvSpPr>
          <p:spPr>
            <a:xfrm>
              <a:off x="2768392" y="4420974"/>
              <a:ext cx="1536396" cy="3747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5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Map</a:t>
              </a:r>
            </a:p>
          </p:txBody>
        </p:sp>
        <p:sp>
          <p:nvSpPr>
            <p:cNvPr id="255" name="Rectangle 59"/>
            <p:cNvSpPr/>
            <p:nvPr/>
          </p:nvSpPr>
          <p:spPr>
            <a:xfrm>
              <a:off x="2723357" y="4384946"/>
              <a:ext cx="1632342" cy="1568011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256" name="Rounded Rectangle 60"/>
            <p:cNvSpPr/>
            <p:nvPr/>
          </p:nvSpPr>
          <p:spPr>
            <a:xfrm>
              <a:off x="4884247" y="4376661"/>
              <a:ext cx="1536396" cy="6305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5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DataSource</a:t>
              </a:r>
            </a:p>
            <a:p>
              <a:pPr algn="ctr"/>
              <a:r>
                <a:rPr lang="en-US" sz="4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lineitem.tbl</a:t>
              </a:r>
              <a:endParaRPr lang="en-US" sz="400" dirty="0">
                <a:solidFill>
                  <a:schemeClr val="tx1"/>
                </a:solidFill>
                <a:latin typeface="Avenir Next Regular"/>
                <a:cs typeface="Avenir Next Regular"/>
              </a:endParaRPr>
            </a:p>
          </p:txBody>
        </p:sp>
        <p:sp>
          <p:nvSpPr>
            <p:cNvPr id="257" name="Rounded Rectangle 61"/>
            <p:cNvSpPr/>
            <p:nvPr/>
          </p:nvSpPr>
          <p:spPr>
            <a:xfrm>
              <a:off x="3883791" y="2691548"/>
              <a:ext cx="1536396" cy="6305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5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Join</a:t>
              </a:r>
            </a:p>
            <a:p>
              <a:pPr algn="ctr"/>
              <a:r>
                <a:rPr lang="en-US" sz="4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Hybrid Hash</a:t>
              </a:r>
            </a:p>
          </p:txBody>
        </p:sp>
        <p:sp>
          <p:nvSpPr>
            <p:cNvPr id="258" name="Rounded Rectangle 62"/>
            <p:cNvSpPr/>
            <p:nvPr/>
          </p:nvSpPr>
          <p:spPr>
            <a:xfrm>
              <a:off x="3611276" y="3393400"/>
              <a:ext cx="971292" cy="271674"/>
            </a:xfrm>
            <a:prstGeom prst="roundRect">
              <a:avLst/>
            </a:prstGeom>
            <a:solidFill>
              <a:schemeClr val="accent3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" i="1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buildHT</a:t>
              </a:r>
            </a:p>
          </p:txBody>
        </p:sp>
        <p:sp>
          <p:nvSpPr>
            <p:cNvPr id="259" name="Rounded Rectangle 63"/>
            <p:cNvSpPr/>
            <p:nvPr/>
          </p:nvSpPr>
          <p:spPr>
            <a:xfrm>
              <a:off x="4734968" y="3375386"/>
              <a:ext cx="971292" cy="271674"/>
            </a:xfrm>
            <a:prstGeom prst="roundRect">
              <a:avLst/>
            </a:prstGeom>
            <a:solidFill>
              <a:schemeClr val="accent3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" i="1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probe</a:t>
              </a:r>
            </a:p>
          </p:txBody>
        </p:sp>
        <p:sp>
          <p:nvSpPr>
            <p:cNvPr id="260" name="Rounded Rectangle 64"/>
            <p:cNvSpPr/>
            <p:nvPr/>
          </p:nvSpPr>
          <p:spPr>
            <a:xfrm>
              <a:off x="2768392" y="4059221"/>
              <a:ext cx="1536396" cy="271674"/>
            </a:xfrm>
            <a:prstGeom prst="roundRect">
              <a:avLst/>
            </a:prstGeom>
            <a:solidFill>
              <a:schemeClr val="accent3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" i="1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hash-part [0]</a:t>
              </a:r>
            </a:p>
          </p:txBody>
        </p:sp>
        <p:cxnSp>
          <p:nvCxnSpPr>
            <p:cNvPr id="261" name="Straight Arrow Connector 41"/>
            <p:cNvCxnSpPr>
              <a:endCxn id="259" idx="2"/>
            </p:cNvCxnSpPr>
            <p:nvPr/>
          </p:nvCxnSpPr>
          <p:spPr>
            <a:xfrm flipH="1" flipV="1">
              <a:off x="5220614" y="3647060"/>
              <a:ext cx="406734" cy="412891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2" name="Rectangle 69"/>
            <p:cNvSpPr/>
            <p:nvPr/>
          </p:nvSpPr>
          <p:spPr>
            <a:xfrm>
              <a:off x="3852317" y="2610480"/>
              <a:ext cx="1638222" cy="737886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 dirty="0">
                <a:solidFill>
                  <a:schemeClr val="tx1"/>
                </a:solidFill>
              </a:endParaRPr>
            </a:p>
          </p:txBody>
        </p:sp>
        <p:cxnSp>
          <p:nvCxnSpPr>
            <p:cNvPr id="263" name="Straight Arrow Connector 41"/>
            <p:cNvCxnSpPr/>
            <p:nvPr/>
          </p:nvCxnSpPr>
          <p:spPr>
            <a:xfrm flipH="1" flipV="1">
              <a:off x="5484879" y="3638045"/>
              <a:ext cx="406734" cy="412891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Arrow Connector 41"/>
            <p:cNvCxnSpPr/>
            <p:nvPr/>
          </p:nvCxnSpPr>
          <p:spPr>
            <a:xfrm flipH="1" flipV="1">
              <a:off x="4976517" y="3654629"/>
              <a:ext cx="406734" cy="412891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5" name="Rounded Rectangle 90"/>
            <p:cNvSpPr/>
            <p:nvPr/>
          </p:nvSpPr>
          <p:spPr>
            <a:xfrm>
              <a:off x="4859150" y="4067520"/>
              <a:ext cx="1536396" cy="271674"/>
            </a:xfrm>
            <a:prstGeom prst="roundRect">
              <a:avLst/>
            </a:prstGeom>
            <a:solidFill>
              <a:schemeClr val="accent3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" i="1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hash-part [0]</a:t>
              </a:r>
            </a:p>
          </p:txBody>
        </p:sp>
        <p:sp>
          <p:nvSpPr>
            <p:cNvPr id="266" name="Rounded Rectangle 100"/>
            <p:cNvSpPr/>
            <p:nvPr/>
          </p:nvSpPr>
          <p:spPr>
            <a:xfrm>
              <a:off x="3906637" y="905043"/>
              <a:ext cx="1524754" cy="349838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5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GroupRed</a:t>
              </a:r>
            </a:p>
          </p:txBody>
        </p:sp>
        <p:sp>
          <p:nvSpPr>
            <p:cNvPr id="267" name="Rounded Rectangle 101"/>
            <p:cNvSpPr/>
            <p:nvPr/>
          </p:nvSpPr>
          <p:spPr>
            <a:xfrm>
              <a:off x="3894995" y="1281887"/>
              <a:ext cx="1536396" cy="271674"/>
            </a:xfrm>
            <a:prstGeom prst="roundRect">
              <a:avLst/>
            </a:prstGeom>
            <a:solidFill>
              <a:schemeClr val="accent3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" i="1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sort</a:t>
              </a:r>
            </a:p>
          </p:txBody>
        </p:sp>
        <p:cxnSp>
          <p:nvCxnSpPr>
            <p:cNvPr id="268" name="Straight Arrow Connector 41"/>
            <p:cNvCxnSpPr/>
            <p:nvPr/>
          </p:nvCxnSpPr>
          <p:spPr>
            <a:xfrm flipV="1">
              <a:off x="4393480" y="1551381"/>
              <a:ext cx="0" cy="682240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Arrow Connector 41"/>
            <p:cNvCxnSpPr>
              <a:endCxn id="259" idx="2"/>
            </p:cNvCxnSpPr>
            <p:nvPr/>
          </p:nvCxnSpPr>
          <p:spPr>
            <a:xfrm flipH="1" flipV="1">
              <a:off x="5220614" y="3647060"/>
              <a:ext cx="162637" cy="412894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Arrow Connector 41"/>
            <p:cNvCxnSpPr/>
            <p:nvPr/>
          </p:nvCxnSpPr>
          <p:spPr>
            <a:xfrm flipV="1">
              <a:off x="5383251" y="3638776"/>
              <a:ext cx="107289" cy="421178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Arrow Connector 41"/>
            <p:cNvCxnSpPr/>
            <p:nvPr/>
          </p:nvCxnSpPr>
          <p:spPr>
            <a:xfrm flipH="1" flipV="1">
              <a:off x="4976517" y="3665076"/>
              <a:ext cx="915096" cy="385860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Arrow Connector 41"/>
            <p:cNvCxnSpPr>
              <a:endCxn id="259" idx="2"/>
            </p:cNvCxnSpPr>
            <p:nvPr/>
          </p:nvCxnSpPr>
          <p:spPr>
            <a:xfrm flipH="1" flipV="1">
              <a:off x="5220614" y="3647060"/>
              <a:ext cx="670999" cy="403876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Arrow Connector 272"/>
            <p:cNvCxnSpPr/>
            <p:nvPr/>
          </p:nvCxnSpPr>
          <p:spPr>
            <a:xfrm flipV="1">
              <a:off x="3696190" y="3647790"/>
              <a:ext cx="406734" cy="412891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Arrow Connector 41"/>
            <p:cNvCxnSpPr/>
            <p:nvPr/>
          </p:nvCxnSpPr>
          <p:spPr>
            <a:xfrm flipV="1">
              <a:off x="3960455" y="3638775"/>
              <a:ext cx="406734" cy="412891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Arrow Connector 41"/>
            <p:cNvCxnSpPr/>
            <p:nvPr/>
          </p:nvCxnSpPr>
          <p:spPr>
            <a:xfrm flipV="1">
              <a:off x="3452093" y="3655359"/>
              <a:ext cx="406734" cy="412891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Arrow Connector 41"/>
            <p:cNvCxnSpPr/>
            <p:nvPr/>
          </p:nvCxnSpPr>
          <p:spPr>
            <a:xfrm flipV="1">
              <a:off x="3696190" y="3647790"/>
              <a:ext cx="162637" cy="412894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Arrow Connector 41"/>
            <p:cNvCxnSpPr/>
            <p:nvPr/>
          </p:nvCxnSpPr>
          <p:spPr>
            <a:xfrm flipH="1" flipV="1">
              <a:off x="3858827" y="3639506"/>
              <a:ext cx="107289" cy="421178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Arrow Connector 41"/>
            <p:cNvCxnSpPr/>
            <p:nvPr/>
          </p:nvCxnSpPr>
          <p:spPr>
            <a:xfrm flipV="1">
              <a:off x="3452093" y="3665806"/>
              <a:ext cx="915096" cy="385860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Arrow Connector 41"/>
            <p:cNvCxnSpPr/>
            <p:nvPr/>
          </p:nvCxnSpPr>
          <p:spPr>
            <a:xfrm flipV="1">
              <a:off x="3696190" y="3647790"/>
              <a:ext cx="670999" cy="403876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0" name="Rounded Rectangle 132"/>
            <p:cNvSpPr/>
            <p:nvPr/>
          </p:nvSpPr>
          <p:spPr>
            <a:xfrm>
              <a:off x="4114994" y="2254615"/>
              <a:ext cx="1096398" cy="271674"/>
            </a:xfrm>
            <a:prstGeom prst="roundRect">
              <a:avLst/>
            </a:prstGeom>
            <a:solidFill>
              <a:schemeClr val="accent3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" i="1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forward</a:t>
              </a:r>
            </a:p>
          </p:txBody>
        </p:sp>
        <p:cxnSp>
          <p:nvCxnSpPr>
            <p:cNvPr id="281" name="Straight Arrow Connector 41"/>
            <p:cNvCxnSpPr/>
            <p:nvPr/>
          </p:nvCxnSpPr>
          <p:spPr>
            <a:xfrm flipV="1">
              <a:off x="4630705" y="1561078"/>
              <a:ext cx="0" cy="682240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Arrow Connector 41"/>
            <p:cNvCxnSpPr/>
            <p:nvPr/>
          </p:nvCxnSpPr>
          <p:spPr>
            <a:xfrm flipV="1">
              <a:off x="4860073" y="1559526"/>
              <a:ext cx="0" cy="682240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4" name="Straight Arrow Connector 283"/>
          <p:cNvCxnSpPr/>
          <p:nvPr/>
        </p:nvCxnSpPr>
        <p:spPr>
          <a:xfrm>
            <a:off x="2631491" y="4532738"/>
            <a:ext cx="71623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39136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Manager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4376"/>
            <a:ext cx="8229600" cy="2847135"/>
          </a:xfrm>
        </p:spPr>
        <p:txBody>
          <a:bodyPr>
            <a:normAutofit fontScale="92500" lnSpcReduction="10000"/>
          </a:bodyPr>
          <a:lstStyle/>
          <a:p>
            <a:pPr fontAlgn="base"/>
            <a:r>
              <a:rPr lang="en-US" dirty="0" smtClean="0"/>
              <a:t>Operations are split up into tasks</a:t>
            </a:r>
            <a:r>
              <a:rPr lang="en-US" dirty="0"/>
              <a:t> </a:t>
            </a:r>
            <a:r>
              <a:rPr lang="en-US" dirty="0" smtClean="0"/>
              <a:t>depending on the specified parallelism</a:t>
            </a:r>
          </a:p>
          <a:p>
            <a:pPr fontAlgn="base"/>
            <a:r>
              <a:rPr lang="en-US" dirty="0" smtClean="0"/>
              <a:t>Each parallel instance</a:t>
            </a:r>
            <a:r>
              <a:rPr lang="en-US" dirty="0"/>
              <a:t> </a:t>
            </a:r>
            <a:r>
              <a:rPr lang="en-US" dirty="0" smtClean="0"/>
              <a:t>of an operation runs in a separate task slot</a:t>
            </a:r>
          </a:p>
          <a:p>
            <a:pPr fontAlgn="base"/>
            <a:r>
              <a:rPr lang="en-US" dirty="0" smtClean="0"/>
              <a:t>The scheduler may run several tasks from different operators in one task slot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3863311" y="4469427"/>
            <a:ext cx="1481992" cy="1796044"/>
            <a:chOff x="5036803" y="1773935"/>
            <a:chExt cx="1481992" cy="1796044"/>
          </a:xfrm>
        </p:grpSpPr>
        <p:sp>
          <p:nvSpPr>
            <p:cNvPr id="16" name="Rectangle 15"/>
            <p:cNvSpPr/>
            <p:nvPr/>
          </p:nvSpPr>
          <p:spPr>
            <a:xfrm>
              <a:off x="5036803" y="1773935"/>
              <a:ext cx="1481992" cy="1796044"/>
            </a:xfrm>
            <a:prstGeom prst="rect">
              <a:avLst/>
            </a:prstGeom>
            <a:solidFill>
              <a:srgbClr val="33AD9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r>
                <a:rPr lang="en-US" dirty="0" smtClean="0"/>
                <a:t>Task Manager</a:t>
              </a:r>
              <a:endParaRPr lang="en-US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186660" y="1891556"/>
              <a:ext cx="319712" cy="1243276"/>
            </a:xfrm>
            <a:prstGeom prst="rect">
              <a:avLst/>
            </a:prstGeom>
            <a:solidFill>
              <a:schemeClr val="accent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612037" y="1891556"/>
              <a:ext cx="319712" cy="1243276"/>
            </a:xfrm>
            <a:prstGeom prst="rect">
              <a:avLst/>
            </a:prstGeom>
            <a:solidFill>
              <a:srgbClr val="C0504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039745" y="1891556"/>
              <a:ext cx="319712" cy="1243276"/>
            </a:xfrm>
            <a:prstGeom prst="rect">
              <a:avLst/>
            </a:prstGeom>
            <a:solidFill>
              <a:srgbClr val="33AD9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Slot</a:t>
              </a:r>
              <a:endParaRPr lang="en-US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5975913" y="4469427"/>
            <a:ext cx="1481992" cy="1796044"/>
            <a:chOff x="5036803" y="1773935"/>
            <a:chExt cx="1481992" cy="1796044"/>
          </a:xfrm>
        </p:grpSpPr>
        <p:sp>
          <p:nvSpPr>
            <p:cNvPr id="21" name="Rectangle 20"/>
            <p:cNvSpPr/>
            <p:nvPr/>
          </p:nvSpPr>
          <p:spPr>
            <a:xfrm>
              <a:off x="5036803" y="1773935"/>
              <a:ext cx="1481992" cy="1796044"/>
            </a:xfrm>
            <a:prstGeom prst="rect">
              <a:avLst/>
            </a:prstGeom>
            <a:solidFill>
              <a:srgbClr val="33AD9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r>
                <a:rPr lang="en-US" dirty="0" smtClean="0"/>
                <a:t>Task Manager</a:t>
              </a:r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186660" y="1891556"/>
              <a:ext cx="319712" cy="1243276"/>
            </a:xfrm>
            <a:prstGeom prst="rect">
              <a:avLst/>
            </a:prstGeom>
            <a:solidFill>
              <a:schemeClr val="accent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612037" y="1891556"/>
              <a:ext cx="319712" cy="1243276"/>
            </a:xfrm>
            <a:prstGeom prst="rect">
              <a:avLst/>
            </a:prstGeom>
            <a:solidFill>
              <a:srgbClr val="C0504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6039745" y="1891556"/>
              <a:ext cx="319712" cy="1243276"/>
            </a:xfrm>
            <a:prstGeom prst="rect">
              <a:avLst/>
            </a:prstGeom>
            <a:solidFill>
              <a:srgbClr val="C0504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120885" y="4469427"/>
            <a:ext cx="2100480" cy="2252048"/>
            <a:chOff x="1349310" y="4469427"/>
            <a:chExt cx="2100480" cy="2252048"/>
          </a:xfrm>
        </p:grpSpPr>
        <p:grpSp>
          <p:nvGrpSpPr>
            <p:cNvPr id="9" name="Group 8"/>
            <p:cNvGrpSpPr/>
            <p:nvPr/>
          </p:nvGrpSpPr>
          <p:grpSpPr>
            <a:xfrm>
              <a:off x="1967798" y="4469427"/>
              <a:ext cx="1481992" cy="1796044"/>
              <a:chOff x="5036803" y="1773935"/>
              <a:chExt cx="1481992" cy="1796044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5036803" y="1773935"/>
                <a:ext cx="1481992" cy="1796044"/>
              </a:xfrm>
              <a:prstGeom prst="rect">
                <a:avLst/>
              </a:prstGeom>
              <a:solidFill>
                <a:srgbClr val="33AD9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  <a:p>
                <a:pPr algn="ctr"/>
                <a:endParaRPr lang="en-US" dirty="0" smtClean="0"/>
              </a:p>
              <a:p>
                <a:pPr algn="ctr"/>
                <a:r>
                  <a:rPr lang="en-US" dirty="0" smtClean="0"/>
                  <a:t>Task Manager</a:t>
                </a:r>
                <a:endParaRPr lang="en-US" dirty="0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5186660" y="1891556"/>
                <a:ext cx="319712" cy="1243276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5612037" y="1891556"/>
                <a:ext cx="319712" cy="1243276"/>
              </a:xfrm>
              <a:prstGeom prst="rect">
                <a:avLst/>
              </a:prstGeom>
              <a:solidFill>
                <a:srgbClr val="33AD9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Slot</a:t>
                </a:r>
                <a:endParaRPr lang="en-US" dirty="0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6039745" y="1891556"/>
                <a:ext cx="319712" cy="1243276"/>
              </a:xfrm>
              <a:prstGeom prst="rect">
                <a:avLst/>
              </a:prstGeom>
              <a:solidFill>
                <a:srgbClr val="33AD9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Slot</a:t>
                </a:r>
                <a:endParaRPr lang="en-US" dirty="0"/>
              </a:p>
            </p:txBody>
          </p:sp>
        </p:grpSp>
        <p:pic>
          <p:nvPicPr>
            <p:cNvPr id="30" name="Picture 21" descr="C:\Users\warneke\AppData\Local\Microsoft\Windows\Temporary Internet Files\Content.IE5\X8LGV7F5\MCj04348450000[1].png"/>
            <p:cNvPicPr>
              <a:picLocks noChangeAspect="1" noChangeArrowheads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349310" y="6001395"/>
              <a:ext cx="843958" cy="7200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31" name="Picture 21" descr="C:\Users\warneke\AppData\Local\Microsoft\Windows\Temporary Internet Files\Content.IE5\X8LGV7F5\MCj04348450000[1]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3253904" y="6025888"/>
            <a:ext cx="843958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" name="Picture 21" descr="C:\Users\warneke\AppData\Local\Microsoft\Windows\Temporary Internet Files\Content.IE5\X8LGV7F5\MCj04348450000[1]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5345303" y="6025888"/>
            <a:ext cx="843958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5" name="Straight Arrow Connector 24"/>
          <p:cNvCxnSpPr/>
          <p:nvPr/>
        </p:nvCxnSpPr>
        <p:spPr>
          <a:xfrm>
            <a:off x="3289372" y="5460444"/>
            <a:ext cx="44772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5461082" y="5460444"/>
            <a:ext cx="44772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1964843" y="4681124"/>
            <a:ext cx="158889" cy="1094493"/>
            <a:chOff x="509639" y="4462761"/>
            <a:chExt cx="317910" cy="2103203"/>
          </a:xfrm>
        </p:grpSpPr>
        <p:sp>
          <p:nvSpPr>
            <p:cNvPr id="34" name="Rectangle 33"/>
            <p:cNvSpPr/>
            <p:nvPr/>
          </p:nvSpPr>
          <p:spPr>
            <a:xfrm>
              <a:off x="516194" y="6288208"/>
              <a:ext cx="311355" cy="277756"/>
            </a:xfrm>
            <a:prstGeom prst="rect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512916" y="5661741"/>
              <a:ext cx="311355" cy="331460"/>
            </a:xfrm>
            <a:prstGeom prst="ellipse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 flipH="1" flipV="1">
              <a:off x="671871" y="6009500"/>
              <a:ext cx="1" cy="26232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 flipH="1" flipV="1">
              <a:off x="671872" y="5380439"/>
              <a:ext cx="1" cy="26232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 36"/>
            <p:cNvSpPr/>
            <p:nvPr/>
          </p:nvSpPr>
          <p:spPr>
            <a:xfrm>
              <a:off x="512917" y="5089228"/>
              <a:ext cx="311355" cy="277756"/>
            </a:xfrm>
            <a:prstGeom prst="rect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509639" y="4462761"/>
              <a:ext cx="311355" cy="331460"/>
            </a:xfrm>
            <a:prstGeom prst="ellipse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 flipH="1" flipV="1">
              <a:off x="668594" y="4810520"/>
              <a:ext cx="1" cy="26232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/>
          <p:cNvGrpSpPr/>
          <p:nvPr/>
        </p:nvGrpSpPr>
        <p:grpSpPr>
          <a:xfrm>
            <a:off x="4097862" y="4678248"/>
            <a:ext cx="158889" cy="1094493"/>
            <a:chOff x="509639" y="4462761"/>
            <a:chExt cx="317910" cy="2103203"/>
          </a:xfrm>
        </p:grpSpPr>
        <p:sp>
          <p:nvSpPr>
            <p:cNvPr id="57" name="Rectangle 56"/>
            <p:cNvSpPr/>
            <p:nvPr/>
          </p:nvSpPr>
          <p:spPr>
            <a:xfrm>
              <a:off x="516194" y="6288208"/>
              <a:ext cx="311355" cy="277756"/>
            </a:xfrm>
            <a:prstGeom prst="rect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512916" y="5661741"/>
              <a:ext cx="311355" cy="331460"/>
            </a:xfrm>
            <a:prstGeom prst="ellipse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9" name="Straight Arrow Connector 58"/>
            <p:cNvCxnSpPr/>
            <p:nvPr/>
          </p:nvCxnSpPr>
          <p:spPr>
            <a:xfrm flipH="1" flipV="1">
              <a:off x="671871" y="6009500"/>
              <a:ext cx="1" cy="26232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 flipH="1" flipV="1">
              <a:off x="671872" y="5380439"/>
              <a:ext cx="1" cy="26232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Rectangle 60"/>
            <p:cNvSpPr/>
            <p:nvPr/>
          </p:nvSpPr>
          <p:spPr>
            <a:xfrm>
              <a:off x="512917" y="5089228"/>
              <a:ext cx="311355" cy="277756"/>
            </a:xfrm>
            <a:prstGeom prst="rect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509639" y="4462761"/>
              <a:ext cx="311355" cy="331460"/>
            </a:xfrm>
            <a:prstGeom prst="ellipse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3" name="Straight Arrow Connector 62"/>
            <p:cNvCxnSpPr/>
            <p:nvPr/>
          </p:nvCxnSpPr>
          <p:spPr>
            <a:xfrm flipH="1" flipV="1">
              <a:off x="668594" y="4810520"/>
              <a:ext cx="1" cy="26232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/>
          <p:cNvGrpSpPr/>
          <p:nvPr/>
        </p:nvGrpSpPr>
        <p:grpSpPr>
          <a:xfrm>
            <a:off x="4520649" y="4674431"/>
            <a:ext cx="158889" cy="1094493"/>
            <a:chOff x="509639" y="4462761"/>
            <a:chExt cx="317910" cy="2103203"/>
          </a:xfrm>
        </p:grpSpPr>
        <p:sp>
          <p:nvSpPr>
            <p:cNvPr id="65" name="Rectangle 64"/>
            <p:cNvSpPr/>
            <p:nvPr/>
          </p:nvSpPr>
          <p:spPr>
            <a:xfrm>
              <a:off x="516194" y="6288208"/>
              <a:ext cx="311355" cy="277756"/>
            </a:xfrm>
            <a:prstGeom prst="rect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/>
            <p:cNvSpPr/>
            <p:nvPr/>
          </p:nvSpPr>
          <p:spPr>
            <a:xfrm>
              <a:off x="512916" y="5661741"/>
              <a:ext cx="311355" cy="331460"/>
            </a:xfrm>
            <a:prstGeom prst="ellipse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7" name="Straight Arrow Connector 66"/>
            <p:cNvCxnSpPr/>
            <p:nvPr/>
          </p:nvCxnSpPr>
          <p:spPr>
            <a:xfrm flipH="1" flipV="1">
              <a:off x="671871" y="6009500"/>
              <a:ext cx="1" cy="26232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 flipH="1" flipV="1">
              <a:off x="671872" y="5380439"/>
              <a:ext cx="1" cy="26232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Rectangle 68"/>
            <p:cNvSpPr/>
            <p:nvPr/>
          </p:nvSpPr>
          <p:spPr>
            <a:xfrm>
              <a:off x="512917" y="5089228"/>
              <a:ext cx="311355" cy="277756"/>
            </a:xfrm>
            <a:prstGeom prst="rect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509639" y="4462761"/>
              <a:ext cx="311355" cy="331460"/>
            </a:xfrm>
            <a:prstGeom prst="ellipse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1" name="Straight Arrow Connector 70"/>
            <p:cNvCxnSpPr/>
            <p:nvPr/>
          </p:nvCxnSpPr>
          <p:spPr>
            <a:xfrm flipH="1" flipV="1">
              <a:off x="668594" y="4810520"/>
              <a:ext cx="1" cy="26232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/>
          <p:cNvGrpSpPr/>
          <p:nvPr/>
        </p:nvGrpSpPr>
        <p:grpSpPr>
          <a:xfrm>
            <a:off x="6205649" y="4673761"/>
            <a:ext cx="158889" cy="1094493"/>
            <a:chOff x="509639" y="4462761"/>
            <a:chExt cx="317910" cy="2103203"/>
          </a:xfrm>
        </p:grpSpPr>
        <p:sp>
          <p:nvSpPr>
            <p:cNvPr id="81" name="Rectangle 80"/>
            <p:cNvSpPr/>
            <p:nvPr/>
          </p:nvSpPr>
          <p:spPr>
            <a:xfrm>
              <a:off x="516194" y="6288208"/>
              <a:ext cx="311355" cy="277756"/>
            </a:xfrm>
            <a:prstGeom prst="rect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/>
            <p:cNvSpPr/>
            <p:nvPr/>
          </p:nvSpPr>
          <p:spPr>
            <a:xfrm>
              <a:off x="512916" y="5661741"/>
              <a:ext cx="311355" cy="331460"/>
            </a:xfrm>
            <a:prstGeom prst="ellipse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83" name="Straight Arrow Connector 82"/>
            <p:cNvCxnSpPr/>
            <p:nvPr/>
          </p:nvCxnSpPr>
          <p:spPr>
            <a:xfrm flipH="1" flipV="1">
              <a:off x="671871" y="6009500"/>
              <a:ext cx="1" cy="26232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/>
            <p:nvPr/>
          </p:nvCxnSpPr>
          <p:spPr>
            <a:xfrm flipH="1" flipV="1">
              <a:off x="671872" y="5380439"/>
              <a:ext cx="1" cy="26232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Rectangle 84"/>
            <p:cNvSpPr/>
            <p:nvPr/>
          </p:nvSpPr>
          <p:spPr>
            <a:xfrm>
              <a:off x="512917" y="5089228"/>
              <a:ext cx="311355" cy="277756"/>
            </a:xfrm>
            <a:prstGeom prst="rect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/>
            <p:cNvSpPr/>
            <p:nvPr/>
          </p:nvSpPr>
          <p:spPr>
            <a:xfrm>
              <a:off x="509639" y="4462761"/>
              <a:ext cx="311355" cy="331460"/>
            </a:xfrm>
            <a:prstGeom prst="ellipse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87" name="Straight Arrow Connector 86"/>
            <p:cNvCxnSpPr/>
            <p:nvPr/>
          </p:nvCxnSpPr>
          <p:spPr>
            <a:xfrm flipH="1" flipV="1">
              <a:off x="668594" y="4810520"/>
              <a:ext cx="1" cy="26232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Group 87"/>
          <p:cNvGrpSpPr/>
          <p:nvPr/>
        </p:nvGrpSpPr>
        <p:grpSpPr>
          <a:xfrm>
            <a:off x="6636629" y="4657511"/>
            <a:ext cx="158889" cy="1094493"/>
            <a:chOff x="509639" y="4462761"/>
            <a:chExt cx="317910" cy="2103203"/>
          </a:xfrm>
        </p:grpSpPr>
        <p:sp>
          <p:nvSpPr>
            <p:cNvPr id="89" name="Rectangle 88"/>
            <p:cNvSpPr/>
            <p:nvPr/>
          </p:nvSpPr>
          <p:spPr>
            <a:xfrm>
              <a:off x="516194" y="6288208"/>
              <a:ext cx="311355" cy="277756"/>
            </a:xfrm>
            <a:prstGeom prst="rect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/>
            <p:cNvSpPr/>
            <p:nvPr/>
          </p:nvSpPr>
          <p:spPr>
            <a:xfrm>
              <a:off x="512916" y="5661741"/>
              <a:ext cx="311355" cy="331460"/>
            </a:xfrm>
            <a:prstGeom prst="ellipse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1" name="Straight Arrow Connector 90"/>
            <p:cNvCxnSpPr/>
            <p:nvPr/>
          </p:nvCxnSpPr>
          <p:spPr>
            <a:xfrm flipH="1" flipV="1">
              <a:off x="671871" y="6009500"/>
              <a:ext cx="1" cy="26232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/>
            <p:nvPr/>
          </p:nvCxnSpPr>
          <p:spPr>
            <a:xfrm flipH="1" flipV="1">
              <a:off x="671872" y="5380439"/>
              <a:ext cx="1" cy="26232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Rectangle 92"/>
            <p:cNvSpPr/>
            <p:nvPr/>
          </p:nvSpPr>
          <p:spPr>
            <a:xfrm>
              <a:off x="512917" y="5089228"/>
              <a:ext cx="311355" cy="277756"/>
            </a:xfrm>
            <a:prstGeom prst="rect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/>
            <p:cNvSpPr/>
            <p:nvPr/>
          </p:nvSpPr>
          <p:spPr>
            <a:xfrm>
              <a:off x="509639" y="4462761"/>
              <a:ext cx="311355" cy="331460"/>
            </a:xfrm>
            <a:prstGeom prst="ellipse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5" name="Straight Arrow Connector 94"/>
            <p:cNvCxnSpPr/>
            <p:nvPr/>
          </p:nvCxnSpPr>
          <p:spPr>
            <a:xfrm flipH="1" flipV="1">
              <a:off x="668594" y="4810520"/>
              <a:ext cx="1" cy="26232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6" name="Group 95"/>
          <p:cNvGrpSpPr/>
          <p:nvPr/>
        </p:nvGrpSpPr>
        <p:grpSpPr>
          <a:xfrm>
            <a:off x="7059416" y="4665035"/>
            <a:ext cx="158889" cy="1094493"/>
            <a:chOff x="509639" y="4462761"/>
            <a:chExt cx="317910" cy="2103203"/>
          </a:xfrm>
        </p:grpSpPr>
        <p:sp>
          <p:nvSpPr>
            <p:cNvPr id="97" name="Rectangle 96"/>
            <p:cNvSpPr/>
            <p:nvPr/>
          </p:nvSpPr>
          <p:spPr>
            <a:xfrm>
              <a:off x="516194" y="6288208"/>
              <a:ext cx="311355" cy="277756"/>
            </a:xfrm>
            <a:prstGeom prst="rect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/>
            <p:cNvSpPr/>
            <p:nvPr/>
          </p:nvSpPr>
          <p:spPr>
            <a:xfrm>
              <a:off x="512916" y="5661741"/>
              <a:ext cx="311355" cy="331460"/>
            </a:xfrm>
            <a:prstGeom prst="ellipse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9" name="Straight Arrow Connector 98"/>
            <p:cNvCxnSpPr/>
            <p:nvPr/>
          </p:nvCxnSpPr>
          <p:spPr>
            <a:xfrm flipH="1" flipV="1">
              <a:off x="671871" y="6009500"/>
              <a:ext cx="1" cy="26232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/>
            <p:nvPr/>
          </p:nvCxnSpPr>
          <p:spPr>
            <a:xfrm flipH="1" flipV="1">
              <a:off x="671872" y="5380439"/>
              <a:ext cx="1" cy="26232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Rectangle 100"/>
            <p:cNvSpPr/>
            <p:nvPr/>
          </p:nvSpPr>
          <p:spPr>
            <a:xfrm>
              <a:off x="512917" y="5089228"/>
              <a:ext cx="311355" cy="277756"/>
            </a:xfrm>
            <a:prstGeom prst="rect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/>
            <p:cNvSpPr/>
            <p:nvPr/>
          </p:nvSpPr>
          <p:spPr>
            <a:xfrm>
              <a:off x="509639" y="4462761"/>
              <a:ext cx="311355" cy="331460"/>
            </a:xfrm>
            <a:prstGeom prst="ellipse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03" name="Straight Arrow Connector 102"/>
            <p:cNvCxnSpPr/>
            <p:nvPr/>
          </p:nvCxnSpPr>
          <p:spPr>
            <a:xfrm flipH="1" flipV="1">
              <a:off x="668594" y="4810520"/>
              <a:ext cx="1" cy="26232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567772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Execution Setups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85346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Ways to Run a </a:t>
            </a:r>
            <a:r>
              <a:rPr lang="en-US" dirty="0" err="1" smtClean="0"/>
              <a:t>Flink</a:t>
            </a:r>
            <a:r>
              <a:rPr lang="en-US" dirty="0" smtClean="0"/>
              <a:t> Program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944183" y="1941590"/>
            <a:ext cx="6816178" cy="3913051"/>
            <a:chOff x="504716" y="2191518"/>
            <a:chExt cx="6816178" cy="3913051"/>
          </a:xfrm>
        </p:grpSpPr>
        <p:sp>
          <p:nvSpPr>
            <p:cNvPr id="7" name="Rectangle 6"/>
            <p:cNvSpPr/>
            <p:nvPr/>
          </p:nvSpPr>
          <p:spPr>
            <a:xfrm rot="16200000">
              <a:off x="1017603" y="2781857"/>
              <a:ext cx="1557867" cy="406400"/>
            </a:xfrm>
            <a:prstGeom prst="rect">
              <a:avLst/>
            </a:prstGeom>
            <a:solidFill>
              <a:srgbClr val="34AD9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latin typeface="Avenir Next Regular"/>
                  <a:cs typeface="Avenir Next Regular"/>
                </a:rPr>
                <a:t>Gelly</a:t>
              </a:r>
              <a:endParaRPr lang="en-US" dirty="0">
                <a:latin typeface="Avenir Next Regular"/>
                <a:cs typeface="Avenir Next Regular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 rot="16200000">
              <a:off x="445511" y="2790313"/>
              <a:ext cx="1557867" cy="406400"/>
            </a:xfrm>
            <a:prstGeom prst="rect">
              <a:avLst/>
            </a:prstGeom>
            <a:solidFill>
              <a:srgbClr val="34AD9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Avenir Next Regular"/>
                  <a:cs typeface="Avenir Next Regular"/>
                </a:rPr>
                <a:t>Table</a:t>
              </a:r>
              <a:endParaRPr lang="en-US" dirty="0">
                <a:latin typeface="Avenir Next Regular"/>
                <a:cs typeface="Avenir Next Regular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 rot="16200000">
              <a:off x="1570031" y="2781860"/>
              <a:ext cx="1557867" cy="406400"/>
            </a:xfrm>
            <a:prstGeom prst="rect">
              <a:avLst/>
            </a:prstGeom>
            <a:solidFill>
              <a:srgbClr val="34AD9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Avenir Next Regular"/>
                  <a:cs typeface="Avenir Next Regular"/>
                </a:rPr>
                <a:t>ML</a:t>
              </a:r>
              <a:endParaRPr lang="en-US" dirty="0">
                <a:latin typeface="Avenir Next Regular"/>
                <a:cs typeface="Avenir Next Regular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 rot="16200000">
              <a:off x="4381127" y="2773403"/>
              <a:ext cx="1557867" cy="4064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SAMOA</a:t>
              </a:r>
              <a:endParaRPr lang="en-US" dirty="0">
                <a:solidFill>
                  <a:schemeClr val="tx1"/>
                </a:solidFill>
                <a:latin typeface="Avenir Next Regular"/>
                <a:cs typeface="Avenir Next Regular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11497" y="3955577"/>
              <a:ext cx="3733796" cy="406400"/>
            </a:xfrm>
            <a:prstGeom prst="rect">
              <a:avLst/>
            </a:prstGeom>
            <a:solidFill>
              <a:srgbClr val="34AD9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latin typeface="Avenir Next Regular"/>
                  <a:cs typeface="Avenir Next Regular"/>
                </a:rPr>
                <a:t>DataSet</a:t>
              </a:r>
              <a:r>
                <a:rPr lang="en-US" dirty="0" smtClean="0">
                  <a:latin typeface="Avenir Next Regular"/>
                  <a:cs typeface="Avenir Next Regular"/>
                </a:rPr>
                <a:t> (Java/</a:t>
              </a:r>
              <a:r>
                <a:rPr lang="en-US" dirty="0" err="1" smtClean="0">
                  <a:latin typeface="Avenir Next Regular"/>
                  <a:cs typeface="Avenir Next Regular"/>
                </a:rPr>
                <a:t>Scala</a:t>
              </a:r>
              <a:r>
                <a:rPr lang="en-US" dirty="0" smtClean="0">
                  <a:latin typeface="Avenir Next Regular"/>
                  <a:cs typeface="Avenir Next Regular"/>
                </a:rPr>
                <a:t>/Python)</a:t>
              </a:r>
              <a:endParaRPr lang="en-US" dirty="0">
                <a:latin typeface="Avenir Next Regular"/>
                <a:cs typeface="Avenir Next Regular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355359" y="3955577"/>
              <a:ext cx="2965535" cy="406400"/>
            </a:xfrm>
            <a:prstGeom prst="rect">
              <a:avLst/>
            </a:prstGeom>
            <a:solidFill>
              <a:srgbClr val="34AD9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Avenir Next Regular"/>
                  <a:cs typeface="Avenir Next Regular"/>
                </a:rPr>
                <a:t>DataStream (Java/</a:t>
              </a:r>
              <a:r>
                <a:rPr lang="en-US" dirty="0" err="1" smtClean="0">
                  <a:latin typeface="Avenir Next Regular"/>
                  <a:cs typeface="Avenir Next Regular"/>
                </a:rPr>
                <a:t>Scala</a:t>
              </a:r>
              <a:r>
                <a:rPr lang="en-US" dirty="0" smtClean="0">
                  <a:latin typeface="Avenir Next Regular"/>
                  <a:cs typeface="Avenir Next Regular"/>
                </a:rPr>
                <a:t>)</a:t>
              </a:r>
              <a:endParaRPr lang="en-US" dirty="0">
                <a:latin typeface="Avenir Next Regular"/>
                <a:cs typeface="Avenir Next Regular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 rot="16200000">
              <a:off x="-76896" y="2796189"/>
              <a:ext cx="1557869" cy="394646"/>
            </a:xfrm>
            <a:prstGeom prst="rect">
              <a:avLst/>
            </a:prstGeom>
            <a:solidFill>
              <a:srgbClr val="34AD9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 smtClean="0">
                  <a:latin typeface="Avenir Next Regular"/>
                  <a:cs typeface="Avenir Next Regular"/>
                </a:rPr>
                <a:t>Hadoop</a:t>
              </a:r>
              <a:r>
                <a:rPr lang="en-US" sz="1600" dirty="0" smtClean="0">
                  <a:latin typeface="Avenir Next Regular"/>
                  <a:cs typeface="Avenir Next Regular"/>
                </a:rPr>
                <a:t> M/R</a:t>
              </a:r>
              <a:endParaRPr lang="en-US" sz="1600" dirty="0">
                <a:latin typeface="Avenir Next Regular"/>
                <a:cs typeface="Avenir Next Regular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11501" y="5698169"/>
              <a:ext cx="1159931" cy="406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Avenir Next Regular"/>
                  <a:cs typeface="Avenir Next Regular"/>
                </a:rPr>
                <a:t>Local</a:t>
              </a:r>
              <a:endParaRPr lang="en-US" dirty="0">
                <a:latin typeface="Avenir Next Regular"/>
                <a:cs typeface="Avenir Next Regular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792083" y="5698169"/>
              <a:ext cx="1159931" cy="406400"/>
            </a:xfrm>
            <a:prstGeom prst="rect">
              <a:avLst/>
            </a:prstGeom>
            <a:solidFill>
              <a:srgbClr val="C0504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Avenir Next Regular"/>
                  <a:cs typeface="Avenir Next Regular"/>
                </a:rPr>
                <a:t>Remote</a:t>
              </a:r>
              <a:endParaRPr lang="en-US" dirty="0">
                <a:latin typeface="Avenir Next Regular"/>
                <a:cs typeface="Avenir Next Regular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055730" y="5698169"/>
              <a:ext cx="1299629" cy="406400"/>
            </a:xfrm>
            <a:prstGeom prst="rect">
              <a:avLst/>
            </a:prstGeom>
            <a:solidFill>
              <a:srgbClr val="C0504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Avenir Next Regular"/>
                  <a:cs typeface="Avenir Next Regular"/>
                </a:rPr>
                <a:t>Yarn</a:t>
              </a:r>
              <a:endParaRPr lang="en-US" dirty="0">
                <a:latin typeface="Avenir Next Regular"/>
                <a:cs typeface="Avenir Next Regular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461885" y="5698169"/>
              <a:ext cx="1265077" cy="406400"/>
            </a:xfrm>
            <a:prstGeom prst="rect">
              <a:avLst/>
            </a:prstGeom>
            <a:solidFill>
              <a:srgbClr val="C0504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latin typeface="Avenir Next Regular"/>
                  <a:cs typeface="Avenir Next Regular"/>
                </a:rPr>
                <a:t>Tez</a:t>
              </a:r>
              <a:endParaRPr lang="en-US" dirty="0">
                <a:latin typeface="Avenir Next Regular"/>
                <a:cs typeface="Avenir Next Regular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856163" y="5698169"/>
              <a:ext cx="1464731" cy="406400"/>
            </a:xfrm>
            <a:prstGeom prst="rect">
              <a:avLst/>
            </a:prstGeom>
            <a:solidFill>
              <a:srgbClr val="C0504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Avenir Next Regular"/>
                  <a:cs typeface="Avenir Next Regular"/>
                </a:rPr>
                <a:t>Embedded</a:t>
              </a:r>
              <a:endParaRPr lang="en-US" dirty="0">
                <a:latin typeface="Avenir Next Regular"/>
                <a:cs typeface="Avenir Next Regular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 rot="16200000">
              <a:off x="2129259" y="2790313"/>
              <a:ext cx="1557867" cy="4064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Dataflow</a:t>
              </a:r>
              <a:endParaRPr lang="en-US" dirty="0">
                <a:solidFill>
                  <a:schemeClr val="tx1"/>
                </a:solidFill>
                <a:latin typeface="Avenir Next Regular"/>
                <a:cs typeface="Avenir Next Regular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 rot="16200000">
              <a:off x="4948029" y="2767253"/>
              <a:ext cx="1557867" cy="4064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Dataflow (</a:t>
              </a:r>
              <a:r>
                <a:rPr lang="en-US" sz="1600" dirty="0" err="1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WiP</a:t>
              </a:r>
              <a:r>
                <a:rPr lang="en-US" sz="16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)</a:t>
              </a:r>
              <a:endParaRPr lang="en-US" sz="1600" dirty="0">
                <a:solidFill>
                  <a:schemeClr val="tx1"/>
                </a:solidFill>
                <a:latin typeface="Avenir Next Regular"/>
                <a:cs typeface="Avenir Next Regular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 rot="16200000">
              <a:off x="2690073" y="2773403"/>
              <a:ext cx="1557867" cy="4064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MRQL</a:t>
              </a:r>
              <a:endParaRPr lang="en-US" dirty="0">
                <a:solidFill>
                  <a:schemeClr val="tx1"/>
                </a:solidFill>
                <a:latin typeface="Avenir Next Regular"/>
                <a:cs typeface="Avenir Next Regular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 rot="16200000">
              <a:off x="3779626" y="2767253"/>
              <a:ext cx="1557867" cy="406400"/>
            </a:xfrm>
            <a:prstGeom prst="rect">
              <a:avLst/>
            </a:prstGeom>
            <a:solidFill>
              <a:srgbClr val="34AD9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Avenir Next Regular"/>
                  <a:cs typeface="Avenir Next Regular"/>
                </a:rPr>
                <a:t>Table</a:t>
              </a:r>
              <a:endParaRPr lang="en-US" dirty="0">
                <a:latin typeface="Avenir Next Regular"/>
                <a:cs typeface="Avenir Next Regular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 rot="16200000">
              <a:off x="3242190" y="2767252"/>
              <a:ext cx="1557867" cy="4064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Cascading (</a:t>
              </a:r>
              <a:r>
                <a:rPr lang="en-US" sz="1400" dirty="0" err="1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WiP</a:t>
              </a:r>
              <a:r>
                <a:rPr lang="en-US" sz="14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)</a:t>
              </a:r>
              <a:endParaRPr lang="en-US" sz="1400" dirty="0">
                <a:solidFill>
                  <a:schemeClr val="tx1"/>
                </a:solidFill>
                <a:latin typeface="Avenir Next Regular"/>
                <a:cs typeface="Avenir Next Regular"/>
              </a:endParaRPr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511496" y="4496626"/>
              <a:ext cx="6809398" cy="1069272"/>
              <a:chOff x="511496" y="4496626"/>
              <a:chExt cx="6809398" cy="1069272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511496" y="4496626"/>
                <a:ext cx="6809398" cy="1069272"/>
              </a:xfrm>
              <a:prstGeom prst="rect">
                <a:avLst/>
              </a:prstGeom>
              <a:solidFill>
                <a:srgbClr val="34AD9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>
                  <a:latin typeface="Avenir Next Regular"/>
                  <a:cs typeface="Avenir Next Regular"/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4047757" y="4546554"/>
                <a:ext cx="313573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dirty="0" smtClean="0">
                    <a:solidFill>
                      <a:srgbClr val="FFFFFF"/>
                    </a:solidFill>
                    <a:latin typeface="Avenir Next Regular"/>
                    <a:cs typeface="Avenir Next Regular"/>
                  </a:rPr>
                  <a:t>Streaming dataflow runtime</a:t>
                </a:r>
                <a:endParaRPr lang="en-US" dirty="0">
                  <a:solidFill>
                    <a:srgbClr val="FFFFFF"/>
                  </a:solidFill>
                  <a:latin typeface="Avenir Next Regular"/>
                  <a:cs typeface="Avenir Next Regular"/>
                </a:endParaRPr>
              </a:p>
            </p:txBody>
          </p:sp>
          <p:sp>
            <p:nvSpPr>
              <p:cNvPr id="29" name="Oval 1"/>
              <p:cNvSpPr/>
              <p:nvPr/>
            </p:nvSpPr>
            <p:spPr>
              <a:xfrm>
                <a:off x="698319" y="4934133"/>
                <a:ext cx="233698" cy="204563"/>
              </a:xfrm>
              <a:prstGeom prst="ellipse">
                <a:avLst/>
              </a:prstGeom>
              <a:solidFill>
                <a:srgbClr val="FEBE12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3"/>
              <p:cNvSpPr/>
              <p:nvPr/>
            </p:nvSpPr>
            <p:spPr>
              <a:xfrm>
                <a:off x="1359638" y="4934133"/>
                <a:ext cx="233698" cy="204563"/>
              </a:xfrm>
              <a:prstGeom prst="ellipse">
                <a:avLst/>
              </a:prstGeom>
              <a:solidFill>
                <a:srgbClr val="FEBE12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1" name="Straight Arrow Connector 4"/>
              <p:cNvCxnSpPr>
                <a:stCxn id="29" idx="6"/>
                <a:endCxn id="30" idx="2"/>
              </p:cNvCxnSpPr>
              <p:nvPr/>
            </p:nvCxnSpPr>
            <p:spPr>
              <a:xfrm>
                <a:off x="932017" y="5036415"/>
                <a:ext cx="427622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Oval 6"/>
              <p:cNvSpPr/>
              <p:nvPr/>
            </p:nvSpPr>
            <p:spPr>
              <a:xfrm>
                <a:off x="698319" y="4546554"/>
                <a:ext cx="233698" cy="204563"/>
              </a:xfrm>
              <a:prstGeom prst="ellipse">
                <a:avLst/>
              </a:prstGeom>
              <a:solidFill>
                <a:srgbClr val="FEBE12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" name="Straight Arrow Connector 7"/>
              <p:cNvCxnSpPr>
                <a:stCxn id="32" idx="6"/>
                <a:endCxn id="34" idx="2"/>
              </p:cNvCxnSpPr>
              <p:nvPr/>
            </p:nvCxnSpPr>
            <p:spPr>
              <a:xfrm>
                <a:off x="932017" y="4648836"/>
                <a:ext cx="427622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Oval 33"/>
              <p:cNvSpPr/>
              <p:nvPr/>
            </p:nvSpPr>
            <p:spPr>
              <a:xfrm>
                <a:off x="1359639" y="4546554"/>
                <a:ext cx="233698" cy="204563"/>
              </a:xfrm>
              <a:prstGeom prst="ellipse">
                <a:avLst/>
              </a:prstGeom>
              <a:solidFill>
                <a:srgbClr val="FEBE12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5" name="Straight Arrow Connector 34"/>
              <p:cNvCxnSpPr>
                <a:stCxn id="40" idx="6"/>
                <a:endCxn id="47" idx="2"/>
              </p:cNvCxnSpPr>
              <p:nvPr/>
            </p:nvCxnSpPr>
            <p:spPr>
              <a:xfrm>
                <a:off x="2629894" y="5353850"/>
                <a:ext cx="281893" cy="383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Oval 15"/>
              <p:cNvSpPr/>
              <p:nvPr/>
            </p:nvSpPr>
            <p:spPr>
              <a:xfrm>
                <a:off x="698319" y="5253825"/>
                <a:ext cx="233698" cy="204563"/>
              </a:xfrm>
              <a:prstGeom prst="ellipse">
                <a:avLst/>
              </a:prstGeom>
              <a:solidFill>
                <a:srgbClr val="FEBE12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16"/>
              <p:cNvSpPr/>
              <p:nvPr/>
            </p:nvSpPr>
            <p:spPr>
              <a:xfrm>
                <a:off x="1359638" y="5253825"/>
                <a:ext cx="233698" cy="204563"/>
              </a:xfrm>
              <a:prstGeom prst="ellipse">
                <a:avLst/>
              </a:prstGeom>
              <a:solidFill>
                <a:srgbClr val="FEBE12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8" name="Straight Arrow Connector 17"/>
              <p:cNvCxnSpPr>
                <a:stCxn id="36" idx="6"/>
                <a:endCxn id="37" idx="2"/>
              </p:cNvCxnSpPr>
              <p:nvPr/>
            </p:nvCxnSpPr>
            <p:spPr>
              <a:xfrm>
                <a:off x="932017" y="5356107"/>
                <a:ext cx="427622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Oval 18"/>
              <p:cNvSpPr/>
              <p:nvPr/>
            </p:nvSpPr>
            <p:spPr>
              <a:xfrm>
                <a:off x="2393289" y="4936312"/>
                <a:ext cx="233698" cy="204563"/>
              </a:xfrm>
              <a:prstGeom prst="ellipse">
                <a:avLst/>
              </a:prstGeom>
              <a:solidFill>
                <a:srgbClr val="FEBE12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19"/>
              <p:cNvSpPr/>
              <p:nvPr/>
            </p:nvSpPr>
            <p:spPr>
              <a:xfrm>
                <a:off x="2396196" y="5251568"/>
                <a:ext cx="233698" cy="204563"/>
              </a:xfrm>
              <a:prstGeom prst="ellipse">
                <a:avLst/>
              </a:prstGeom>
              <a:solidFill>
                <a:srgbClr val="FEBE12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1" name="Straight Arrow Connector 20"/>
              <p:cNvCxnSpPr>
                <a:stCxn id="39" idx="6"/>
                <a:endCxn id="50" idx="2"/>
              </p:cNvCxnSpPr>
              <p:nvPr/>
            </p:nvCxnSpPr>
            <p:spPr>
              <a:xfrm flipV="1">
                <a:off x="2626987" y="5036417"/>
                <a:ext cx="284800" cy="217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21"/>
              <p:cNvCxnSpPr>
                <a:stCxn id="30" idx="6"/>
                <a:endCxn id="39" idx="2"/>
              </p:cNvCxnSpPr>
              <p:nvPr/>
            </p:nvCxnSpPr>
            <p:spPr>
              <a:xfrm>
                <a:off x="1593336" y="5036415"/>
                <a:ext cx="799953" cy="217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22"/>
              <p:cNvCxnSpPr>
                <a:stCxn id="37" idx="6"/>
                <a:endCxn id="40" idx="2"/>
              </p:cNvCxnSpPr>
              <p:nvPr/>
            </p:nvCxnSpPr>
            <p:spPr>
              <a:xfrm flipV="1">
                <a:off x="1593336" y="5353850"/>
                <a:ext cx="802860" cy="225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23"/>
              <p:cNvCxnSpPr>
                <a:stCxn id="30" idx="6"/>
                <a:endCxn id="40" idx="2"/>
              </p:cNvCxnSpPr>
              <p:nvPr/>
            </p:nvCxnSpPr>
            <p:spPr>
              <a:xfrm>
                <a:off x="1593336" y="5036415"/>
                <a:ext cx="802860" cy="31743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24"/>
              <p:cNvCxnSpPr>
                <a:stCxn id="37" idx="7"/>
                <a:endCxn id="39" idx="3"/>
              </p:cNvCxnSpPr>
              <p:nvPr/>
            </p:nvCxnSpPr>
            <p:spPr>
              <a:xfrm flipV="1">
                <a:off x="1559112" y="5110917"/>
                <a:ext cx="868401" cy="17286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Oval 2"/>
              <p:cNvSpPr/>
              <p:nvPr/>
            </p:nvSpPr>
            <p:spPr>
              <a:xfrm>
                <a:off x="3573106" y="5255403"/>
                <a:ext cx="233698" cy="204563"/>
              </a:xfrm>
              <a:prstGeom prst="ellipse">
                <a:avLst/>
              </a:prstGeom>
              <a:solidFill>
                <a:srgbClr val="FEBE12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6"/>
              <p:cNvSpPr/>
              <p:nvPr/>
            </p:nvSpPr>
            <p:spPr>
              <a:xfrm>
                <a:off x="2911787" y="5255405"/>
                <a:ext cx="233698" cy="204563"/>
              </a:xfrm>
              <a:prstGeom prst="ellipse">
                <a:avLst/>
              </a:prstGeom>
              <a:solidFill>
                <a:srgbClr val="FEBE12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8" name="Straight Arrow Connector 7"/>
              <p:cNvCxnSpPr>
                <a:stCxn id="47" idx="6"/>
                <a:endCxn id="46" idx="2"/>
              </p:cNvCxnSpPr>
              <p:nvPr/>
            </p:nvCxnSpPr>
            <p:spPr>
              <a:xfrm flipV="1">
                <a:off x="3145485" y="5357685"/>
                <a:ext cx="427621" cy="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Oval 10"/>
              <p:cNvSpPr/>
              <p:nvPr/>
            </p:nvSpPr>
            <p:spPr>
              <a:xfrm>
                <a:off x="3573106" y="4934133"/>
                <a:ext cx="233698" cy="204563"/>
              </a:xfrm>
              <a:prstGeom prst="ellipse">
                <a:avLst/>
              </a:prstGeom>
              <a:solidFill>
                <a:srgbClr val="FEBE12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11"/>
              <p:cNvSpPr/>
              <p:nvPr/>
            </p:nvSpPr>
            <p:spPr>
              <a:xfrm>
                <a:off x="2911787" y="4934135"/>
                <a:ext cx="233698" cy="204563"/>
              </a:xfrm>
              <a:prstGeom prst="ellipse">
                <a:avLst/>
              </a:prstGeom>
              <a:solidFill>
                <a:srgbClr val="FEBE12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1" name="Straight Arrow Connector 12"/>
              <p:cNvCxnSpPr>
                <a:stCxn id="50" idx="6"/>
                <a:endCxn id="49" idx="2"/>
              </p:cNvCxnSpPr>
              <p:nvPr/>
            </p:nvCxnSpPr>
            <p:spPr>
              <a:xfrm flipV="1">
                <a:off x="3145485" y="5036415"/>
                <a:ext cx="427621" cy="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13"/>
              <p:cNvCxnSpPr>
                <a:stCxn id="50" idx="5"/>
                <a:endCxn id="46" idx="1"/>
              </p:cNvCxnSpPr>
              <p:nvPr/>
            </p:nvCxnSpPr>
            <p:spPr>
              <a:xfrm>
                <a:off x="3111260" y="5108740"/>
                <a:ext cx="496070" cy="17662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14"/>
              <p:cNvCxnSpPr>
                <a:stCxn id="47" idx="7"/>
                <a:endCxn id="49" idx="3"/>
              </p:cNvCxnSpPr>
              <p:nvPr/>
            </p:nvCxnSpPr>
            <p:spPr>
              <a:xfrm flipV="1">
                <a:off x="3111260" y="5108738"/>
                <a:ext cx="496070" cy="17662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21"/>
              <p:cNvCxnSpPr>
                <a:stCxn id="34" idx="6"/>
              </p:cNvCxnSpPr>
              <p:nvPr/>
            </p:nvCxnSpPr>
            <p:spPr>
              <a:xfrm>
                <a:off x="1593337" y="4648836"/>
                <a:ext cx="919708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21"/>
              <p:cNvCxnSpPr>
                <a:endCxn id="50" idx="1"/>
              </p:cNvCxnSpPr>
              <p:nvPr/>
            </p:nvCxnSpPr>
            <p:spPr>
              <a:xfrm>
                <a:off x="2525431" y="4648836"/>
                <a:ext cx="420581" cy="31525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1296681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Execution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4376"/>
            <a:ext cx="5217697" cy="4651788"/>
          </a:xfrm>
        </p:spPr>
        <p:txBody>
          <a:bodyPr/>
          <a:lstStyle/>
          <a:p>
            <a:r>
              <a:rPr lang="en-US" dirty="0" smtClean="0"/>
              <a:t>Starts local </a:t>
            </a:r>
            <a:r>
              <a:rPr lang="en-US" dirty="0" err="1" smtClean="0"/>
              <a:t>Flink</a:t>
            </a:r>
            <a:r>
              <a:rPr lang="en-US" dirty="0" smtClean="0"/>
              <a:t> cluster</a:t>
            </a:r>
          </a:p>
          <a:p>
            <a:r>
              <a:rPr lang="en-US" dirty="0" smtClean="0"/>
              <a:t>All processes run in the same JVM</a:t>
            </a:r>
          </a:p>
          <a:p>
            <a:r>
              <a:rPr lang="en-US" dirty="0" smtClean="0"/>
              <a:t>Behaves just like a regular Cluster</a:t>
            </a:r>
          </a:p>
          <a:p>
            <a:r>
              <a:rPr lang="en-US" dirty="0" smtClean="0"/>
              <a:t>Very useful for developing and debugging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5603850" y="1631890"/>
            <a:ext cx="3082950" cy="4494274"/>
            <a:chOff x="5603850" y="1631890"/>
            <a:chExt cx="3082950" cy="4494274"/>
          </a:xfrm>
        </p:grpSpPr>
        <p:sp>
          <p:nvSpPr>
            <p:cNvPr id="6" name="Rectangle 5"/>
            <p:cNvSpPr/>
            <p:nvPr/>
          </p:nvSpPr>
          <p:spPr>
            <a:xfrm>
              <a:off x="5603850" y="1631890"/>
              <a:ext cx="3082950" cy="4494274"/>
            </a:xfrm>
            <a:prstGeom prst="rect">
              <a:avLst/>
            </a:prstGeom>
            <a:solidFill>
              <a:srgbClr val="33AD9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 smtClean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398299" y="1861313"/>
              <a:ext cx="1470181" cy="888054"/>
            </a:xfrm>
            <a:prstGeom prst="rect">
              <a:avLst/>
            </a:prstGeom>
            <a:solidFill>
              <a:srgbClr val="33AD9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Job Manager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818110" y="2955047"/>
              <a:ext cx="1047056" cy="958327"/>
            </a:xfrm>
            <a:prstGeom prst="rect">
              <a:avLst/>
            </a:prstGeom>
            <a:solidFill>
              <a:srgbClr val="33AD9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Task Manager</a:t>
              </a:r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408357" y="2955047"/>
              <a:ext cx="1047056" cy="958327"/>
            </a:xfrm>
            <a:prstGeom prst="rect">
              <a:avLst/>
            </a:prstGeom>
            <a:solidFill>
              <a:srgbClr val="33AD9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Task Manager</a:t>
              </a:r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818110" y="4102456"/>
              <a:ext cx="1047056" cy="958327"/>
            </a:xfrm>
            <a:prstGeom prst="rect">
              <a:avLst/>
            </a:prstGeom>
            <a:solidFill>
              <a:srgbClr val="33AD9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Task Manager</a:t>
              </a:r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408357" y="4102456"/>
              <a:ext cx="1047056" cy="958327"/>
            </a:xfrm>
            <a:prstGeom prst="rect">
              <a:avLst/>
            </a:prstGeom>
            <a:solidFill>
              <a:srgbClr val="33AD9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Task Manager</a:t>
              </a:r>
              <a:endParaRPr lang="en-US" dirty="0"/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6374999" y="5343917"/>
              <a:ext cx="1493481" cy="720080"/>
              <a:chOff x="6021208" y="5343917"/>
              <a:chExt cx="1493481" cy="720080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6794119" y="5513529"/>
                <a:ext cx="72057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solidFill>
                      <a:schemeClr val="bg1"/>
                    </a:solidFill>
                  </a:rPr>
                  <a:t>JVM</a:t>
                </a:r>
                <a:endParaRPr lang="en-US" sz="2400" dirty="0">
                  <a:solidFill>
                    <a:schemeClr val="bg1"/>
                  </a:solidFill>
                </a:endParaRPr>
              </a:p>
            </p:txBody>
          </p:sp>
          <p:pic>
            <p:nvPicPr>
              <p:cNvPr id="17" name="Picture 21" descr="C:\Users\warneke\AppData\Local\Microsoft\Windows\Temporary Internet Files\Content.IE5\X8LGV7F5\MCj04348450000[1].png"/>
              <p:cNvPicPr>
                <a:picLocks noChangeAspect="1" noChangeArrowheads="1"/>
              </p:cNvPicPr>
              <p:nvPr/>
            </p:nvPicPr>
            <p:blipFill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6021208" y="5343917"/>
                <a:ext cx="843958" cy="7200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</p:spTree>
    <p:extLst>
      <p:ext uri="{BB962C8B-B14F-4D97-AF65-F5344CB8AC3E}">
        <p14:creationId xmlns:p14="http://schemas.microsoft.com/office/powerpoint/2010/main" val="31524929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Embedded Execution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Runs operators on simple Java </a:t>
            </a:r>
            <a:r>
              <a:rPr lang="en-US" dirty="0" smtClean="0"/>
              <a:t>collections</a:t>
            </a:r>
          </a:p>
          <a:p>
            <a:r>
              <a:rPr lang="en-US" dirty="0" smtClean="0"/>
              <a:t>Lower overhead</a:t>
            </a:r>
            <a:endParaRPr lang="en-US" dirty="0"/>
          </a:p>
          <a:p>
            <a:r>
              <a:rPr lang="en-US" dirty="0" smtClean="0"/>
              <a:t>Does not use memory management</a:t>
            </a:r>
          </a:p>
          <a:p>
            <a:r>
              <a:rPr lang="en-US" dirty="0" smtClean="0"/>
              <a:t>Useful for testing</a:t>
            </a:r>
            <a:r>
              <a:rPr lang="en-US" dirty="0"/>
              <a:t> </a:t>
            </a:r>
            <a:r>
              <a:rPr lang="en-US" dirty="0" smtClean="0"/>
              <a:t>and debugging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01974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Remote Execution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50562"/>
            <a:ext cx="4143108" cy="3475602"/>
          </a:xfrm>
        </p:spPr>
        <p:txBody>
          <a:bodyPr/>
          <a:lstStyle/>
          <a:p>
            <a:r>
              <a:rPr lang="en-US" dirty="0" smtClean="0"/>
              <a:t>The cluster mode</a:t>
            </a:r>
          </a:p>
          <a:p>
            <a:r>
              <a:rPr lang="en-US" dirty="0" smtClean="0"/>
              <a:t>Submit a Job remotely</a:t>
            </a:r>
          </a:p>
          <a:p>
            <a:r>
              <a:rPr lang="en-US" dirty="0" smtClean="0"/>
              <a:t>Monitors the status of the job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45" name="Group 44"/>
          <p:cNvGrpSpPr/>
          <p:nvPr/>
        </p:nvGrpSpPr>
        <p:grpSpPr>
          <a:xfrm>
            <a:off x="3031430" y="1745049"/>
            <a:ext cx="1528592" cy="1017434"/>
            <a:chOff x="3373667" y="1260828"/>
            <a:chExt cx="1528592" cy="1017434"/>
          </a:xfrm>
        </p:grpSpPr>
        <p:sp>
          <p:nvSpPr>
            <p:cNvPr id="33" name="Rectangle 32"/>
            <p:cNvSpPr/>
            <p:nvPr/>
          </p:nvSpPr>
          <p:spPr>
            <a:xfrm>
              <a:off x="3892424" y="1260828"/>
              <a:ext cx="1009835" cy="621565"/>
            </a:xfrm>
            <a:prstGeom prst="rect">
              <a:avLst/>
            </a:prstGeom>
            <a:solidFill>
              <a:srgbClr val="33AD9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 smtClean="0"/>
            </a:p>
          </p:txBody>
        </p:sp>
        <p:pic>
          <p:nvPicPr>
            <p:cNvPr id="5" name="Picture 21" descr="C:\Users\warneke\AppData\Local\Microsoft\Windows\Temporary Internet Files\Content.IE5\X8LGV7F5\MCj04348450000[1].png"/>
            <p:cNvPicPr>
              <a:picLocks noChangeAspect="1" noChangeArrowheads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373667" y="1558182"/>
              <a:ext cx="843958" cy="7200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TextBox 5"/>
            <p:cNvSpPr txBox="1"/>
            <p:nvPr/>
          </p:nvSpPr>
          <p:spPr>
            <a:xfrm>
              <a:off x="4045932" y="1389432"/>
              <a:ext cx="7271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FFFF"/>
                  </a:solidFill>
                </a:rPr>
                <a:t>Client</a:t>
              </a:r>
              <a:endParaRPr lang="en-US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372946" y="1389432"/>
            <a:ext cx="3313854" cy="5041491"/>
            <a:chOff x="5202800" y="1084672"/>
            <a:chExt cx="3313854" cy="5041491"/>
          </a:xfrm>
        </p:grpSpPr>
        <p:sp>
          <p:nvSpPr>
            <p:cNvPr id="8" name="Rectangle 7"/>
            <p:cNvSpPr/>
            <p:nvPr/>
          </p:nvSpPr>
          <p:spPr>
            <a:xfrm>
              <a:off x="5202800" y="1084672"/>
              <a:ext cx="3313854" cy="5041491"/>
            </a:xfrm>
            <a:prstGeom prst="rect">
              <a:avLst/>
            </a:prstGeom>
            <a:solidFill>
              <a:srgbClr val="33AD9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 smtClean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228153" y="1222042"/>
              <a:ext cx="1470181" cy="888054"/>
            </a:xfrm>
            <a:prstGeom prst="rect">
              <a:avLst/>
            </a:prstGeom>
            <a:solidFill>
              <a:srgbClr val="33AD9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Job Manager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466736" y="5593701"/>
              <a:ext cx="106501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chemeClr val="bg1"/>
                  </a:solidFill>
                </a:rPr>
                <a:t>Cluster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5378712" y="4171554"/>
              <a:ext cx="1351832" cy="1411073"/>
              <a:chOff x="5343188" y="3469955"/>
              <a:chExt cx="1351832" cy="1411073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5647964" y="3469955"/>
                <a:ext cx="1047056" cy="958327"/>
              </a:xfrm>
              <a:prstGeom prst="rect">
                <a:avLst/>
              </a:prstGeom>
              <a:solidFill>
                <a:srgbClr val="33AD9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Task Manager</a:t>
                </a:r>
                <a:endParaRPr lang="en-US" dirty="0"/>
              </a:p>
            </p:txBody>
          </p:sp>
          <p:pic>
            <p:nvPicPr>
              <p:cNvPr id="17" name="Picture 21" descr="C:\Users\warneke\AppData\Local\Microsoft\Windows\Temporary Internet Files\Content.IE5\X8LGV7F5\MCj04348450000[1].png"/>
              <p:cNvPicPr>
                <a:picLocks noChangeAspect="1" noChangeArrowheads="1"/>
              </p:cNvPicPr>
              <p:nvPr/>
            </p:nvPicPr>
            <p:blipFill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5343188" y="4160948"/>
                <a:ext cx="843958" cy="7200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21" name="Group 20"/>
            <p:cNvGrpSpPr/>
            <p:nvPr/>
          </p:nvGrpSpPr>
          <p:grpSpPr>
            <a:xfrm>
              <a:off x="5378712" y="2619802"/>
              <a:ext cx="1351832" cy="1411073"/>
              <a:chOff x="5343188" y="3469955"/>
              <a:chExt cx="1351832" cy="1411073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5647964" y="3469955"/>
                <a:ext cx="1047056" cy="958327"/>
              </a:xfrm>
              <a:prstGeom prst="rect">
                <a:avLst/>
              </a:prstGeom>
              <a:solidFill>
                <a:srgbClr val="33AD9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Task Manager</a:t>
                </a:r>
                <a:endParaRPr lang="en-US" dirty="0"/>
              </a:p>
            </p:txBody>
          </p:sp>
          <p:pic>
            <p:nvPicPr>
              <p:cNvPr id="23" name="Picture 21" descr="C:\Users\warneke\AppData\Local\Microsoft\Windows\Temporary Internet Files\Content.IE5\X8LGV7F5\MCj04348450000[1].png"/>
              <p:cNvPicPr>
                <a:picLocks noChangeAspect="1" noChangeArrowheads="1"/>
              </p:cNvPicPr>
              <p:nvPr/>
            </p:nvPicPr>
            <p:blipFill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5343188" y="4160948"/>
                <a:ext cx="843958" cy="7200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24" name="Group 23"/>
            <p:cNvGrpSpPr/>
            <p:nvPr/>
          </p:nvGrpSpPr>
          <p:grpSpPr>
            <a:xfrm>
              <a:off x="6821013" y="2619802"/>
              <a:ext cx="1351832" cy="1411073"/>
              <a:chOff x="5343188" y="3469955"/>
              <a:chExt cx="1351832" cy="1411073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5647964" y="3469955"/>
                <a:ext cx="1047056" cy="958327"/>
              </a:xfrm>
              <a:prstGeom prst="rect">
                <a:avLst/>
              </a:prstGeom>
              <a:solidFill>
                <a:srgbClr val="33AD9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Task Manager</a:t>
                </a:r>
                <a:endParaRPr lang="en-US" dirty="0"/>
              </a:p>
            </p:txBody>
          </p:sp>
          <p:pic>
            <p:nvPicPr>
              <p:cNvPr id="26" name="Picture 21" descr="C:\Users\warneke\AppData\Local\Microsoft\Windows\Temporary Internet Files\Content.IE5\X8LGV7F5\MCj04348450000[1].png"/>
              <p:cNvPicPr>
                <a:picLocks noChangeAspect="1" noChangeArrowheads="1"/>
              </p:cNvPicPr>
              <p:nvPr/>
            </p:nvPicPr>
            <p:blipFill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5343188" y="4160948"/>
                <a:ext cx="843958" cy="7200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27" name="Group 26"/>
            <p:cNvGrpSpPr/>
            <p:nvPr/>
          </p:nvGrpSpPr>
          <p:grpSpPr>
            <a:xfrm>
              <a:off x="6821013" y="4171554"/>
              <a:ext cx="1351832" cy="1411073"/>
              <a:chOff x="5343188" y="3469955"/>
              <a:chExt cx="1351832" cy="1411073"/>
            </a:xfrm>
          </p:grpSpPr>
          <p:sp>
            <p:nvSpPr>
              <p:cNvPr id="28" name="Rectangle 27"/>
              <p:cNvSpPr/>
              <p:nvPr/>
            </p:nvSpPr>
            <p:spPr>
              <a:xfrm>
                <a:off x="5647964" y="3469955"/>
                <a:ext cx="1047056" cy="958327"/>
              </a:xfrm>
              <a:prstGeom prst="rect">
                <a:avLst/>
              </a:prstGeom>
              <a:solidFill>
                <a:srgbClr val="33AD9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Task Manager</a:t>
                </a:r>
                <a:endParaRPr lang="en-US" dirty="0"/>
              </a:p>
            </p:txBody>
          </p:sp>
          <p:pic>
            <p:nvPicPr>
              <p:cNvPr id="29" name="Picture 21" descr="C:\Users\warneke\AppData\Local\Microsoft\Windows\Temporary Internet Files\Content.IE5\X8LGV7F5\MCj04348450000[1].png"/>
              <p:cNvPicPr>
                <a:picLocks noChangeAspect="1" noChangeArrowheads="1"/>
              </p:cNvPicPr>
              <p:nvPr/>
            </p:nvPicPr>
            <p:blipFill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5343188" y="4160948"/>
                <a:ext cx="843958" cy="7200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30" name="Picture 21" descr="C:\Users\warneke\AppData\Local\Microsoft\Windows\Temporary Internet Files\Content.IE5\X8LGV7F5\MCj04348450000[1].png"/>
            <p:cNvPicPr>
              <a:picLocks noChangeAspect="1" noChangeArrowheads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5806174" y="1750056"/>
              <a:ext cx="843958" cy="7200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46" name="Group 45"/>
          <p:cNvGrpSpPr/>
          <p:nvPr/>
        </p:nvGrpSpPr>
        <p:grpSpPr>
          <a:xfrm>
            <a:off x="4430840" y="2075538"/>
            <a:ext cx="1423384" cy="369332"/>
            <a:chOff x="4409505" y="1906799"/>
            <a:chExt cx="1700556" cy="369332"/>
          </a:xfrm>
        </p:grpSpPr>
        <p:cxnSp>
          <p:nvCxnSpPr>
            <p:cNvPr id="35" name="Straight Arrow Connector 34"/>
            <p:cNvCxnSpPr/>
            <p:nvPr/>
          </p:nvCxnSpPr>
          <p:spPr>
            <a:xfrm flipV="1">
              <a:off x="4409505" y="1906799"/>
              <a:ext cx="1700556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4655244" y="1906799"/>
              <a:ext cx="11983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Submit job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018617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adoop-log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2009" y="6447311"/>
            <a:ext cx="1750880" cy="4143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YARN Execution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4376"/>
            <a:ext cx="4125346" cy="4651788"/>
          </a:xfrm>
        </p:spPr>
        <p:txBody>
          <a:bodyPr/>
          <a:lstStyle/>
          <a:p>
            <a:r>
              <a:rPr lang="en-US" dirty="0"/>
              <a:t>Multi user scenario</a:t>
            </a:r>
          </a:p>
          <a:p>
            <a:r>
              <a:rPr lang="en-US" dirty="0" smtClean="0"/>
              <a:t>Resource </a:t>
            </a:r>
            <a:r>
              <a:rPr lang="en-US" dirty="0"/>
              <a:t>sharing</a:t>
            </a:r>
          </a:p>
          <a:p>
            <a:r>
              <a:rPr lang="en-US" dirty="0" smtClean="0"/>
              <a:t>Uses YARN containers to run a </a:t>
            </a:r>
            <a:r>
              <a:rPr lang="en-US" dirty="0" err="1" smtClean="0"/>
              <a:t>Flink</a:t>
            </a:r>
            <a:r>
              <a:rPr lang="en-US" dirty="0" smtClean="0"/>
              <a:t> cluster</a:t>
            </a:r>
          </a:p>
          <a:p>
            <a:r>
              <a:rPr lang="en-US" dirty="0" smtClean="0"/>
              <a:t>Very easy to setup </a:t>
            </a:r>
            <a:r>
              <a:rPr lang="en-US" dirty="0" err="1" smtClean="0"/>
              <a:t>Flink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306084" y="5132954"/>
            <a:ext cx="1576768" cy="1059029"/>
            <a:chOff x="3325491" y="1232986"/>
            <a:chExt cx="1576768" cy="1059029"/>
          </a:xfrm>
        </p:grpSpPr>
        <p:sp>
          <p:nvSpPr>
            <p:cNvPr id="6" name="Rectangle 5"/>
            <p:cNvSpPr/>
            <p:nvPr/>
          </p:nvSpPr>
          <p:spPr>
            <a:xfrm>
              <a:off x="3879058" y="1232986"/>
              <a:ext cx="1023201" cy="698989"/>
            </a:xfrm>
            <a:prstGeom prst="rect">
              <a:avLst/>
            </a:prstGeom>
            <a:solidFill>
              <a:srgbClr val="33AD9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 smtClean="0"/>
            </a:p>
          </p:txBody>
        </p:sp>
        <p:pic>
          <p:nvPicPr>
            <p:cNvPr id="7" name="Picture 21" descr="C:\Users\warneke\AppData\Local\Microsoft\Windows\Temporary Internet Files\Content.IE5\X8LGV7F5\MCj04348450000[1].png"/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325491" y="1571935"/>
              <a:ext cx="843958" cy="7200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TextBox 7"/>
            <p:cNvSpPr txBox="1"/>
            <p:nvPr/>
          </p:nvSpPr>
          <p:spPr>
            <a:xfrm>
              <a:off x="4045932" y="1389432"/>
              <a:ext cx="7271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FFFF"/>
                  </a:solidFill>
                </a:rPr>
                <a:t>Client</a:t>
              </a:r>
              <a:endParaRPr lang="en-US" dirty="0">
                <a:solidFill>
                  <a:srgbClr val="FFFFFF"/>
                </a:solidFill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4822330" y="1554095"/>
            <a:ext cx="3864472" cy="4876828"/>
          </a:xfrm>
          <a:prstGeom prst="rect">
            <a:avLst/>
          </a:prstGeom>
          <a:gradFill flip="none" rotWithShape="1">
            <a:gsLst>
              <a:gs pos="75000">
                <a:srgbClr val="FFC44F"/>
              </a:gs>
              <a:gs pos="100000">
                <a:srgbClr val="FFFFFF"/>
              </a:gs>
            </a:gsLst>
            <a:path path="rect">
              <a:fillToRect l="50000" t="50000" r="50000" b="50000"/>
            </a:path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 smtClean="0"/>
          </a:p>
        </p:txBody>
      </p:sp>
      <p:grpSp>
        <p:nvGrpSpPr>
          <p:cNvPr id="54" name="Group 53"/>
          <p:cNvGrpSpPr/>
          <p:nvPr/>
        </p:nvGrpSpPr>
        <p:grpSpPr>
          <a:xfrm>
            <a:off x="4822330" y="2836539"/>
            <a:ext cx="1860734" cy="1506789"/>
            <a:chOff x="4692466" y="2889080"/>
            <a:chExt cx="1860734" cy="1506789"/>
          </a:xfrm>
        </p:grpSpPr>
        <p:grpSp>
          <p:nvGrpSpPr>
            <p:cNvPr id="49" name="Group 48"/>
            <p:cNvGrpSpPr/>
            <p:nvPr/>
          </p:nvGrpSpPr>
          <p:grpSpPr>
            <a:xfrm>
              <a:off x="4692466" y="2889080"/>
              <a:ext cx="1860734" cy="1506789"/>
              <a:chOff x="5576050" y="1909316"/>
              <a:chExt cx="2710231" cy="2363397"/>
            </a:xfrm>
          </p:grpSpPr>
          <p:grpSp>
            <p:nvGrpSpPr>
              <p:cNvPr id="50" name="Group 49"/>
              <p:cNvGrpSpPr/>
              <p:nvPr/>
            </p:nvGrpSpPr>
            <p:grpSpPr>
              <a:xfrm>
                <a:off x="5576050" y="1909316"/>
                <a:ext cx="2710231" cy="2363397"/>
                <a:chOff x="5576050" y="1909316"/>
                <a:chExt cx="2710231" cy="2363397"/>
              </a:xfrm>
            </p:grpSpPr>
            <p:sp>
              <p:nvSpPr>
                <p:cNvPr id="52" name="Rectangle 51"/>
                <p:cNvSpPr/>
                <p:nvPr/>
              </p:nvSpPr>
              <p:spPr>
                <a:xfrm>
                  <a:off x="6039014" y="1909316"/>
                  <a:ext cx="2247267" cy="2003357"/>
                </a:xfrm>
                <a:prstGeom prst="rect">
                  <a:avLst/>
                </a:prstGeom>
                <a:solidFill>
                  <a:srgbClr val="FFC44F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 smtClean="0"/>
                </a:p>
              </p:txBody>
            </p:sp>
            <p:pic>
              <p:nvPicPr>
                <p:cNvPr id="53" name="Picture 21" descr="C:\Users\warneke\AppData\Local\Microsoft\Windows\Temporary Internet Files\Content.IE5\X8LGV7F5\MCj04348450000[1].png"/>
                <p:cNvPicPr>
                  <a:picLocks noChangeAspect="1" noChangeArrowheads="1"/>
                </p:cNvPicPr>
                <p:nvPr/>
              </p:nvPicPr>
              <p:blipFill>
                <a:blip r:embed="rId3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5576050" y="3552633"/>
                  <a:ext cx="843958" cy="72008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sp>
            <p:nvSpPr>
              <p:cNvPr id="51" name="TextBox 50"/>
              <p:cNvSpPr txBox="1"/>
              <p:nvPr/>
            </p:nvSpPr>
            <p:spPr>
              <a:xfrm>
                <a:off x="6268829" y="1990560"/>
                <a:ext cx="1907540" cy="482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0000"/>
                    </a:solidFill>
                  </a:rPr>
                  <a:t>Node Manager</a:t>
                </a:r>
                <a:endParaRPr lang="en-US" sz="1400" dirty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1" name="Rectangle 10"/>
            <p:cNvSpPr/>
            <p:nvPr/>
          </p:nvSpPr>
          <p:spPr>
            <a:xfrm>
              <a:off x="5203624" y="3360572"/>
              <a:ext cx="1178940" cy="576208"/>
            </a:xfrm>
            <a:prstGeom prst="rect">
              <a:avLst/>
            </a:prstGeom>
            <a:solidFill>
              <a:srgbClr val="33AD9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Job Manager</a:t>
              </a:r>
              <a:endParaRPr lang="en-US" sz="1400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5937427" y="6013216"/>
            <a:ext cx="18284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YARN Cluster</a:t>
            </a:r>
            <a:endParaRPr lang="en-US" sz="2400" dirty="0"/>
          </a:p>
        </p:txBody>
      </p:sp>
      <p:grpSp>
        <p:nvGrpSpPr>
          <p:cNvPr id="48" name="Group 47"/>
          <p:cNvGrpSpPr/>
          <p:nvPr/>
        </p:nvGrpSpPr>
        <p:grpSpPr>
          <a:xfrm>
            <a:off x="5203624" y="1752062"/>
            <a:ext cx="2699151" cy="1028051"/>
            <a:chOff x="5515448" y="1909317"/>
            <a:chExt cx="2699151" cy="1028051"/>
          </a:xfrm>
          <a:solidFill>
            <a:srgbClr val="33AD90"/>
          </a:solidFill>
        </p:grpSpPr>
        <p:grpSp>
          <p:nvGrpSpPr>
            <p:cNvPr id="47" name="Group 46"/>
            <p:cNvGrpSpPr/>
            <p:nvPr/>
          </p:nvGrpSpPr>
          <p:grpSpPr>
            <a:xfrm>
              <a:off x="5515448" y="1909317"/>
              <a:ext cx="2699151" cy="1028051"/>
              <a:chOff x="5515448" y="1909317"/>
              <a:chExt cx="2699151" cy="1028051"/>
            </a:xfrm>
            <a:grpFill/>
          </p:grpSpPr>
          <p:sp>
            <p:nvSpPr>
              <p:cNvPr id="44" name="Rectangle 43"/>
              <p:cNvSpPr/>
              <p:nvPr/>
            </p:nvSpPr>
            <p:spPr>
              <a:xfrm>
                <a:off x="6039015" y="1909317"/>
                <a:ext cx="2175584" cy="586116"/>
              </a:xfrm>
              <a:prstGeom prst="rect">
                <a:avLst/>
              </a:prstGeom>
              <a:solidFill>
                <a:srgbClr val="FFC44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 smtClean="0"/>
              </a:p>
            </p:txBody>
          </p:sp>
          <p:pic>
            <p:nvPicPr>
              <p:cNvPr id="45" name="Picture 21" descr="C:\Users\warneke\AppData\Local\Microsoft\Windows\Temporary Internet Files\Content.IE5\X8LGV7F5\MCj04348450000[1].png"/>
              <p:cNvPicPr>
                <a:picLocks noChangeAspect="1" noChangeArrowheads="1"/>
              </p:cNvPicPr>
              <p:nvPr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5515448" y="2217288"/>
                <a:ext cx="843958" cy="7200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46" name="TextBox 45"/>
            <p:cNvSpPr txBox="1"/>
            <p:nvPr/>
          </p:nvSpPr>
          <p:spPr>
            <a:xfrm>
              <a:off x="6157672" y="1990559"/>
              <a:ext cx="19470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Resource Manager</a:t>
              </a:r>
              <a:endParaRPr lang="en-US" dirty="0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4746868" y="4506427"/>
            <a:ext cx="1860735" cy="1506789"/>
            <a:chOff x="4692466" y="2889080"/>
            <a:chExt cx="1860735" cy="1506789"/>
          </a:xfrm>
        </p:grpSpPr>
        <p:grpSp>
          <p:nvGrpSpPr>
            <p:cNvPr id="56" name="Group 55"/>
            <p:cNvGrpSpPr/>
            <p:nvPr/>
          </p:nvGrpSpPr>
          <p:grpSpPr>
            <a:xfrm>
              <a:off x="4692466" y="2889080"/>
              <a:ext cx="1860735" cy="1506789"/>
              <a:chOff x="5576049" y="1909316"/>
              <a:chExt cx="2710232" cy="2363397"/>
            </a:xfrm>
          </p:grpSpPr>
          <p:grpSp>
            <p:nvGrpSpPr>
              <p:cNvPr id="58" name="Group 57"/>
              <p:cNvGrpSpPr/>
              <p:nvPr/>
            </p:nvGrpSpPr>
            <p:grpSpPr>
              <a:xfrm>
                <a:off x="5576049" y="1909316"/>
                <a:ext cx="2710232" cy="2363397"/>
                <a:chOff x="5576049" y="1909316"/>
                <a:chExt cx="2710232" cy="2363397"/>
              </a:xfrm>
            </p:grpSpPr>
            <p:sp>
              <p:nvSpPr>
                <p:cNvPr id="60" name="Rectangle 59"/>
                <p:cNvSpPr/>
                <p:nvPr/>
              </p:nvSpPr>
              <p:spPr>
                <a:xfrm>
                  <a:off x="6039014" y="1909316"/>
                  <a:ext cx="2247267" cy="2003357"/>
                </a:xfrm>
                <a:prstGeom prst="rect">
                  <a:avLst/>
                </a:prstGeom>
                <a:solidFill>
                  <a:srgbClr val="FFC44F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 smtClean="0"/>
                </a:p>
              </p:txBody>
            </p:sp>
            <p:pic>
              <p:nvPicPr>
                <p:cNvPr id="61" name="Picture 21" descr="C:\Users\warneke\AppData\Local\Microsoft\Windows\Temporary Internet Files\Content.IE5\X8LGV7F5\MCj04348450000[1].png"/>
                <p:cNvPicPr>
                  <a:picLocks noChangeAspect="1" noChangeArrowheads="1"/>
                </p:cNvPicPr>
                <p:nvPr/>
              </p:nvPicPr>
              <p:blipFill>
                <a:blip r:embed="rId3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5576049" y="3552632"/>
                  <a:ext cx="843958" cy="72008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sp>
            <p:nvSpPr>
              <p:cNvPr id="59" name="TextBox 58"/>
              <p:cNvSpPr txBox="1"/>
              <p:nvPr/>
            </p:nvSpPr>
            <p:spPr>
              <a:xfrm>
                <a:off x="6268829" y="1990560"/>
                <a:ext cx="1907540" cy="482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0000"/>
                    </a:solidFill>
                  </a:rPr>
                  <a:t>Node Manager</a:t>
                </a:r>
                <a:endParaRPr lang="en-US" sz="1400" dirty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57" name="Rectangle 56"/>
            <p:cNvSpPr/>
            <p:nvPr/>
          </p:nvSpPr>
          <p:spPr>
            <a:xfrm>
              <a:off x="5203624" y="3360572"/>
              <a:ext cx="1178940" cy="576208"/>
            </a:xfrm>
            <a:prstGeom prst="rect">
              <a:avLst/>
            </a:prstGeom>
            <a:solidFill>
              <a:srgbClr val="33AD9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Task Manager</a:t>
              </a:r>
              <a:endParaRPr lang="en-US" sz="1400" dirty="0"/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6634294" y="2836539"/>
            <a:ext cx="1860735" cy="1506789"/>
            <a:chOff x="4692466" y="2889080"/>
            <a:chExt cx="1860735" cy="1506789"/>
          </a:xfrm>
        </p:grpSpPr>
        <p:grpSp>
          <p:nvGrpSpPr>
            <p:cNvPr id="63" name="Group 62"/>
            <p:cNvGrpSpPr/>
            <p:nvPr/>
          </p:nvGrpSpPr>
          <p:grpSpPr>
            <a:xfrm>
              <a:off x="4692466" y="2889080"/>
              <a:ext cx="1860735" cy="1506789"/>
              <a:chOff x="5576049" y="1909316"/>
              <a:chExt cx="2710232" cy="2363397"/>
            </a:xfrm>
          </p:grpSpPr>
          <p:grpSp>
            <p:nvGrpSpPr>
              <p:cNvPr id="65" name="Group 64"/>
              <p:cNvGrpSpPr/>
              <p:nvPr/>
            </p:nvGrpSpPr>
            <p:grpSpPr>
              <a:xfrm>
                <a:off x="5576049" y="1909316"/>
                <a:ext cx="2710232" cy="2363397"/>
                <a:chOff x="5576049" y="1909316"/>
                <a:chExt cx="2710232" cy="2363397"/>
              </a:xfrm>
            </p:grpSpPr>
            <p:sp>
              <p:nvSpPr>
                <p:cNvPr id="67" name="Rectangle 66"/>
                <p:cNvSpPr/>
                <p:nvPr/>
              </p:nvSpPr>
              <p:spPr>
                <a:xfrm>
                  <a:off x="6039014" y="1909316"/>
                  <a:ext cx="2247267" cy="2003357"/>
                </a:xfrm>
                <a:prstGeom prst="rect">
                  <a:avLst/>
                </a:prstGeom>
                <a:solidFill>
                  <a:srgbClr val="FFC44F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 smtClean="0"/>
                </a:p>
              </p:txBody>
            </p:sp>
            <p:pic>
              <p:nvPicPr>
                <p:cNvPr id="68" name="Picture 21" descr="C:\Users\warneke\AppData\Local\Microsoft\Windows\Temporary Internet Files\Content.IE5\X8LGV7F5\MCj04348450000[1].png"/>
                <p:cNvPicPr>
                  <a:picLocks noChangeAspect="1" noChangeArrowheads="1"/>
                </p:cNvPicPr>
                <p:nvPr/>
              </p:nvPicPr>
              <p:blipFill>
                <a:blip r:embed="rId3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5576049" y="3552632"/>
                  <a:ext cx="843958" cy="72008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sp>
            <p:nvSpPr>
              <p:cNvPr id="66" name="TextBox 65"/>
              <p:cNvSpPr txBox="1"/>
              <p:nvPr/>
            </p:nvSpPr>
            <p:spPr>
              <a:xfrm>
                <a:off x="6268829" y="1990560"/>
                <a:ext cx="1907540" cy="482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0000"/>
                    </a:solidFill>
                  </a:rPr>
                  <a:t>Node Manager</a:t>
                </a:r>
                <a:endParaRPr lang="en-US" sz="1400" dirty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64" name="Rectangle 63"/>
            <p:cNvSpPr/>
            <p:nvPr/>
          </p:nvSpPr>
          <p:spPr>
            <a:xfrm>
              <a:off x="5203624" y="3360572"/>
              <a:ext cx="1178940" cy="576208"/>
            </a:xfrm>
            <a:prstGeom prst="rect">
              <a:avLst/>
            </a:prstGeom>
            <a:solidFill>
              <a:srgbClr val="33AD9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Task Manager</a:t>
              </a:r>
              <a:endParaRPr lang="en-US" sz="1400" dirty="0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6634294" y="4554698"/>
            <a:ext cx="1860735" cy="1506789"/>
            <a:chOff x="4692466" y="2889080"/>
            <a:chExt cx="1860735" cy="1506789"/>
          </a:xfrm>
        </p:grpSpPr>
        <p:grpSp>
          <p:nvGrpSpPr>
            <p:cNvPr id="70" name="Group 69"/>
            <p:cNvGrpSpPr/>
            <p:nvPr/>
          </p:nvGrpSpPr>
          <p:grpSpPr>
            <a:xfrm>
              <a:off x="4692466" y="2889080"/>
              <a:ext cx="1860735" cy="1506789"/>
              <a:chOff x="5576049" y="1909316"/>
              <a:chExt cx="2710232" cy="2363397"/>
            </a:xfrm>
          </p:grpSpPr>
          <p:grpSp>
            <p:nvGrpSpPr>
              <p:cNvPr id="72" name="Group 71"/>
              <p:cNvGrpSpPr/>
              <p:nvPr/>
            </p:nvGrpSpPr>
            <p:grpSpPr>
              <a:xfrm>
                <a:off x="5576049" y="1909316"/>
                <a:ext cx="2710232" cy="2363397"/>
                <a:chOff x="5576049" y="1909316"/>
                <a:chExt cx="2710232" cy="2363397"/>
              </a:xfrm>
            </p:grpSpPr>
            <p:sp>
              <p:nvSpPr>
                <p:cNvPr id="74" name="Rectangle 73"/>
                <p:cNvSpPr/>
                <p:nvPr/>
              </p:nvSpPr>
              <p:spPr>
                <a:xfrm>
                  <a:off x="6039014" y="1909316"/>
                  <a:ext cx="2247267" cy="2003357"/>
                </a:xfrm>
                <a:prstGeom prst="rect">
                  <a:avLst/>
                </a:prstGeom>
                <a:solidFill>
                  <a:srgbClr val="FFC44F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 smtClean="0"/>
                </a:p>
              </p:txBody>
            </p:sp>
            <p:pic>
              <p:nvPicPr>
                <p:cNvPr id="75" name="Picture 21" descr="C:\Users\warneke\AppData\Local\Microsoft\Windows\Temporary Internet Files\Content.IE5\X8LGV7F5\MCj04348450000[1].png"/>
                <p:cNvPicPr>
                  <a:picLocks noChangeAspect="1" noChangeArrowheads="1"/>
                </p:cNvPicPr>
                <p:nvPr/>
              </p:nvPicPr>
              <p:blipFill>
                <a:blip r:embed="rId3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5576049" y="3552632"/>
                  <a:ext cx="843958" cy="72008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sp>
            <p:nvSpPr>
              <p:cNvPr id="73" name="TextBox 72"/>
              <p:cNvSpPr txBox="1"/>
              <p:nvPr/>
            </p:nvSpPr>
            <p:spPr>
              <a:xfrm>
                <a:off x="6268829" y="1990560"/>
                <a:ext cx="1907540" cy="482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000000"/>
                    </a:solidFill>
                  </a:rPr>
                  <a:t>Node Manager</a:t>
                </a:r>
                <a:endParaRPr lang="en-US" sz="1400" dirty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71" name="Rectangle 70"/>
            <p:cNvSpPr/>
            <p:nvPr/>
          </p:nvSpPr>
          <p:spPr>
            <a:xfrm>
              <a:off x="5203624" y="3360572"/>
              <a:ext cx="1178940" cy="576208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Other Application</a:t>
              </a:r>
              <a:endParaRPr lang="en-US" sz="1400" dirty="0"/>
            </a:p>
          </p:txBody>
        </p:sp>
      </p:grpSp>
      <p:cxnSp>
        <p:nvCxnSpPr>
          <p:cNvPr id="77" name="Straight Arrow Connector 76"/>
          <p:cNvCxnSpPr/>
          <p:nvPr/>
        </p:nvCxnSpPr>
        <p:spPr>
          <a:xfrm flipV="1">
            <a:off x="3882853" y="2442150"/>
            <a:ext cx="1450635" cy="284725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 flipV="1">
            <a:off x="3882853" y="4343329"/>
            <a:ext cx="1054929" cy="13154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74580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Apache Flink?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Large</a:t>
            </a:r>
            <a:r>
              <a:rPr lang="en-US" sz="2800" dirty="0"/>
              <a:t>-scale data processing </a:t>
            </a:r>
            <a:r>
              <a:rPr lang="en-US" sz="2800" dirty="0" smtClean="0"/>
              <a:t>engine</a:t>
            </a:r>
          </a:p>
          <a:p>
            <a:endParaRPr lang="en-US" sz="1050" dirty="0" smtClean="0"/>
          </a:p>
          <a:p>
            <a:r>
              <a:rPr lang="en-US" sz="2800" dirty="0" smtClean="0"/>
              <a:t>Easy and powerful APIs for </a:t>
            </a:r>
            <a:r>
              <a:rPr lang="en-US" sz="2800" i="1" dirty="0" smtClean="0"/>
              <a:t>batch and streaming</a:t>
            </a:r>
            <a:r>
              <a:rPr lang="en-US" sz="2800" dirty="0" smtClean="0"/>
              <a:t> analysis (Java / </a:t>
            </a:r>
            <a:r>
              <a:rPr lang="en-US" sz="2800" dirty="0" err="1" smtClean="0"/>
              <a:t>Scala</a:t>
            </a:r>
            <a:r>
              <a:rPr lang="en-US" sz="2800" dirty="0" smtClean="0"/>
              <a:t> / Python)</a:t>
            </a:r>
          </a:p>
          <a:p>
            <a:endParaRPr lang="en-US" sz="1050" dirty="0"/>
          </a:p>
          <a:p>
            <a:r>
              <a:rPr lang="en-US" sz="2800" dirty="0" smtClean="0"/>
              <a:t>Backed by a robust execution backend</a:t>
            </a:r>
          </a:p>
          <a:p>
            <a:pPr lvl="1"/>
            <a:r>
              <a:rPr lang="en-US" sz="2400" dirty="0" smtClean="0"/>
              <a:t>with true streaming capabilities,</a:t>
            </a:r>
          </a:p>
          <a:p>
            <a:pPr lvl="1"/>
            <a:r>
              <a:rPr lang="en-US" sz="2400" dirty="0" smtClean="0"/>
              <a:t>sophisticated windowing mechanisms,</a:t>
            </a:r>
          </a:p>
          <a:p>
            <a:pPr lvl="1"/>
            <a:r>
              <a:rPr lang="en-US" sz="2400" dirty="0" smtClean="0"/>
              <a:t>custom memory manager,</a:t>
            </a:r>
          </a:p>
          <a:p>
            <a:pPr lvl="1"/>
            <a:r>
              <a:rPr lang="en-US" sz="2400" dirty="0" smtClean="0"/>
              <a:t>native iteration execution,</a:t>
            </a:r>
          </a:p>
          <a:p>
            <a:pPr lvl="1"/>
            <a:r>
              <a:rPr lang="en-US" sz="2400" dirty="0" smtClean="0"/>
              <a:t>and a cost-based optimizer.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1993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pacheTezLogo_lowr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618" y="-96493"/>
            <a:ext cx="2459797" cy="126064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Execution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598498"/>
            <a:ext cx="7873087" cy="4527665"/>
          </a:xfrm>
        </p:spPr>
        <p:txBody>
          <a:bodyPr/>
          <a:lstStyle/>
          <a:p>
            <a:r>
              <a:rPr lang="en-US" dirty="0" smtClean="0"/>
              <a:t>Leverages Apache </a:t>
            </a:r>
            <a:r>
              <a:rPr lang="en-US" dirty="0" err="1" smtClean="0"/>
              <a:t>Tez’s</a:t>
            </a:r>
            <a:r>
              <a:rPr lang="en-US" dirty="0" smtClean="0"/>
              <a:t> runtime</a:t>
            </a:r>
          </a:p>
          <a:p>
            <a:r>
              <a:rPr lang="en-US" dirty="0" smtClean="0"/>
              <a:t>Built on top of YARN</a:t>
            </a:r>
          </a:p>
          <a:p>
            <a:r>
              <a:rPr lang="en-US" dirty="0" smtClean="0"/>
              <a:t>Good YARN citizen</a:t>
            </a:r>
          </a:p>
          <a:p>
            <a:r>
              <a:rPr lang="en-US" dirty="0" smtClean="0"/>
              <a:t>Fast path to elastic deployments</a:t>
            </a:r>
            <a:endParaRPr lang="en-US" dirty="0"/>
          </a:p>
          <a:p>
            <a:r>
              <a:rPr lang="en-US" dirty="0" smtClean="0"/>
              <a:t>Slower than Flink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39302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2" y="4406900"/>
            <a:ext cx="7964487" cy="1362075"/>
          </a:xfrm>
        </p:spPr>
        <p:txBody>
          <a:bodyPr/>
          <a:lstStyle/>
          <a:p>
            <a:r>
              <a:rPr lang="en-US" dirty="0" err="1" smtClean="0"/>
              <a:t>Flink</a:t>
            </a:r>
            <a:r>
              <a:rPr lang="en-US" dirty="0" smtClean="0"/>
              <a:t> compared to other projects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1009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Batch &amp; Streaming projects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199" y="1294582"/>
            <a:ext cx="7873087" cy="4831582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Batch only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Streaming only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Hybrid</a:t>
            </a:r>
            <a:endParaRPr lang="en-US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 descr="flink_squirrel_50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0061" y="5249454"/>
            <a:ext cx="1401084" cy="1401084"/>
          </a:xfrm>
          <a:prstGeom prst="rect">
            <a:avLst/>
          </a:prstGeom>
        </p:spPr>
      </p:pic>
      <p:pic>
        <p:nvPicPr>
          <p:cNvPr id="6" name="Picture 5" descr="hadoop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5213" y="1416355"/>
            <a:ext cx="1705897" cy="1276839"/>
          </a:xfrm>
          <a:prstGeom prst="rect">
            <a:avLst/>
          </a:prstGeom>
        </p:spPr>
      </p:pic>
      <p:pic>
        <p:nvPicPr>
          <p:cNvPr id="7" name="Picture 6" descr="spark-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9248" y="5603082"/>
            <a:ext cx="1970148" cy="1046163"/>
          </a:xfrm>
          <a:prstGeom prst="rect">
            <a:avLst/>
          </a:prstGeom>
        </p:spPr>
      </p:pic>
      <p:pic>
        <p:nvPicPr>
          <p:cNvPr id="8" name="Picture 7" descr="stor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5213" y="3194554"/>
            <a:ext cx="1674468" cy="1642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3429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4376"/>
            <a:ext cx="8229600" cy="5247100"/>
          </a:xfrm>
        </p:spPr>
        <p:txBody>
          <a:bodyPr>
            <a:normAutofit fontScale="47500" lnSpcReduction="20000"/>
          </a:bodyPr>
          <a:lstStyle/>
          <a:p>
            <a:r>
              <a:rPr lang="en-US" dirty="0" smtClean="0"/>
              <a:t>Apache </a:t>
            </a:r>
            <a:r>
              <a:rPr lang="en-US" dirty="0" err="1" smtClean="0"/>
              <a:t>Hadoop</a:t>
            </a:r>
            <a:r>
              <a:rPr lang="en-US" dirty="0" smtClean="0"/>
              <a:t> Map Reduce</a:t>
            </a:r>
          </a:p>
          <a:p>
            <a:pPr lvl="1"/>
            <a:r>
              <a:rPr lang="en-US" dirty="0" smtClean="0"/>
              <a:t>Low-Level API</a:t>
            </a:r>
          </a:p>
          <a:p>
            <a:pPr lvl="1"/>
            <a:r>
              <a:rPr lang="en-US" dirty="0" smtClean="0"/>
              <a:t>Batch data transfer</a:t>
            </a:r>
          </a:p>
          <a:p>
            <a:pPr lvl="1"/>
            <a:r>
              <a:rPr lang="en-US" dirty="0" smtClean="0"/>
              <a:t>Mainly disk based operations</a:t>
            </a:r>
          </a:p>
          <a:p>
            <a:pPr lvl="1"/>
            <a:r>
              <a:rPr lang="en-US" dirty="0" smtClean="0"/>
              <a:t>File system cached iterations</a:t>
            </a:r>
          </a:p>
          <a:p>
            <a:pPr lvl="1"/>
            <a:r>
              <a:rPr lang="en-US" dirty="0" smtClean="0"/>
              <a:t>Massive scale out parallelism</a:t>
            </a:r>
          </a:p>
          <a:p>
            <a:pPr lvl="1"/>
            <a:r>
              <a:rPr lang="en-US" dirty="0" smtClean="0"/>
              <a:t>External libraries</a:t>
            </a:r>
          </a:p>
          <a:p>
            <a:pPr lvl="1"/>
            <a:r>
              <a:rPr lang="en-US" dirty="0"/>
              <a:t>Task level fault </a:t>
            </a:r>
            <a:r>
              <a:rPr lang="en-US" dirty="0" smtClean="0"/>
              <a:t>tolerance</a:t>
            </a:r>
          </a:p>
          <a:p>
            <a:r>
              <a:rPr lang="en-US" dirty="0" smtClean="0"/>
              <a:t>Apache Spark</a:t>
            </a:r>
          </a:p>
          <a:p>
            <a:pPr lvl="1"/>
            <a:r>
              <a:rPr lang="en-US" dirty="0" smtClean="0"/>
              <a:t>High-level API</a:t>
            </a:r>
          </a:p>
          <a:p>
            <a:pPr lvl="1"/>
            <a:r>
              <a:rPr lang="en-US" dirty="0" smtClean="0"/>
              <a:t>Batch data transfer</a:t>
            </a:r>
          </a:p>
          <a:p>
            <a:pPr lvl="1"/>
            <a:r>
              <a:rPr lang="en-US" dirty="0" smtClean="0"/>
              <a:t>JVM managed memory</a:t>
            </a:r>
          </a:p>
          <a:p>
            <a:pPr lvl="1"/>
            <a:r>
              <a:rPr lang="en-US" dirty="0" smtClean="0"/>
              <a:t>In memory cached iterations</a:t>
            </a:r>
          </a:p>
          <a:p>
            <a:pPr lvl="1"/>
            <a:r>
              <a:rPr lang="en-US" dirty="0" smtClean="0"/>
              <a:t>Interactive Data exploration</a:t>
            </a:r>
          </a:p>
          <a:p>
            <a:pPr lvl="1"/>
            <a:r>
              <a:rPr lang="en-US" dirty="0" smtClean="0"/>
              <a:t>Libraries</a:t>
            </a:r>
          </a:p>
          <a:p>
            <a:pPr lvl="1"/>
            <a:r>
              <a:rPr lang="en-US" dirty="0"/>
              <a:t>Task level fault </a:t>
            </a:r>
            <a:r>
              <a:rPr lang="en-US" dirty="0" smtClean="0"/>
              <a:t>tolerance</a:t>
            </a:r>
          </a:p>
          <a:p>
            <a:r>
              <a:rPr lang="en-US" dirty="0" smtClean="0"/>
              <a:t>Apache </a:t>
            </a:r>
            <a:r>
              <a:rPr lang="en-US" dirty="0" err="1" smtClean="0"/>
              <a:t>Flink</a:t>
            </a:r>
            <a:endParaRPr lang="en-US" dirty="0"/>
          </a:p>
          <a:p>
            <a:pPr lvl="1"/>
            <a:r>
              <a:rPr lang="en-US" dirty="0" smtClean="0"/>
              <a:t>High-level API</a:t>
            </a:r>
          </a:p>
          <a:p>
            <a:pPr lvl="1"/>
            <a:r>
              <a:rPr lang="en-US" dirty="0" smtClean="0"/>
              <a:t>Pipelined and batch data transfer</a:t>
            </a:r>
          </a:p>
          <a:p>
            <a:pPr lvl="1"/>
            <a:r>
              <a:rPr lang="en-US" dirty="0"/>
              <a:t>Active memory </a:t>
            </a:r>
            <a:r>
              <a:rPr lang="en-US" dirty="0" smtClean="0"/>
              <a:t>management</a:t>
            </a:r>
          </a:p>
          <a:p>
            <a:pPr lvl="1"/>
            <a:r>
              <a:rPr lang="en-US" dirty="0"/>
              <a:t>Natively streamed </a:t>
            </a:r>
            <a:r>
              <a:rPr lang="en-US" dirty="0" smtClean="0"/>
              <a:t>iterations</a:t>
            </a:r>
          </a:p>
          <a:p>
            <a:pPr lvl="1"/>
            <a:r>
              <a:rPr lang="en-US" dirty="0" smtClean="0"/>
              <a:t>Heavy load backend jobs, iterative data flows</a:t>
            </a:r>
          </a:p>
          <a:p>
            <a:pPr lvl="1"/>
            <a:r>
              <a:rPr lang="en-US" dirty="0" smtClean="0"/>
              <a:t>Evolving libraries</a:t>
            </a:r>
          </a:p>
          <a:p>
            <a:pPr lvl="1"/>
            <a:r>
              <a:rPr lang="en-US" dirty="0" smtClean="0"/>
              <a:t>Job </a:t>
            </a:r>
            <a:r>
              <a:rPr lang="en-US" dirty="0"/>
              <a:t>level fault </a:t>
            </a:r>
            <a:r>
              <a:rPr lang="en-US" dirty="0" smtClean="0"/>
              <a:t>tolerance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" name="Picture 9" descr="flink_squirrel_50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0235" y="4919095"/>
            <a:ext cx="1089741" cy="1089741"/>
          </a:xfrm>
          <a:prstGeom prst="rect">
            <a:avLst/>
          </a:prstGeom>
        </p:spPr>
      </p:pic>
      <p:pic>
        <p:nvPicPr>
          <p:cNvPr id="11" name="Picture 10" descr="spark-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3571" y="3306384"/>
            <a:ext cx="1443096" cy="766295"/>
          </a:xfrm>
          <a:prstGeom prst="rect">
            <a:avLst/>
          </a:prstGeom>
        </p:spPr>
      </p:pic>
      <p:pic>
        <p:nvPicPr>
          <p:cNvPr id="12" name="Picture 11" descr="hadoop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4677" y="1752292"/>
            <a:ext cx="1424597" cy="1066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5462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tor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3571" y="1474376"/>
            <a:ext cx="1392756" cy="13658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4376"/>
            <a:ext cx="8229600" cy="5247100"/>
          </a:xfrm>
        </p:spPr>
        <p:txBody>
          <a:bodyPr>
            <a:normAutofit fontScale="40000" lnSpcReduction="20000"/>
          </a:bodyPr>
          <a:lstStyle/>
          <a:p>
            <a:r>
              <a:rPr lang="en-US" dirty="0" smtClean="0"/>
              <a:t>Apache Storm</a:t>
            </a:r>
          </a:p>
          <a:p>
            <a:pPr lvl="1"/>
            <a:r>
              <a:rPr lang="en-US" dirty="0" smtClean="0"/>
              <a:t>“True” streaming</a:t>
            </a:r>
          </a:p>
          <a:p>
            <a:pPr lvl="1"/>
            <a:r>
              <a:rPr lang="en-US" dirty="0" smtClean="0"/>
              <a:t>Low-Level API</a:t>
            </a:r>
          </a:p>
          <a:p>
            <a:pPr lvl="1"/>
            <a:r>
              <a:rPr lang="en-US" dirty="0" smtClean="0"/>
              <a:t>Costly fault tolerance</a:t>
            </a:r>
          </a:p>
          <a:p>
            <a:pPr lvl="1"/>
            <a:r>
              <a:rPr lang="en-US" dirty="0" smtClean="0"/>
              <a:t>No built-in state handling</a:t>
            </a:r>
          </a:p>
          <a:p>
            <a:pPr lvl="1"/>
            <a:r>
              <a:rPr lang="en-US" dirty="0"/>
              <a:t>At least once </a:t>
            </a:r>
            <a:r>
              <a:rPr lang="en-US" dirty="0" smtClean="0"/>
              <a:t>semantics</a:t>
            </a:r>
          </a:p>
          <a:p>
            <a:pPr lvl="1"/>
            <a:r>
              <a:rPr lang="en-US" dirty="0" smtClean="0"/>
              <a:t>No built-in windowing</a:t>
            </a:r>
          </a:p>
          <a:p>
            <a:pPr lvl="1"/>
            <a:r>
              <a:rPr lang="en-US" dirty="0" smtClean="0"/>
              <a:t>Low Latency</a:t>
            </a:r>
          </a:p>
          <a:p>
            <a:pPr lvl="1"/>
            <a:r>
              <a:rPr lang="en-US" dirty="0" smtClean="0"/>
              <a:t>Medium throughput</a:t>
            </a:r>
          </a:p>
          <a:p>
            <a:r>
              <a:rPr lang="en-US" dirty="0" smtClean="0"/>
              <a:t>Apache Spark</a:t>
            </a:r>
          </a:p>
          <a:p>
            <a:pPr lvl="1"/>
            <a:r>
              <a:rPr lang="en-US" dirty="0" smtClean="0"/>
              <a:t>Mini batch streaming</a:t>
            </a:r>
          </a:p>
          <a:p>
            <a:pPr lvl="1"/>
            <a:r>
              <a:rPr lang="en-US" dirty="0" smtClean="0"/>
              <a:t>High-level API</a:t>
            </a:r>
          </a:p>
          <a:p>
            <a:pPr lvl="1"/>
            <a:r>
              <a:rPr lang="en-US" dirty="0" smtClean="0"/>
              <a:t>RDD-based fault tolerance (lineage)</a:t>
            </a:r>
          </a:p>
          <a:p>
            <a:pPr lvl="1"/>
            <a:r>
              <a:rPr lang="en-US" dirty="0" smtClean="0"/>
              <a:t>External state handling</a:t>
            </a:r>
          </a:p>
          <a:p>
            <a:pPr lvl="1"/>
            <a:r>
              <a:rPr lang="en-US" dirty="0"/>
              <a:t>Exactly once </a:t>
            </a:r>
            <a:r>
              <a:rPr lang="en-US" dirty="0" smtClean="0"/>
              <a:t>semantics</a:t>
            </a:r>
          </a:p>
          <a:p>
            <a:pPr lvl="1"/>
            <a:r>
              <a:rPr lang="en-US" dirty="0" smtClean="0"/>
              <a:t>Restricted windowing</a:t>
            </a:r>
          </a:p>
          <a:p>
            <a:pPr lvl="1"/>
            <a:r>
              <a:rPr lang="en-US" dirty="0" smtClean="0"/>
              <a:t>Medium latency</a:t>
            </a:r>
          </a:p>
          <a:p>
            <a:pPr lvl="1"/>
            <a:r>
              <a:rPr lang="en-US" dirty="0" smtClean="0"/>
              <a:t>High throughput</a:t>
            </a:r>
          </a:p>
          <a:p>
            <a:r>
              <a:rPr lang="en-US" dirty="0" smtClean="0"/>
              <a:t>Apache </a:t>
            </a:r>
            <a:r>
              <a:rPr lang="en-US" dirty="0" err="1" smtClean="0"/>
              <a:t>Flink</a:t>
            </a:r>
            <a:endParaRPr lang="en-US" dirty="0" smtClean="0"/>
          </a:p>
          <a:p>
            <a:pPr lvl="1"/>
            <a:r>
              <a:rPr lang="en-US" dirty="0" smtClean="0"/>
              <a:t>“True” streaming</a:t>
            </a:r>
            <a:endParaRPr lang="en-US" dirty="0"/>
          </a:p>
          <a:p>
            <a:pPr lvl="1"/>
            <a:r>
              <a:rPr lang="en-US" dirty="0" smtClean="0"/>
              <a:t>High-level API</a:t>
            </a:r>
          </a:p>
          <a:p>
            <a:pPr lvl="1"/>
            <a:r>
              <a:rPr lang="en-US" dirty="0" err="1" smtClean="0"/>
              <a:t>Checkpointing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Built-in operator state handling</a:t>
            </a:r>
          </a:p>
          <a:p>
            <a:pPr lvl="1"/>
            <a:r>
              <a:rPr lang="en-US" dirty="0" smtClean="0"/>
              <a:t>Exactly once semantics</a:t>
            </a:r>
          </a:p>
          <a:p>
            <a:pPr lvl="1"/>
            <a:r>
              <a:rPr lang="en-US" dirty="0" smtClean="0"/>
              <a:t>Flexible windowing</a:t>
            </a:r>
          </a:p>
          <a:p>
            <a:pPr lvl="1"/>
            <a:r>
              <a:rPr lang="en-US" dirty="0" smtClean="0"/>
              <a:t>Low latency</a:t>
            </a:r>
          </a:p>
          <a:p>
            <a:pPr lvl="1"/>
            <a:r>
              <a:rPr lang="en-US" dirty="0"/>
              <a:t>High </a:t>
            </a:r>
            <a:r>
              <a:rPr lang="en-US" dirty="0" smtClean="0"/>
              <a:t>throughput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5" descr="flink_squirrel_50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0235" y="4919095"/>
            <a:ext cx="1089741" cy="1089741"/>
          </a:xfrm>
          <a:prstGeom prst="rect">
            <a:avLst/>
          </a:prstGeom>
        </p:spPr>
      </p:pic>
      <p:pic>
        <p:nvPicPr>
          <p:cNvPr id="8" name="Picture 7" descr="spark-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3571" y="3306384"/>
            <a:ext cx="1443096" cy="766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9195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Batch comparison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 descr="flink_squirrel_50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3679" y="1278186"/>
            <a:ext cx="1068101" cy="1068101"/>
          </a:xfrm>
          <a:prstGeom prst="rect">
            <a:avLst/>
          </a:prstGeom>
        </p:spPr>
      </p:pic>
      <p:pic>
        <p:nvPicPr>
          <p:cNvPr id="9" name="Picture 8" descr="hadoop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6904" y="1417484"/>
            <a:ext cx="1200836" cy="898808"/>
          </a:xfrm>
          <a:prstGeom prst="rect">
            <a:avLst/>
          </a:prstGeom>
        </p:spPr>
      </p:pic>
      <p:pic>
        <p:nvPicPr>
          <p:cNvPr id="10" name="Picture 9" descr="spark-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5298" y="1630515"/>
            <a:ext cx="1179735" cy="626448"/>
          </a:xfrm>
          <a:prstGeom prst="rect">
            <a:avLst/>
          </a:prstGeom>
        </p:spPr>
      </p:pic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0524613"/>
              </p:ext>
            </p:extLst>
          </p:nvPr>
        </p:nvGraphicFramePr>
        <p:xfrm>
          <a:off x="457200" y="2627465"/>
          <a:ext cx="8229600" cy="3729458"/>
        </p:xfrm>
        <a:graphic>
          <a:graphicData uri="http://schemas.openxmlformats.org/drawingml/2006/table">
            <a:tbl>
              <a:tblPr firstRow="1" bandRow="1"/>
              <a:tblGrid>
                <a:gridCol w="2104931"/>
                <a:gridCol w="2018063"/>
                <a:gridCol w="2064774"/>
                <a:gridCol w="2041832"/>
              </a:tblGrid>
              <a:tr h="4205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API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D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low-level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high-level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high-level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9263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Data Transfer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D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batch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batch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pipelined &amp; batch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969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Memory Management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D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disk-based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JVM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active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042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Iterations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D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cached</a:t>
                      </a:r>
                    </a:p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 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file</a:t>
                      </a:r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system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cached in-memory 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natively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9980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Fault tolerance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D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task level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task level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job level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705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Use case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D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massive scale out 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data exploration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heavy load &amp; iterative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969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Libraries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D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external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built-in &amp; external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evolving built-in &amp; external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22669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Streaming comparison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5956694"/>
              </p:ext>
            </p:extLst>
          </p:nvPr>
        </p:nvGraphicFramePr>
        <p:xfrm>
          <a:off x="457200" y="2656990"/>
          <a:ext cx="8229600" cy="3486790"/>
        </p:xfrm>
        <a:graphic>
          <a:graphicData uri="http://schemas.openxmlformats.org/drawingml/2006/table">
            <a:tbl>
              <a:tblPr firstRow="1" bandRow="1"/>
              <a:tblGrid>
                <a:gridCol w="1933206"/>
                <a:gridCol w="2083271"/>
                <a:gridCol w="2130323"/>
                <a:gridCol w="2082800"/>
              </a:tblGrid>
              <a:tr h="44018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Streaming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D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“true”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mini batches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“true”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31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API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D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low-level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high-level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high-level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913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Fault tolerance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D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costly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RDD-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based</a:t>
                      </a:r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lineage)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checkpointing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787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State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D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not built-in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external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internal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606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Exactly once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D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at least once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exactly once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exactly once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426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Windowing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D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not built-in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restricted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flexible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09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Latency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D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low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medium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low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52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Throughput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AD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medium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high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high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4" name="Picture 13" descr="flink_squirrel_50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3679" y="1278186"/>
            <a:ext cx="1068101" cy="1068101"/>
          </a:xfrm>
          <a:prstGeom prst="rect">
            <a:avLst/>
          </a:prstGeom>
        </p:spPr>
      </p:pic>
      <p:pic>
        <p:nvPicPr>
          <p:cNvPr id="16" name="Picture 15" descr="spark-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5298" y="1630515"/>
            <a:ext cx="1179735" cy="626448"/>
          </a:xfrm>
          <a:prstGeom prst="rect">
            <a:avLst/>
          </a:prstGeom>
        </p:spPr>
      </p:pic>
      <p:pic>
        <p:nvPicPr>
          <p:cNvPr id="17" name="Picture 16" descr="stor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7242" y="1242918"/>
            <a:ext cx="1207983" cy="1184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7666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 for listening!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47257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Native workload support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519003" y="4412875"/>
            <a:ext cx="1725238" cy="604464"/>
          </a:xfrm>
          <a:prstGeom prst="rect">
            <a:avLst/>
          </a:prstGeom>
          <a:solidFill>
            <a:srgbClr val="34A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Avenir Next Regular"/>
                <a:cs typeface="Avenir Next Regular"/>
              </a:rPr>
              <a:t>Flink</a:t>
            </a:r>
            <a:endParaRPr lang="en-US" dirty="0">
              <a:latin typeface="Avenir Next Regular"/>
              <a:cs typeface="Avenir Next Regular"/>
            </a:endParaRPr>
          </a:p>
        </p:txBody>
      </p:sp>
      <p:pic>
        <p:nvPicPr>
          <p:cNvPr id="7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0262" y="1758941"/>
            <a:ext cx="2613979" cy="1310885"/>
          </a:xfrm>
          <a:prstGeom prst="rect">
            <a:avLst/>
          </a:prstGeom>
        </p:spPr>
      </p:pic>
      <p:pic>
        <p:nvPicPr>
          <p:cNvPr id="8" name="Grafik 8"/>
          <p:cNvPicPr>
            <a:picLocks noChangeAspect="1"/>
          </p:cNvPicPr>
          <p:nvPr/>
        </p:nvPicPr>
        <p:blipFill rotWithShape="1">
          <a:blip r:embed="rId3"/>
          <a:srcRect l="2030" t="24916" r="7823" b="20703"/>
          <a:stretch/>
        </p:blipFill>
        <p:spPr>
          <a:xfrm>
            <a:off x="5795857" y="1979179"/>
            <a:ext cx="2647692" cy="1182083"/>
          </a:xfrm>
          <a:prstGeom prst="rect">
            <a:avLst/>
          </a:prstGeom>
        </p:spPr>
      </p:pic>
      <p:pic>
        <p:nvPicPr>
          <p:cNvPr id="9" name="Picture 2" descr="https://raw.githubusercontent.com/apache/flink/8db66cefc0810f8621e2042dbf073768db591284/docs/img/gelly-example-graph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9216" y="3589302"/>
            <a:ext cx="2354333" cy="1464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Data-driven windowing semantic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856" y="3152126"/>
            <a:ext cx="3343147" cy="702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Arrow Connector 11"/>
          <p:cNvCxnSpPr/>
          <p:nvPr/>
        </p:nvCxnSpPr>
        <p:spPr>
          <a:xfrm>
            <a:off x="3015259" y="3928646"/>
            <a:ext cx="438583" cy="392865"/>
          </a:xfrm>
          <a:prstGeom prst="straightConnector1">
            <a:avLst/>
          </a:prstGeom>
          <a:ln w="38100" cmpd="sng">
            <a:solidFill>
              <a:srgbClr val="2DA07E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044825" y="3069826"/>
            <a:ext cx="0" cy="1178015"/>
          </a:xfrm>
          <a:prstGeom prst="straightConnector1">
            <a:avLst/>
          </a:prstGeom>
          <a:ln w="38100" cmpd="sng">
            <a:solidFill>
              <a:srgbClr val="2DA07E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4615014" y="2777535"/>
            <a:ext cx="1180843" cy="1470306"/>
          </a:xfrm>
          <a:prstGeom prst="straightConnector1">
            <a:avLst/>
          </a:prstGeom>
          <a:ln w="38100" cmpd="sng">
            <a:solidFill>
              <a:srgbClr val="2DA07E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5336095" y="4412875"/>
            <a:ext cx="1123868" cy="203669"/>
          </a:xfrm>
          <a:prstGeom prst="straightConnector1">
            <a:avLst/>
          </a:prstGeom>
          <a:ln w="38100" cmpd="sng">
            <a:solidFill>
              <a:srgbClr val="2DA07E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49080" y="2514931"/>
            <a:ext cx="13413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venir Next Regular"/>
                <a:cs typeface="Avenir Next Regular"/>
              </a:rPr>
              <a:t>Stream </a:t>
            </a:r>
          </a:p>
          <a:p>
            <a:r>
              <a:rPr lang="en-US" dirty="0" smtClean="0">
                <a:latin typeface="Avenir Next Regular"/>
                <a:cs typeface="Avenir Next Regular"/>
              </a:rPr>
              <a:t>processing</a:t>
            </a:r>
            <a:endParaRPr lang="en-US" dirty="0">
              <a:latin typeface="Avenir Next Regular"/>
              <a:cs typeface="Avenir Next Regular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630262" y="1507010"/>
            <a:ext cx="13413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venir Next Regular"/>
                <a:cs typeface="Avenir Next Regular"/>
              </a:rPr>
              <a:t>Batch</a:t>
            </a:r>
          </a:p>
          <a:p>
            <a:r>
              <a:rPr lang="en-US" dirty="0" smtClean="0">
                <a:latin typeface="Avenir Next Regular"/>
                <a:cs typeface="Avenir Next Regular"/>
              </a:rPr>
              <a:t>processing</a:t>
            </a:r>
            <a:endParaRPr lang="en-US" dirty="0">
              <a:latin typeface="Avenir Next Regular"/>
              <a:cs typeface="Avenir Next Regular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683307" y="1609847"/>
            <a:ext cx="2915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venir Next Regular"/>
                <a:cs typeface="Avenir Next Regular"/>
              </a:rPr>
              <a:t>Machine Learning at scale</a:t>
            </a:r>
            <a:endParaRPr lang="en-US" dirty="0">
              <a:latin typeface="Avenir Next Regular"/>
              <a:cs typeface="Avenir Next Regular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89385" y="5390468"/>
            <a:ext cx="82313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venir Next Regular"/>
                <a:cs typeface="Avenir Next Regular"/>
              </a:rPr>
              <a:t>How can an engine </a:t>
            </a:r>
            <a:r>
              <a:rPr lang="en-US" sz="2400" b="1" dirty="0" smtClean="0">
                <a:latin typeface="Avenir Next Regular"/>
                <a:cs typeface="Avenir Next Regular"/>
              </a:rPr>
              <a:t>natively</a:t>
            </a:r>
            <a:r>
              <a:rPr lang="en-US" sz="2400" dirty="0" smtClean="0">
                <a:latin typeface="Avenir Next Regular"/>
                <a:cs typeface="Avenir Next Regular"/>
              </a:rPr>
              <a:t> support all these workloads?</a:t>
            </a:r>
            <a:endParaRPr lang="en-US" sz="2400" dirty="0">
              <a:latin typeface="Avenir Next Regular"/>
              <a:cs typeface="Avenir Next Regular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205106" y="5892110"/>
            <a:ext cx="451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venir Next Regular"/>
                <a:cs typeface="Avenir Next Regular"/>
              </a:rPr>
              <a:t>And what does "native" </a:t>
            </a:r>
            <a:r>
              <a:rPr lang="en-US" sz="2400" b="1" dirty="0" smtClean="0">
                <a:latin typeface="Avenir Next Regular"/>
                <a:cs typeface="Avenir Next Regular"/>
              </a:rPr>
              <a:t>mean</a:t>
            </a:r>
            <a:r>
              <a:rPr lang="en-US" sz="2400" dirty="0" smtClean="0">
                <a:latin typeface="Avenir Next Regular"/>
                <a:cs typeface="Avenir Next Regular"/>
              </a:rPr>
              <a:t>?</a:t>
            </a:r>
            <a:endParaRPr lang="en-US" sz="2400" dirty="0">
              <a:latin typeface="Avenir Next Regular"/>
              <a:cs typeface="Avenir Next Regular"/>
            </a:endParaRPr>
          </a:p>
        </p:txBody>
      </p:sp>
      <p:sp>
        <p:nvSpPr>
          <p:cNvPr id="18" name="TextBox 22"/>
          <p:cNvSpPr txBox="1"/>
          <p:nvPr/>
        </p:nvSpPr>
        <p:spPr>
          <a:xfrm>
            <a:off x="5683307" y="3519087"/>
            <a:ext cx="2915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venir Next Regular"/>
                <a:cs typeface="Avenir Next Regular"/>
              </a:rPr>
              <a:t>Graph Analysis</a:t>
            </a:r>
            <a:endParaRPr lang="en-US" dirty="0">
              <a:latin typeface="Avenir Next Regular"/>
              <a:cs typeface="Avenir Next Regular"/>
            </a:endParaRPr>
          </a:p>
        </p:txBody>
      </p:sp>
    </p:spTree>
    <p:extLst>
      <p:ext uri="{BB962C8B-B14F-4D97-AF65-F5344CB8AC3E}">
        <p14:creationId xmlns:p14="http://schemas.microsoft.com/office/powerpoint/2010/main" val="4047122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E.g.: Non-native iterations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679786" y="5170588"/>
            <a:ext cx="409318" cy="272879"/>
          </a:xfrm>
          <a:prstGeom prst="rect">
            <a:avLst/>
          </a:prstGeom>
          <a:solidFill>
            <a:srgbClr val="2DA07E"/>
          </a:solidFill>
          <a:ln w="19050">
            <a:solidFill>
              <a:srgbClr val="2DA07E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rIns="36000" rtlCol="0" anchor="ctr"/>
          <a:lstStyle/>
          <a:p>
            <a:pPr algn="ctr"/>
            <a:r>
              <a:rPr lang="de-DE" sz="1050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Step</a:t>
            </a:r>
            <a:endParaRPr lang="de-DE" sz="1050" dirty="0">
              <a:solidFill>
                <a:srgbClr val="FFFFFF"/>
              </a:solidFill>
              <a:latin typeface="Avenir Next Regular"/>
              <a:cs typeface="Avenir Next Regular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447212" y="5317538"/>
            <a:ext cx="204659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2133027" y="5317538"/>
            <a:ext cx="204659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3180318" y="5170588"/>
            <a:ext cx="409318" cy="272879"/>
          </a:xfrm>
          <a:prstGeom prst="rect">
            <a:avLst/>
          </a:prstGeom>
          <a:solidFill>
            <a:srgbClr val="2DA07E"/>
          </a:solidFill>
          <a:ln w="19050">
            <a:solidFill>
              <a:srgbClr val="2DA07E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rIns="36000" rtlCol="0" anchor="ctr"/>
          <a:lstStyle/>
          <a:p>
            <a:pPr algn="ctr"/>
            <a:r>
              <a:rPr lang="de-DE" sz="1050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Step</a:t>
            </a:r>
            <a:endParaRPr lang="de-DE" sz="1050" dirty="0">
              <a:solidFill>
                <a:srgbClr val="FFFFFF"/>
              </a:solidFill>
              <a:latin typeface="Avenir Next Regular"/>
              <a:cs typeface="Avenir Next Regular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947744" y="5317538"/>
            <a:ext cx="204659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633558" y="5317538"/>
            <a:ext cx="204659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682736" y="5170588"/>
            <a:ext cx="409318" cy="272879"/>
          </a:xfrm>
          <a:prstGeom prst="rect">
            <a:avLst/>
          </a:prstGeom>
          <a:solidFill>
            <a:srgbClr val="2DA07E"/>
          </a:solidFill>
          <a:ln w="19050">
            <a:solidFill>
              <a:srgbClr val="2DA07E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rIns="36000" rtlCol="0" anchor="ctr"/>
          <a:lstStyle/>
          <a:p>
            <a:pPr algn="ctr"/>
            <a:r>
              <a:rPr lang="de-DE" sz="1050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Step</a:t>
            </a:r>
            <a:endParaRPr lang="de-DE" sz="1050" dirty="0">
              <a:solidFill>
                <a:srgbClr val="FFFFFF"/>
              </a:solidFill>
              <a:latin typeface="Avenir Next Regular"/>
              <a:cs typeface="Avenir Next Regular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450162" y="5317538"/>
            <a:ext cx="204659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135976" y="5317538"/>
            <a:ext cx="204659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6220769" y="5170588"/>
            <a:ext cx="409318" cy="272879"/>
          </a:xfrm>
          <a:prstGeom prst="rect">
            <a:avLst/>
          </a:prstGeom>
          <a:solidFill>
            <a:srgbClr val="2DA07E"/>
          </a:solidFill>
          <a:ln w="19050">
            <a:solidFill>
              <a:srgbClr val="2DA07E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rIns="36000" rtlCol="0" anchor="ctr"/>
          <a:lstStyle/>
          <a:p>
            <a:pPr algn="ctr"/>
            <a:r>
              <a:rPr lang="de-DE" sz="1050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Step</a:t>
            </a:r>
            <a:endParaRPr lang="de-DE" sz="1050" dirty="0">
              <a:solidFill>
                <a:srgbClr val="FFFFFF"/>
              </a:solidFill>
              <a:latin typeface="Avenir Next Regular"/>
              <a:cs typeface="Avenir Next Regular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5988195" y="5317538"/>
            <a:ext cx="204659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6674009" y="5317538"/>
            <a:ext cx="204659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7751513" y="5170588"/>
            <a:ext cx="409318" cy="272879"/>
          </a:xfrm>
          <a:prstGeom prst="rect">
            <a:avLst/>
          </a:prstGeom>
          <a:solidFill>
            <a:srgbClr val="2DA07E"/>
          </a:solidFill>
          <a:ln w="19050">
            <a:solidFill>
              <a:srgbClr val="2DA07E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rIns="36000" rtlCol="0" anchor="ctr"/>
          <a:lstStyle/>
          <a:p>
            <a:pPr algn="ctr"/>
            <a:r>
              <a:rPr lang="de-DE" sz="1050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Step</a:t>
            </a:r>
            <a:endParaRPr lang="de-DE" sz="1050" dirty="0">
              <a:solidFill>
                <a:srgbClr val="FFFFFF"/>
              </a:solidFill>
              <a:latin typeface="Avenir Next Regular"/>
              <a:cs typeface="Avenir Next Regular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7518938" y="5317538"/>
            <a:ext cx="204659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8204753" y="5317538"/>
            <a:ext cx="204659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4151506" y="4195232"/>
            <a:ext cx="893435" cy="292345"/>
          </a:xfrm>
          <a:prstGeom prst="roundRect">
            <a:avLst/>
          </a:prstGeom>
          <a:solidFill>
            <a:srgbClr val="2DA07E"/>
          </a:solidFill>
          <a:ln w="19050">
            <a:solidFill>
              <a:srgbClr val="2DA07E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Client</a:t>
            </a:r>
            <a:endParaRPr lang="en-US" sz="1200" dirty="0">
              <a:solidFill>
                <a:srgbClr val="FFFFFF"/>
              </a:solidFill>
              <a:latin typeface="Avenir Next Regular"/>
              <a:cs typeface="Avenir Next Regular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2089104" y="4494530"/>
            <a:ext cx="2198841" cy="497831"/>
          </a:xfrm>
          <a:prstGeom prst="straightConnector1">
            <a:avLst/>
          </a:prstGeom>
          <a:ln w="19050">
            <a:prstDash val="sys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4682736" y="4494530"/>
            <a:ext cx="1766126" cy="598345"/>
          </a:xfrm>
          <a:prstGeom prst="straightConnector1">
            <a:avLst/>
          </a:prstGeom>
          <a:ln w="19050">
            <a:prstDash val="sys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800036" y="4494530"/>
            <a:ext cx="3175371" cy="598345"/>
          </a:xfrm>
          <a:prstGeom prst="straightConnector1">
            <a:avLst/>
          </a:prstGeom>
          <a:ln w="19050">
            <a:prstDash val="sys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4515085" y="4487577"/>
            <a:ext cx="372310" cy="624143"/>
          </a:xfrm>
          <a:prstGeom prst="straightConnector1">
            <a:avLst/>
          </a:prstGeom>
          <a:ln w="19050">
            <a:prstDash val="sys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3408340" y="4487577"/>
            <a:ext cx="1018253" cy="605297"/>
          </a:xfrm>
          <a:prstGeom prst="straightConnector1">
            <a:avLst/>
          </a:prstGeom>
          <a:ln w="19050">
            <a:prstDash val="sys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6" name="Picture 2" descr="http://www.evidentia.net/wp-content/uploads/going-around-in-circles-500x497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98605" y="4239689"/>
            <a:ext cx="204659" cy="203431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3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24959" y="4992361"/>
            <a:ext cx="648256" cy="605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970" y="5013141"/>
            <a:ext cx="456588" cy="503821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370" y="5196140"/>
            <a:ext cx="456588" cy="503821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1760" y="5412002"/>
            <a:ext cx="456588" cy="503821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5980" y="5317538"/>
            <a:ext cx="456588" cy="503821"/>
          </a:xfrm>
          <a:prstGeom prst="rect">
            <a:avLst/>
          </a:prstGeom>
        </p:spPr>
      </p:pic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3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780252" y="4892850"/>
            <a:ext cx="648256" cy="605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1273" y="5218027"/>
            <a:ext cx="456588" cy="503821"/>
          </a:xfrm>
          <a:prstGeom prst="rect">
            <a:avLst/>
          </a:prstGeom>
        </p:spPr>
      </p:pic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3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39939" y="4893540"/>
            <a:ext cx="648256" cy="605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0960" y="5218717"/>
            <a:ext cx="456588" cy="503821"/>
          </a:xfrm>
          <a:prstGeom prst="rect">
            <a:avLst/>
          </a:prstGeom>
        </p:spPr>
      </p:pic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3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51257" y="4849549"/>
            <a:ext cx="648256" cy="605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2278" y="5174726"/>
            <a:ext cx="456588" cy="503821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1821040" y="2352897"/>
            <a:ext cx="53880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/>
                <a:cs typeface="Consolas"/>
              </a:rPr>
              <a:t>for (</a:t>
            </a:r>
            <a:r>
              <a:rPr lang="en-US" dirty="0" err="1" smtClean="0">
                <a:latin typeface="Consolas"/>
                <a:cs typeface="Consolas"/>
              </a:rPr>
              <a:t>int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 smtClean="0">
                <a:latin typeface="Consolas"/>
                <a:cs typeface="Consolas"/>
              </a:rPr>
              <a:t>i</a:t>
            </a:r>
            <a:r>
              <a:rPr lang="en-US" dirty="0" smtClean="0">
                <a:latin typeface="Consolas"/>
                <a:cs typeface="Consolas"/>
              </a:rPr>
              <a:t> = 0; </a:t>
            </a:r>
            <a:r>
              <a:rPr lang="en-US" dirty="0" err="1" smtClean="0">
                <a:latin typeface="Consolas"/>
                <a:cs typeface="Consolas"/>
              </a:rPr>
              <a:t>i</a:t>
            </a:r>
            <a:r>
              <a:rPr lang="en-US" dirty="0" smtClean="0">
                <a:latin typeface="Consolas"/>
                <a:cs typeface="Consolas"/>
              </a:rPr>
              <a:t> &lt; </a:t>
            </a:r>
            <a:r>
              <a:rPr lang="en-US" dirty="0" err="1" smtClean="0">
                <a:latin typeface="Consolas"/>
                <a:cs typeface="Consolas"/>
              </a:rPr>
              <a:t>maxIterations</a:t>
            </a:r>
            <a:r>
              <a:rPr lang="en-US" dirty="0" smtClean="0">
                <a:latin typeface="Consolas"/>
                <a:cs typeface="Consolas"/>
              </a:rPr>
              <a:t>; </a:t>
            </a:r>
            <a:r>
              <a:rPr lang="en-US" dirty="0" err="1" smtClean="0">
                <a:latin typeface="Consolas"/>
                <a:cs typeface="Consolas"/>
              </a:rPr>
              <a:t>i</a:t>
            </a:r>
            <a:r>
              <a:rPr lang="en-US" dirty="0" smtClean="0">
                <a:latin typeface="Consolas"/>
                <a:cs typeface="Consolas"/>
              </a:rPr>
              <a:t>++) {</a:t>
            </a:r>
          </a:p>
          <a:p>
            <a:r>
              <a:rPr lang="en-US" dirty="0">
                <a:latin typeface="Consolas"/>
                <a:cs typeface="Consolas"/>
              </a:rPr>
              <a:t>	</a:t>
            </a:r>
            <a:r>
              <a:rPr lang="en-US" dirty="0" smtClean="0">
                <a:latin typeface="Consolas"/>
                <a:cs typeface="Consolas"/>
              </a:rPr>
              <a:t>// Execute </a:t>
            </a:r>
            <a:r>
              <a:rPr lang="en-US" dirty="0" err="1" smtClean="0">
                <a:latin typeface="Consolas"/>
                <a:cs typeface="Consolas"/>
              </a:rPr>
              <a:t>MapReduce</a:t>
            </a:r>
            <a:r>
              <a:rPr lang="en-US" dirty="0" smtClean="0">
                <a:latin typeface="Consolas"/>
                <a:cs typeface="Consolas"/>
              </a:rPr>
              <a:t> job</a:t>
            </a:r>
          </a:p>
          <a:p>
            <a:r>
              <a:rPr lang="en-US" dirty="0">
                <a:latin typeface="Consolas"/>
                <a:cs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907885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E.g.: Non-native streaming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Up Arrow 4"/>
          <p:cNvSpPr/>
          <p:nvPr/>
        </p:nvSpPr>
        <p:spPr>
          <a:xfrm rot="5400000">
            <a:off x="1069211" y="1005130"/>
            <a:ext cx="1297367" cy="2521390"/>
          </a:xfrm>
          <a:prstGeom prst="upArrow">
            <a:avLst>
              <a:gd name="adj1" fmla="val 46789"/>
              <a:gd name="adj2" fmla="val 48549"/>
            </a:avLst>
          </a:prstGeom>
          <a:solidFill>
            <a:srgbClr val="2DA07E"/>
          </a:solidFill>
          <a:ln>
            <a:solidFill>
              <a:srgbClr val="2DA07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933761" y="1968297"/>
            <a:ext cx="298716" cy="644708"/>
          </a:xfrm>
          <a:prstGeom prst="rect">
            <a:avLst/>
          </a:prstGeom>
          <a:solidFill>
            <a:srgbClr val="2DA07E"/>
          </a:solidFill>
          <a:ln>
            <a:solidFill>
              <a:srgbClr val="2DA07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652663" y="1968297"/>
            <a:ext cx="298716" cy="644708"/>
          </a:xfrm>
          <a:prstGeom prst="rect">
            <a:avLst/>
          </a:prstGeom>
          <a:solidFill>
            <a:srgbClr val="2DA07E"/>
          </a:solidFill>
          <a:ln>
            <a:solidFill>
              <a:srgbClr val="2DA07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227955" y="1966674"/>
            <a:ext cx="13100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 smtClean="0">
                <a:latin typeface="Avenir Next Regular"/>
                <a:cs typeface="Avenir Next Regular"/>
              </a:rPr>
              <a:t>stream</a:t>
            </a:r>
          </a:p>
          <a:p>
            <a:pPr algn="ctr"/>
            <a:r>
              <a:rPr lang="en-US" i="1" dirty="0" err="1" smtClean="0">
                <a:latin typeface="Avenir Next Regular"/>
                <a:cs typeface="Avenir Next Regular"/>
              </a:rPr>
              <a:t>discretizer</a:t>
            </a:r>
            <a:endParaRPr lang="en-US" i="1" dirty="0">
              <a:latin typeface="Avenir Next Regular"/>
              <a:cs typeface="Avenir Next Regular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5085420" y="2758615"/>
            <a:ext cx="2" cy="831984"/>
          </a:xfrm>
          <a:prstGeom prst="straightConnector1">
            <a:avLst/>
          </a:prstGeom>
          <a:ln w="19050">
            <a:prstDash val="sys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5786048" y="2758615"/>
            <a:ext cx="1" cy="831984"/>
          </a:xfrm>
          <a:prstGeom prst="straightConnector1">
            <a:avLst/>
          </a:prstGeom>
          <a:ln w="19050">
            <a:prstDash val="sys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452758" y="1968297"/>
            <a:ext cx="298716" cy="644708"/>
          </a:xfrm>
          <a:prstGeom prst="rect">
            <a:avLst/>
          </a:prstGeom>
          <a:solidFill>
            <a:srgbClr val="2DA07E"/>
          </a:solidFill>
          <a:ln>
            <a:solidFill>
              <a:srgbClr val="2DA07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7171660" y="1968297"/>
            <a:ext cx="298716" cy="644708"/>
          </a:xfrm>
          <a:prstGeom prst="rect">
            <a:avLst/>
          </a:prstGeom>
          <a:solidFill>
            <a:srgbClr val="2DA07E"/>
          </a:solidFill>
          <a:ln>
            <a:solidFill>
              <a:srgbClr val="2DA07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6604417" y="2758615"/>
            <a:ext cx="2" cy="831984"/>
          </a:xfrm>
          <a:prstGeom prst="straightConnector1">
            <a:avLst/>
          </a:prstGeom>
          <a:ln w="19050">
            <a:prstDash val="sys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7305044" y="2758615"/>
            <a:ext cx="2" cy="831984"/>
          </a:xfrm>
          <a:prstGeom prst="straightConnector1">
            <a:avLst/>
          </a:prstGeom>
          <a:ln w="19050">
            <a:prstDash val="sys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5070644" y="4263201"/>
            <a:ext cx="2" cy="831984"/>
          </a:xfrm>
          <a:prstGeom prst="straightConnector1">
            <a:avLst/>
          </a:prstGeom>
          <a:ln w="19050">
            <a:prstDash val="sys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5771272" y="4263201"/>
            <a:ext cx="1" cy="831984"/>
          </a:xfrm>
          <a:prstGeom prst="straightConnector1">
            <a:avLst/>
          </a:prstGeom>
          <a:ln w="19050">
            <a:prstDash val="sys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6589641" y="4263201"/>
            <a:ext cx="2" cy="831984"/>
          </a:xfrm>
          <a:prstGeom prst="straightConnector1">
            <a:avLst/>
          </a:prstGeom>
          <a:ln w="19050">
            <a:prstDash val="sys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7290268" y="4263201"/>
            <a:ext cx="2" cy="831984"/>
          </a:xfrm>
          <a:prstGeom prst="straightConnector1">
            <a:avLst/>
          </a:prstGeom>
          <a:ln w="19050">
            <a:prstDash val="sys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4936803" y="5227068"/>
            <a:ext cx="298716" cy="644708"/>
          </a:xfrm>
          <a:prstGeom prst="rect">
            <a:avLst/>
          </a:prstGeom>
          <a:solidFill>
            <a:srgbClr val="2DA07E"/>
          </a:solidFill>
          <a:ln>
            <a:solidFill>
              <a:srgbClr val="2DA07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5655705" y="5227068"/>
            <a:ext cx="298716" cy="644708"/>
          </a:xfrm>
          <a:prstGeom prst="rect">
            <a:avLst/>
          </a:prstGeom>
          <a:solidFill>
            <a:srgbClr val="2DA07E"/>
          </a:solidFill>
          <a:ln>
            <a:solidFill>
              <a:srgbClr val="2DA07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6455800" y="5227068"/>
            <a:ext cx="298716" cy="644708"/>
          </a:xfrm>
          <a:prstGeom prst="rect">
            <a:avLst/>
          </a:prstGeom>
          <a:solidFill>
            <a:srgbClr val="2DA07E"/>
          </a:solidFill>
          <a:ln>
            <a:solidFill>
              <a:srgbClr val="2DA07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7174702" y="5227068"/>
            <a:ext cx="298716" cy="644708"/>
          </a:xfrm>
          <a:prstGeom prst="rect">
            <a:avLst/>
          </a:prstGeom>
          <a:solidFill>
            <a:srgbClr val="2DA07E"/>
          </a:solidFill>
          <a:ln>
            <a:solidFill>
              <a:srgbClr val="2DA07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Up Arrow 34"/>
          <p:cNvSpPr/>
          <p:nvPr/>
        </p:nvSpPr>
        <p:spPr>
          <a:xfrm rot="5400000">
            <a:off x="7556782" y="5116037"/>
            <a:ext cx="1361321" cy="868639"/>
          </a:xfrm>
          <a:prstGeom prst="upArrow">
            <a:avLst>
              <a:gd name="adj1" fmla="val 46789"/>
              <a:gd name="adj2" fmla="val 48549"/>
            </a:avLst>
          </a:prstGeom>
          <a:solidFill>
            <a:srgbClr val="2DA07E"/>
          </a:solidFill>
          <a:ln>
            <a:solidFill>
              <a:srgbClr val="2DA07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4825644" y="3743000"/>
            <a:ext cx="519555" cy="348281"/>
          </a:xfrm>
          <a:prstGeom prst="rect">
            <a:avLst/>
          </a:prstGeom>
          <a:solidFill>
            <a:srgbClr val="2DA07E"/>
          </a:solidFill>
          <a:ln w="19050">
            <a:solidFill>
              <a:srgbClr val="2DA07E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rIns="36000" rtlCol="0" anchor="ctr"/>
          <a:lstStyle/>
          <a:p>
            <a:pPr algn="ctr"/>
            <a:r>
              <a:rPr lang="de-DE" sz="1600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Job</a:t>
            </a:r>
            <a:endParaRPr lang="de-DE" sz="1600" dirty="0">
              <a:solidFill>
                <a:srgbClr val="FFFFFF"/>
              </a:solidFill>
              <a:latin typeface="Avenir Next Regular"/>
              <a:cs typeface="Avenir Next Regular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5526271" y="3743000"/>
            <a:ext cx="519555" cy="348281"/>
          </a:xfrm>
          <a:prstGeom prst="rect">
            <a:avLst/>
          </a:prstGeom>
          <a:solidFill>
            <a:srgbClr val="2DA07E"/>
          </a:solidFill>
          <a:ln w="19050">
            <a:solidFill>
              <a:srgbClr val="2DA07E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rIns="36000" rtlCol="0" anchor="ctr"/>
          <a:lstStyle/>
          <a:p>
            <a:pPr algn="ctr"/>
            <a:r>
              <a:rPr lang="de-DE" sz="1600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Job</a:t>
            </a:r>
            <a:endParaRPr lang="de-DE" sz="1600" dirty="0">
              <a:solidFill>
                <a:srgbClr val="FFFFFF"/>
              </a:solidFill>
              <a:latin typeface="Avenir Next Regular"/>
              <a:cs typeface="Avenir Next Regular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344641" y="3743000"/>
            <a:ext cx="519555" cy="348281"/>
          </a:xfrm>
          <a:prstGeom prst="rect">
            <a:avLst/>
          </a:prstGeom>
          <a:solidFill>
            <a:srgbClr val="2DA07E"/>
          </a:solidFill>
          <a:ln w="19050">
            <a:solidFill>
              <a:srgbClr val="2DA07E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rIns="36000" rtlCol="0" anchor="ctr"/>
          <a:lstStyle/>
          <a:p>
            <a:pPr algn="ctr"/>
            <a:r>
              <a:rPr lang="de-DE" sz="1600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Job</a:t>
            </a:r>
            <a:endParaRPr lang="de-DE" sz="1600" dirty="0">
              <a:solidFill>
                <a:srgbClr val="FFFFFF"/>
              </a:solidFill>
              <a:latin typeface="Avenir Next Regular"/>
              <a:cs typeface="Avenir Next Regular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7045268" y="3743000"/>
            <a:ext cx="519555" cy="348281"/>
          </a:xfrm>
          <a:prstGeom prst="rect">
            <a:avLst/>
          </a:prstGeom>
          <a:solidFill>
            <a:srgbClr val="2DA07E"/>
          </a:solidFill>
          <a:ln w="19050">
            <a:solidFill>
              <a:srgbClr val="2DA07E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rIns="36000" rtlCol="0" anchor="ctr"/>
          <a:lstStyle/>
          <a:p>
            <a:pPr algn="ctr"/>
            <a:r>
              <a:rPr lang="de-DE" sz="1600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Job</a:t>
            </a:r>
            <a:endParaRPr lang="de-DE" sz="1600" dirty="0">
              <a:solidFill>
                <a:srgbClr val="FFFFFF"/>
              </a:solidFill>
              <a:latin typeface="Avenir Next Regular"/>
              <a:cs typeface="Avenir Next Regular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57200" y="3590599"/>
            <a:ext cx="36179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/>
                <a:cs typeface="Consolas"/>
              </a:rPr>
              <a:t>while (true) {</a:t>
            </a:r>
          </a:p>
          <a:p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// get next few records</a:t>
            </a:r>
          </a:p>
          <a:p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// issue batch job</a:t>
            </a:r>
          </a:p>
          <a:p>
            <a:r>
              <a:rPr lang="en-US" dirty="0">
                <a:latin typeface="Consolas"/>
                <a:cs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896191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Native workload support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519003" y="4412875"/>
            <a:ext cx="1725238" cy="604464"/>
          </a:xfrm>
          <a:prstGeom prst="rect">
            <a:avLst/>
          </a:prstGeom>
          <a:solidFill>
            <a:srgbClr val="34A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Avenir Next Regular"/>
                <a:cs typeface="Avenir Next Regular"/>
              </a:rPr>
              <a:t>Flink</a:t>
            </a:r>
            <a:endParaRPr lang="en-US" dirty="0">
              <a:latin typeface="Avenir Next Regular"/>
              <a:cs typeface="Avenir Next Regular"/>
            </a:endParaRPr>
          </a:p>
        </p:txBody>
      </p:sp>
      <p:pic>
        <p:nvPicPr>
          <p:cNvPr id="7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0262" y="1758941"/>
            <a:ext cx="2613979" cy="1310885"/>
          </a:xfrm>
          <a:prstGeom prst="rect">
            <a:avLst/>
          </a:prstGeom>
        </p:spPr>
      </p:pic>
      <p:pic>
        <p:nvPicPr>
          <p:cNvPr id="8" name="Grafik 8"/>
          <p:cNvPicPr>
            <a:picLocks noChangeAspect="1"/>
          </p:cNvPicPr>
          <p:nvPr/>
        </p:nvPicPr>
        <p:blipFill rotWithShape="1">
          <a:blip r:embed="rId3"/>
          <a:srcRect l="2030" t="24916" r="7823" b="20703"/>
          <a:stretch/>
        </p:blipFill>
        <p:spPr>
          <a:xfrm>
            <a:off x="5795857" y="1979179"/>
            <a:ext cx="2647692" cy="1182083"/>
          </a:xfrm>
          <a:prstGeom prst="rect">
            <a:avLst/>
          </a:prstGeom>
        </p:spPr>
      </p:pic>
      <p:pic>
        <p:nvPicPr>
          <p:cNvPr id="9" name="Picture 2" descr="https://raw.githubusercontent.com/apache/flink/8db66cefc0810f8621e2042dbf073768db591284/docs/img/gelly-example-graph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9216" y="3589302"/>
            <a:ext cx="2354333" cy="1464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Data-driven windowing semantic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52126"/>
            <a:ext cx="3343147" cy="702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Arrow Connector 11"/>
          <p:cNvCxnSpPr/>
          <p:nvPr/>
        </p:nvCxnSpPr>
        <p:spPr>
          <a:xfrm>
            <a:off x="3015259" y="3928646"/>
            <a:ext cx="438583" cy="392865"/>
          </a:xfrm>
          <a:prstGeom prst="straightConnector1">
            <a:avLst/>
          </a:prstGeom>
          <a:ln w="38100" cmpd="sng">
            <a:solidFill>
              <a:srgbClr val="2DA07E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044825" y="3069826"/>
            <a:ext cx="0" cy="1178015"/>
          </a:xfrm>
          <a:prstGeom prst="straightConnector1">
            <a:avLst/>
          </a:prstGeom>
          <a:ln w="38100" cmpd="sng">
            <a:solidFill>
              <a:srgbClr val="2DA07E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4615014" y="2777535"/>
            <a:ext cx="1180843" cy="1470306"/>
          </a:xfrm>
          <a:prstGeom prst="straightConnector1">
            <a:avLst/>
          </a:prstGeom>
          <a:ln w="38100" cmpd="sng">
            <a:solidFill>
              <a:srgbClr val="2DA07E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5336095" y="4412875"/>
            <a:ext cx="1123868" cy="203669"/>
          </a:xfrm>
          <a:prstGeom prst="straightConnector1">
            <a:avLst/>
          </a:prstGeom>
          <a:ln w="38100" cmpd="sng">
            <a:solidFill>
              <a:srgbClr val="2DA07E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49080" y="2514931"/>
            <a:ext cx="13260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venir Next Regular"/>
                <a:cs typeface="Avenir Next Regular"/>
              </a:rPr>
              <a:t>Streaming </a:t>
            </a:r>
          </a:p>
          <a:p>
            <a:r>
              <a:rPr lang="en-US" dirty="0" smtClean="0">
                <a:latin typeface="Avenir Next Regular"/>
                <a:cs typeface="Avenir Next Regular"/>
              </a:rPr>
              <a:t>topologies</a:t>
            </a:r>
            <a:endParaRPr lang="en-US" dirty="0">
              <a:latin typeface="Avenir Next Regular"/>
              <a:cs typeface="Avenir Next Regular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630262" y="1507010"/>
            <a:ext cx="12875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venir Next Regular"/>
                <a:cs typeface="Avenir Next Regular"/>
              </a:rPr>
              <a:t>Heavy </a:t>
            </a:r>
          </a:p>
          <a:p>
            <a:r>
              <a:rPr lang="en-US" dirty="0" smtClean="0">
                <a:latin typeface="Avenir Next Regular"/>
                <a:cs typeface="Avenir Next Regular"/>
              </a:rPr>
              <a:t>batch</a:t>
            </a:r>
            <a:r>
              <a:rPr lang="en-US" dirty="0">
                <a:latin typeface="Avenir Next Regular"/>
                <a:cs typeface="Avenir Next Regular"/>
              </a:rPr>
              <a:t> </a:t>
            </a:r>
            <a:r>
              <a:rPr lang="en-US" dirty="0" smtClean="0">
                <a:latin typeface="Avenir Next Regular"/>
                <a:cs typeface="Avenir Next Regular"/>
              </a:rPr>
              <a:t>jobs</a:t>
            </a:r>
            <a:endParaRPr lang="en-US" dirty="0">
              <a:latin typeface="Avenir Next Regular"/>
              <a:cs typeface="Avenir Next Regular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683307" y="1609847"/>
            <a:ext cx="2915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venir Next Regular"/>
                <a:cs typeface="Avenir Next Regular"/>
              </a:rPr>
              <a:t>Machine Learning at scale</a:t>
            </a:r>
            <a:endParaRPr lang="en-US" dirty="0">
              <a:latin typeface="Avenir Next Regular"/>
              <a:cs typeface="Avenir Next Regular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89385" y="5390468"/>
            <a:ext cx="82313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venir Next Regular"/>
                <a:cs typeface="Avenir Next Regular"/>
              </a:rPr>
              <a:t>How can an engine </a:t>
            </a:r>
            <a:r>
              <a:rPr lang="en-US" sz="2400" b="1" dirty="0" smtClean="0">
                <a:latin typeface="Avenir Next Regular"/>
                <a:cs typeface="Avenir Next Regular"/>
              </a:rPr>
              <a:t>natively</a:t>
            </a:r>
            <a:r>
              <a:rPr lang="en-US" sz="2400" dirty="0" smtClean="0">
                <a:latin typeface="Avenir Next Regular"/>
                <a:cs typeface="Avenir Next Regular"/>
              </a:rPr>
              <a:t> support all these workloads?</a:t>
            </a:r>
            <a:endParaRPr lang="en-US" sz="2400" dirty="0">
              <a:latin typeface="Avenir Next Regular"/>
              <a:cs typeface="Avenir Next Regular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373158" y="5894685"/>
            <a:ext cx="42257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  <a:latin typeface="Avenir Next Regular"/>
                <a:cs typeface="Avenir Next Regular"/>
              </a:rPr>
              <a:t>And what does native 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  <a:latin typeface="Avenir Next Regular"/>
                <a:cs typeface="Avenir Next Regular"/>
              </a:rPr>
              <a:t>mean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  <a:latin typeface="Avenir Next Regular"/>
                <a:cs typeface="Avenir Next Regular"/>
              </a:rPr>
              <a:t>?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Avenir Next Regular"/>
              <a:cs typeface="Avenir Next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3381959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Flink Engine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Execute everything as streams</a:t>
            </a:r>
          </a:p>
          <a:p>
            <a:pPr marL="2686050" lvl="5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Allow some iterative (cyclic) </a:t>
            </a:r>
            <a:r>
              <a:rPr lang="en-US" dirty="0" err="1" smtClean="0"/>
              <a:t>dataflows</a:t>
            </a:r>
            <a:endParaRPr lang="en-US" dirty="0" smtClean="0"/>
          </a:p>
          <a:p>
            <a:pPr marL="3143250" lvl="6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Allow some mutable state</a:t>
            </a:r>
          </a:p>
          <a:p>
            <a:pPr marL="3143250" lvl="6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Operate on managed memory</a:t>
            </a:r>
          </a:p>
          <a:p>
            <a:pPr marL="2686050" lvl="5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Special code paths for batch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98944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Flink Program?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41113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9857</TotalTime>
  <Words>1661</Words>
  <Application>Microsoft Macintosh PowerPoint</Application>
  <PresentationFormat>On-screen Show (4:3)</PresentationFormat>
  <Paragraphs>690</Paragraphs>
  <Slides>37</Slides>
  <Notes>1</Notes>
  <HiddenSlides>3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1_Office Theme</vt:lpstr>
      <vt:lpstr>Apache Flink® Training</vt:lpstr>
      <vt:lpstr>What is Apache Flink?</vt:lpstr>
      <vt:lpstr>What is Apache Flink?</vt:lpstr>
      <vt:lpstr>Native workload support</vt:lpstr>
      <vt:lpstr>E.g.: Non-native iterations</vt:lpstr>
      <vt:lpstr>E.g.: Non-native streaming</vt:lpstr>
      <vt:lpstr>Native workload support</vt:lpstr>
      <vt:lpstr>Flink Engine</vt:lpstr>
      <vt:lpstr>What is a Flink Program?</vt:lpstr>
      <vt:lpstr>Flink stack</vt:lpstr>
      <vt:lpstr>DataSet</vt:lpstr>
      <vt:lpstr>Scaling out</vt:lpstr>
      <vt:lpstr>Scaling up</vt:lpstr>
      <vt:lpstr>DataStream</vt:lpstr>
      <vt:lpstr>Sources (selection)</vt:lpstr>
      <vt:lpstr>Sinks (selection)</vt:lpstr>
      <vt:lpstr>Hadoop Integration</vt:lpstr>
      <vt:lpstr>What’s the Lifecycle of a Program?</vt:lpstr>
      <vt:lpstr>From Program to Dataflow</vt:lpstr>
      <vt:lpstr>Architecture Overview</vt:lpstr>
      <vt:lpstr>Client</vt:lpstr>
      <vt:lpstr>Job Manager</vt:lpstr>
      <vt:lpstr>Task Manager</vt:lpstr>
      <vt:lpstr>Execution Setups</vt:lpstr>
      <vt:lpstr>Ways to Run a Flink Program</vt:lpstr>
      <vt:lpstr>Local Execution</vt:lpstr>
      <vt:lpstr>Embedded Execution</vt:lpstr>
      <vt:lpstr>Remote Execution</vt:lpstr>
      <vt:lpstr>YARN Execution </vt:lpstr>
      <vt:lpstr>                 Execution</vt:lpstr>
      <vt:lpstr>Flink compared to other projects</vt:lpstr>
      <vt:lpstr>Batch &amp; Streaming projects</vt:lpstr>
      <vt:lpstr>Batch</vt:lpstr>
      <vt:lpstr>Streaming</vt:lpstr>
      <vt:lpstr>Batch comparison</vt:lpstr>
      <vt:lpstr>Streaming comparison</vt:lpstr>
      <vt:lpstr>Thank you for listening!</vt:lpstr>
    </vt:vector>
  </TitlesOfParts>
  <Manager/>
  <Company>data Artisans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Max</cp:lastModifiedBy>
  <cp:revision>347</cp:revision>
  <dcterms:created xsi:type="dcterms:W3CDTF">2015-01-22T00:00:06Z</dcterms:created>
  <dcterms:modified xsi:type="dcterms:W3CDTF">2015-06-16T14:22:44Z</dcterms:modified>
  <cp:category/>
</cp:coreProperties>
</file>