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8404800" cy="43891200"/>
  <p:notesSz cx="6985000" cy="92837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88">
          <p15:clr>
            <a:srgbClr val="A4A3A4"/>
          </p15:clr>
        </p15:guide>
        <p15:guide id="2" orient="horz" pos="2544">
          <p15:clr>
            <a:srgbClr val="A4A3A4"/>
          </p15:clr>
        </p15:guide>
        <p15:guide id="3" orient="horz" pos="27647">
          <p15:clr>
            <a:srgbClr val="A4A3A4"/>
          </p15:clr>
        </p15:guide>
        <p15:guide id="4" orient="horz" pos="576">
          <p15:clr>
            <a:srgbClr val="A4A3A4"/>
          </p15:clr>
        </p15:guide>
        <p15:guide id="5" orient="horz" pos="10944">
          <p15:clr>
            <a:srgbClr val="A4A3A4"/>
          </p15:clr>
        </p15:guide>
        <p15:guide id="6" orient="horz" pos="21312">
          <p15:clr>
            <a:srgbClr val="A4A3A4"/>
          </p15:clr>
        </p15:guide>
        <p15:guide id="7" orient="horz" pos="14400">
          <p15:clr>
            <a:srgbClr val="A4A3A4"/>
          </p15:clr>
        </p15:guide>
        <p15:guide id="8" orient="horz" pos="27312">
          <p15:clr>
            <a:srgbClr val="A4A3A4"/>
          </p15:clr>
        </p15:guide>
        <p15:guide id="9" pos="12096">
          <p15:clr>
            <a:srgbClr val="A4A3A4"/>
          </p15:clr>
        </p15:guide>
        <p15:guide id="10" pos="7872">
          <p15:clr>
            <a:srgbClr val="A4A3A4"/>
          </p15:clr>
        </p15:guide>
        <p15:guide id="11" pos="16320">
          <p15:clr>
            <a:srgbClr val="A4A3A4"/>
          </p15:clr>
        </p15:guide>
        <p15:guide id="12" pos="576">
          <p15:clr>
            <a:srgbClr val="A4A3A4"/>
          </p15:clr>
        </p15:guide>
        <p15:guide id="13" pos="23616">
          <p15:clr>
            <a:srgbClr val="A4A3A4"/>
          </p15:clr>
        </p15:guide>
        <p15:guide id="14" pos="24432">
          <p15:clr>
            <a:srgbClr val="A4A3A4"/>
          </p15:clr>
        </p15:guide>
        <p15:guide id="15" pos="8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FFCC"/>
    <a:srgbClr val="FF0000"/>
    <a:srgbClr val="FF00FF"/>
    <a:srgbClr val="EAEAEA"/>
    <a:srgbClr val="FFFFFF"/>
    <a:srgbClr val="3161C2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>
      <p:cViewPr>
        <p:scale>
          <a:sx n="20" d="100"/>
          <a:sy n="20" d="100"/>
        </p:scale>
        <p:origin x="1800" y="10"/>
      </p:cViewPr>
      <p:guideLst>
        <p:guide orient="horz" pos="7488"/>
        <p:guide orient="horz" pos="2544"/>
        <p:guide orient="horz" pos="27647"/>
        <p:guide orient="horz" pos="576"/>
        <p:guide orient="horz" pos="10944"/>
        <p:guide orient="horz" pos="21312"/>
        <p:guide orient="horz" pos="14400"/>
        <p:guide orient="horz" pos="27312"/>
        <p:guide pos="12096"/>
        <p:guide pos="7872"/>
        <p:guide pos="16320"/>
        <p:guide pos="576"/>
        <p:guide pos="23616"/>
        <p:guide pos="24432"/>
        <p:guide pos="8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794" y="0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EC682-E3D2-4887-8B61-A20B6CA7B3E6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0088" y="696913"/>
            <a:ext cx="30448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818" y="4409758"/>
            <a:ext cx="5587366" cy="41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26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794" y="8817926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B3236-C1C8-4DBB-BBB0-3A3E9254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3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B3236-C1C8-4DBB-BBB0-3A3E9254240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725" y="13635038"/>
            <a:ext cx="32645350" cy="9407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1038" y="24871363"/>
            <a:ext cx="26882725" cy="11217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B550D-2FBE-426C-B598-95C2A206862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69AED-36C8-48BA-B313-9DD03554A3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63738" y="3902075"/>
            <a:ext cx="8159750" cy="35112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1313" y="3902075"/>
            <a:ext cx="24330025" cy="35112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0A4A0-DF9B-467B-ABB2-7A8D1A3111C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BCD8F-179D-430C-B729-2E763F1B8BC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8203525"/>
            <a:ext cx="32643762" cy="8718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8602325"/>
            <a:ext cx="32643762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1D31AD-5483-4C0C-BD38-2BD8EF49536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1313" y="12679363"/>
            <a:ext cx="16244887" cy="26335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78600" y="12679363"/>
            <a:ext cx="16244888" cy="26335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31D99-53FB-4568-AC11-E94464FC3C6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1757363"/>
            <a:ext cx="3456305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875" y="9825038"/>
            <a:ext cx="16968788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875" y="13919200"/>
            <a:ext cx="16968788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8788" y="9825038"/>
            <a:ext cx="16975137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8788" y="13919200"/>
            <a:ext cx="16975137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A2764-8966-402C-ABE7-C0D20612A44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5641E-C7B9-44F6-BFD5-1C2E1F5A19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5303A-D4A6-4666-AA62-6C109E52EA9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1747838"/>
            <a:ext cx="12634913" cy="7437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4575" y="1747838"/>
            <a:ext cx="21469350" cy="37460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875" y="9185275"/>
            <a:ext cx="12634913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DA9D6-48BE-4623-9AEF-FC12EF97C53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925" y="30724475"/>
            <a:ext cx="23042563" cy="3625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925" y="3921125"/>
            <a:ext cx="23042563" cy="26335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925" y="34350325"/>
            <a:ext cx="23042563" cy="5151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1090C-F0BD-42C9-B7A6-7114DDBE75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1313" y="3902075"/>
            <a:ext cx="3264217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81313" y="12679363"/>
            <a:ext cx="32642175" cy="263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81313" y="39989125"/>
            <a:ext cx="80010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 algn="l">
              <a:defRPr sz="7700" b="0" i="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0688" y="39989125"/>
            <a:ext cx="12163425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 algn="ctr">
              <a:defRPr sz="7700" b="0" i="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522488" y="39989125"/>
            <a:ext cx="80010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>
              <a:defRPr sz="7700" b="0" i="0"/>
            </a:lvl1pPr>
          </a:lstStyle>
          <a:p>
            <a:fld id="{6205BCFC-D4C6-4B94-8E1A-AA0470BC123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1881188" indent="-1881188" algn="l" defTabSz="5016500" rtl="0" eaLnBrk="0" fontAlgn="base" hangingPunct="0">
        <a:spcBef>
          <a:spcPct val="20000"/>
        </a:spcBef>
        <a:spcAft>
          <a:spcPct val="0"/>
        </a:spcAft>
        <a:buChar char="•"/>
        <a:defRPr sz="17600">
          <a:solidFill>
            <a:schemeClr val="tx1"/>
          </a:solidFill>
          <a:latin typeface="+mn-lt"/>
          <a:ea typeface="+mn-ea"/>
          <a:cs typeface="+mn-cs"/>
        </a:defRPr>
      </a:lvl1pPr>
      <a:lvl2pPr marL="4075113" indent="-1566863" algn="l" defTabSz="5016500" rtl="0" eaLnBrk="0" fontAlgn="base" hangingPunct="0">
        <a:spcBef>
          <a:spcPct val="20000"/>
        </a:spcBef>
        <a:spcAft>
          <a:spcPct val="0"/>
        </a:spcAft>
        <a:buChar char="–"/>
        <a:defRPr sz="15400">
          <a:solidFill>
            <a:schemeClr val="tx1"/>
          </a:solidFill>
          <a:latin typeface="+mn-lt"/>
          <a:ea typeface="+mn-ea"/>
        </a:defRPr>
      </a:lvl2pPr>
      <a:lvl3pPr marL="6270625" indent="-1254125" algn="l" defTabSz="5016500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</a:defRPr>
      </a:lvl3pPr>
      <a:lvl4pPr marL="8778875" indent="-1254125" algn="l" defTabSz="5016500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+mn-ea"/>
        </a:defRPr>
      </a:lvl4pPr>
      <a:lvl5pPr marL="11285538" indent="-1252538" algn="l" defTabSz="5016500" rtl="0" eaLnBrk="0" fontAlgn="base" hangingPunct="0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+mn-ea"/>
        </a:defRPr>
      </a:lvl5pPr>
      <a:lvl6pPr marL="117427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+mn-ea"/>
        </a:defRPr>
      </a:lvl6pPr>
      <a:lvl7pPr marL="121999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+mn-ea"/>
        </a:defRPr>
      </a:lvl7pPr>
      <a:lvl8pPr marL="126571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+mn-ea"/>
        </a:defRPr>
      </a:lvl8pPr>
      <a:lvl9pPr marL="131143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0" y="3810000"/>
            <a:ext cx="384048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500" i="0" dirty="0"/>
              <a:t>PV Validation Hub</a:t>
            </a:r>
          </a:p>
        </p:txBody>
      </p:sp>
      <p:sp>
        <p:nvSpPr>
          <p:cNvPr id="13316" name="Text Box 14"/>
          <p:cNvSpPr txBox="1">
            <a:spLocks noChangeArrowheads="1"/>
          </p:cNvSpPr>
          <p:nvPr/>
        </p:nvSpPr>
        <p:spPr bwMode="auto">
          <a:xfrm>
            <a:off x="914400" y="5620941"/>
            <a:ext cx="36576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i="0" dirty="0"/>
              <a:t>B. Meyers</a:t>
            </a:r>
            <a:r>
              <a:rPr lang="en-US" sz="5400" b="0" i="0" baseline="30000" dirty="0"/>
              <a:t>1</a:t>
            </a:r>
            <a:r>
              <a:rPr lang="en-US" sz="5400" b="0" i="0" dirty="0"/>
              <a:t>, Duncan Ragsdale</a:t>
            </a:r>
            <a:r>
              <a:rPr lang="en-US" sz="5400" b="0" i="0" baseline="30000" dirty="0"/>
              <a:t>1</a:t>
            </a:r>
            <a:r>
              <a:rPr lang="en-US" sz="5400" b="0" i="0" dirty="0"/>
              <a:t>, K. Perry</a:t>
            </a:r>
            <a:r>
              <a:rPr lang="en-US" sz="5400" b="0" i="0" baseline="30000" dirty="0"/>
              <a:t>2</a:t>
            </a:r>
            <a:r>
              <a:rPr lang="en-US" sz="5400" b="0" i="0" dirty="0"/>
              <a:t>,  Michael Deceglie</a:t>
            </a:r>
            <a:r>
              <a:rPr lang="en-US" sz="5400" b="0" i="0" baseline="30000" dirty="0"/>
              <a:t>2</a:t>
            </a:r>
            <a:r>
              <a:rPr lang="en-US" sz="5400" b="0" i="0" dirty="0"/>
              <a:t>, Matthew Muller</a:t>
            </a:r>
            <a:r>
              <a:rPr lang="en-US" sz="5400" b="0" i="0" baseline="30000" dirty="0"/>
              <a:t>2</a:t>
            </a:r>
            <a:r>
              <a:rPr lang="en-US" sz="5400" b="0" i="0" dirty="0"/>
              <a:t>, Mehmet Ogut</a:t>
            </a:r>
            <a:r>
              <a:rPr lang="en-US" sz="5400" b="0" i="0" baseline="30000" dirty="0"/>
              <a:t>3</a:t>
            </a:r>
            <a:r>
              <a:rPr lang="en-US" sz="5400" b="0" i="0" dirty="0"/>
              <a:t>, Sara Miskovich</a:t>
            </a:r>
            <a:r>
              <a:rPr lang="en-US" sz="5400" b="0" i="0" baseline="30000" dirty="0"/>
              <a:t>1</a:t>
            </a:r>
            <a:r>
              <a:rPr lang="en-US" sz="5400" b="0" i="0" dirty="0"/>
              <a:t>, Mayank Malik</a:t>
            </a:r>
            <a:r>
              <a:rPr lang="en-US" sz="5400" b="0" i="0" baseline="30000" dirty="0"/>
              <a:t>1</a:t>
            </a:r>
            <a:r>
              <a:rPr lang="en-US" sz="5400" b="0" i="0" dirty="0"/>
              <a:t>   </a:t>
            </a:r>
          </a:p>
          <a:p>
            <a:pPr algn="ctr">
              <a:spcBef>
                <a:spcPct val="50000"/>
              </a:spcBef>
            </a:pPr>
            <a:r>
              <a:rPr lang="en-US" sz="4000" b="0" i="0" dirty="0"/>
              <a:t>(1) SLAC National Accelerator Laboratory, Menlo Park, CA 94025, USA</a:t>
            </a:r>
          </a:p>
          <a:p>
            <a:pPr algn="ctr">
              <a:spcBef>
                <a:spcPct val="50000"/>
              </a:spcBef>
            </a:pPr>
            <a:r>
              <a:rPr lang="en-US" sz="4000" b="0" i="0" dirty="0"/>
              <a:t>(2) National Renewable Energy Laboratory, Golden, CO 80401, USA</a:t>
            </a:r>
          </a:p>
          <a:p>
            <a:pPr algn="ctr">
              <a:spcBef>
                <a:spcPct val="50000"/>
              </a:spcBef>
            </a:pPr>
            <a:r>
              <a:rPr lang="en-US" sz="4000" b="0" i="0" dirty="0"/>
              <a:t>(3) Stanford University, Palo Alto, CA 94305, USA</a:t>
            </a:r>
          </a:p>
          <a:p>
            <a:pPr algn="ctr">
              <a:spcBef>
                <a:spcPct val="50000"/>
              </a:spcBef>
            </a:pPr>
            <a:endParaRPr lang="en-US" sz="4000" b="0" i="0" dirty="0"/>
          </a:p>
          <a:p>
            <a:pPr algn="ctr">
              <a:spcBef>
                <a:spcPct val="50000"/>
              </a:spcBef>
            </a:pPr>
            <a:r>
              <a:rPr lang="en-US" sz="4000" b="0" i="0" dirty="0"/>
              <a:t> </a:t>
            </a:r>
          </a:p>
        </p:txBody>
      </p:sp>
      <p:sp>
        <p:nvSpPr>
          <p:cNvPr id="13323" name="TextBox 16"/>
          <p:cNvSpPr txBox="1">
            <a:spLocks noChangeArrowheads="1"/>
          </p:cNvSpPr>
          <p:nvPr/>
        </p:nvSpPr>
        <p:spPr bwMode="auto">
          <a:xfrm>
            <a:off x="914400" y="42737782"/>
            <a:ext cx="22402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b="0" i="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itchFamily="-109" charset="0"/>
                <a:ea typeface="ＭＳ Ｐゴシック" pitchFamily="-109" charset="-128"/>
              </a:rPr>
              <a:t>This work was supported by the U.S. Department of Energy under Contract No. XXXX with the SLAC National Accelerator Laboratory, the National Renewable Energy Laboratory, and Stanford University.</a:t>
            </a:r>
          </a:p>
        </p:txBody>
      </p:sp>
      <p:cxnSp>
        <p:nvCxnSpPr>
          <p:cNvPr id="13324" name="Straight Connector 14"/>
          <p:cNvCxnSpPr>
            <a:cxnSpLocks noChangeShapeType="1"/>
          </p:cNvCxnSpPr>
          <p:nvPr/>
        </p:nvCxnSpPr>
        <p:spPr bwMode="auto">
          <a:xfrm flipV="1">
            <a:off x="914400" y="42595800"/>
            <a:ext cx="36576000" cy="152400"/>
          </a:xfrm>
          <a:prstGeom prst="line">
            <a:avLst/>
          </a:prstGeom>
          <a:noFill/>
          <a:ln w="25400">
            <a:solidFill>
              <a:srgbClr val="3161C2"/>
            </a:solidFill>
            <a:round/>
            <a:headEnd/>
            <a:tailEnd/>
          </a:ln>
        </p:spPr>
      </p:cxnSp>
      <p:sp>
        <p:nvSpPr>
          <p:cNvPr id="13392" name="Rectangle 80"/>
          <p:cNvSpPr>
            <a:spLocks noChangeArrowheads="1"/>
          </p:cNvSpPr>
          <p:nvPr/>
        </p:nvSpPr>
        <p:spPr bwMode="auto">
          <a:xfrm>
            <a:off x="0" y="0"/>
            <a:ext cx="384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94" name="Rectangle 82"/>
          <p:cNvSpPr>
            <a:spLocks noChangeArrowheads="1"/>
          </p:cNvSpPr>
          <p:nvPr/>
        </p:nvSpPr>
        <p:spPr bwMode="auto">
          <a:xfrm>
            <a:off x="0" y="0"/>
            <a:ext cx="384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A55EF38-4803-CA2C-D05D-F0F1142D6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10439400"/>
            <a:ext cx="36440382" cy="31331917"/>
          </a:xfrm>
          <a:prstGeom prst="rect">
            <a:avLst/>
          </a:prstGeom>
          <a:solidFill>
            <a:srgbClr val="DCDCDC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8989B-6B7A-A6BD-96AE-73C854E6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976852"/>
            <a:ext cx="9601200" cy="158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05085F-22D8-873F-7246-74DCF5340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188" y="870744"/>
            <a:ext cx="7527755" cy="2150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5FA862-E13D-43C4-2527-DC7E26173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6530" y="736591"/>
            <a:ext cx="6632087" cy="2160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21AF5-9FF0-D865-B013-4EF41362A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2236" y="85084"/>
            <a:ext cx="4348163" cy="4348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DE33C-77A5-A499-DC62-8B2361BB714A}"/>
              </a:ext>
            </a:extLst>
          </p:cNvPr>
          <p:cNvSpPr txBox="1"/>
          <p:nvPr/>
        </p:nvSpPr>
        <p:spPr>
          <a:xfrm>
            <a:off x="28919933" y="1361032"/>
            <a:ext cx="378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Funded by: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CEFA9-A90B-5582-8BF5-C368D75CEA5F}"/>
              </a:ext>
            </a:extLst>
          </p:cNvPr>
          <p:cNvSpPr txBox="1"/>
          <p:nvPr/>
        </p:nvSpPr>
        <p:spPr>
          <a:xfrm>
            <a:off x="23349856" y="11231902"/>
            <a:ext cx="12563173" cy="1878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500" dirty="0"/>
              <a:t>Algorithm Validation</a:t>
            </a:r>
          </a:p>
          <a:p>
            <a:pPr algn="just"/>
            <a:endParaRPr lang="en-US" sz="4500" dirty="0"/>
          </a:p>
          <a:p>
            <a:pPr algn="just"/>
            <a:r>
              <a:rPr lang="en-US" sz="4500" dirty="0"/>
              <a:t>Plans to generate validation tests for the following types of analyses: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500" dirty="0"/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dirty="0"/>
              <a:t>Detecting time shifts in PV time series data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dirty="0"/>
              <a:t>Estimating azimuth and tilt of a PV system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dirty="0"/>
              <a:t>Determining inverter ‘clipping’ intervals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dirty="0"/>
              <a:t>Determining capacity shifts/changes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dirty="0"/>
              <a:t>Estimating system degradation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dirty="0"/>
              <a:t>Estimating soiling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dirty="0"/>
              <a:t>Determining system orientation (fixed, tracking)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dirty="0"/>
              <a:t>And more!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500" dirty="0"/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dirty="0"/>
              <a:t>White paper topic (Google Drive)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500" dirty="0"/>
          </a:p>
          <a:p>
            <a:pPr algn="just"/>
            <a:r>
              <a:rPr lang="en-US" sz="4500" dirty="0"/>
              <a:t>Robust Ground Truth Data Sets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dirty="0"/>
              <a:t>Labeled measured data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dirty="0"/>
              <a:t>Synthetic data sets with typical field data issues (capacity issues, outages, soiling, shading, etc.)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dirty="0"/>
              <a:t>Provides a consistent way to quantify performance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dirty="0"/>
              <a:t>Allows us to compare algorithm performance side-by-side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EF7F9-512A-DDAA-2A0F-E3717E9B69F6}"/>
              </a:ext>
            </a:extLst>
          </p:cNvPr>
          <p:cNvSpPr txBox="1"/>
          <p:nvPr/>
        </p:nvSpPr>
        <p:spPr>
          <a:xfrm>
            <a:off x="4190999" y="11991916"/>
            <a:ext cx="12563173" cy="100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0" dirty="0"/>
              <a:t>Developer and User Roles</a:t>
            </a:r>
          </a:p>
          <a:p>
            <a:pPr algn="l"/>
            <a:r>
              <a:rPr lang="en-US" sz="5000" dirty="0"/>
              <a:t>Talk about what they can get from it</a:t>
            </a:r>
          </a:p>
          <a:p>
            <a:pPr algn="l"/>
            <a:endParaRPr lang="en-US" sz="5000" dirty="0"/>
          </a:p>
          <a:p>
            <a:pPr algn="l"/>
            <a:r>
              <a:rPr lang="en-US" sz="5000" dirty="0"/>
              <a:t>Private reports with lots of info + public reports (maybe include Duncan’s graphic for private reports)</a:t>
            </a:r>
          </a:p>
          <a:p>
            <a:pPr algn="l"/>
            <a:endParaRPr lang="en-US" sz="5000" dirty="0"/>
          </a:p>
          <a:p>
            <a:pPr algn="l"/>
            <a:r>
              <a:rPr lang="en-US" sz="5000" dirty="0"/>
              <a:t>QR code to survey</a:t>
            </a:r>
          </a:p>
          <a:p>
            <a:pPr algn="l"/>
            <a:endParaRPr lang="en-US" sz="5000" dirty="0"/>
          </a:p>
          <a:p>
            <a:pPr algn="l"/>
            <a:r>
              <a:rPr lang="en-US" sz="5000" dirty="0"/>
              <a:t>White paper (framing-go to Google Drive)</a:t>
            </a:r>
          </a:p>
          <a:p>
            <a:pPr algn="l"/>
            <a:endParaRPr lang="en-US" sz="5000" dirty="0"/>
          </a:p>
          <a:p>
            <a:pPr algn="l"/>
            <a:endParaRPr lang="en-US" sz="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6384</TotalTime>
  <Words>259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Blank Presentation</vt:lpstr>
      <vt:lpstr>PowerPoint Presentation</vt:lpstr>
    </vt:vector>
  </TitlesOfParts>
  <Company>Bill Gillies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Gillies</dc:creator>
  <cp:lastModifiedBy>Perry, Kirsten</cp:lastModifiedBy>
  <cp:revision>531</cp:revision>
  <cp:lastPrinted>2009-08-21T21:57:41Z</cp:lastPrinted>
  <dcterms:created xsi:type="dcterms:W3CDTF">2009-08-19T15:15:49Z</dcterms:created>
  <dcterms:modified xsi:type="dcterms:W3CDTF">2023-04-19T22:03:43Z</dcterms:modified>
</cp:coreProperties>
</file>