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43891200"/>
  <p:notesSz cx="6985000" cy="92837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8">
          <p15:clr>
            <a:srgbClr val="A4A3A4"/>
          </p15:clr>
        </p15:guide>
        <p15:guide id="2" orient="horz" pos="2544">
          <p15:clr>
            <a:srgbClr val="A4A3A4"/>
          </p15:clr>
        </p15:guide>
        <p15:guide id="3" orient="horz" pos="27647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0944">
          <p15:clr>
            <a:srgbClr val="A4A3A4"/>
          </p15:clr>
        </p15:guide>
        <p15:guide id="6" orient="horz" pos="21312">
          <p15:clr>
            <a:srgbClr val="A4A3A4"/>
          </p15:clr>
        </p15:guide>
        <p15:guide id="7" orient="horz" pos="14400">
          <p15:clr>
            <a:srgbClr val="A4A3A4"/>
          </p15:clr>
        </p15:guide>
        <p15:guide id="8" orient="horz" pos="27312">
          <p15:clr>
            <a:srgbClr val="A4A3A4"/>
          </p15:clr>
        </p15:guide>
        <p15:guide id="9" pos="12096">
          <p15:clr>
            <a:srgbClr val="A4A3A4"/>
          </p15:clr>
        </p15:guide>
        <p15:guide id="10" pos="7872">
          <p15:clr>
            <a:srgbClr val="A4A3A4"/>
          </p15:clr>
        </p15:guide>
        <p15:guide id="11" pos="16320">
          <p15:clr>
            <a:srgbClr val="A4A3A4"/>
          </p15:clr>
        </p15:guide>
        <p15:guide id="12" pos="576">
          <p15:clr>
            <a:srgbClr val="A4A3A4"/>
          </p15:clr>
        </p15:guide>
        <p15:guide id="13" pos="23616">
          <p15:clr>
            <a:srgbClr val="A4A3A4"/>
          </p15:clr>
        </p15:guide>
        <p15:guide id="14" pos="24432">
          <p15:clr>
            <a:srgbClr val="A4A3A4"/>
          </p15:clr>
        </p15:guide>
        <p15:guide id="15" pos="84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1714D3-165F-07BF-A991-5AD1DD174261}" name="Perry, Kirsten" initials="PK" userId="S::kperry@nrel.gov::89c44cb3-b2d3-460a-b0e9-c302859e17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DCDC"/>
    <a:srgbClr val="0000FF"/>
    <a:srgbClr val="FFFFCC"/>
    <a:srgbClr val="FF0000"/>
    <a:srgbClr val="FF00FF"/>
    <a:srgbClr val="EAEAEA"/>
    <a:srgbClr val="FFFFFF"/>
    <a:srgbClr val="316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20" d="100"/>
          <a:sy n="20" d="100"/>
        </p:scale>
        <p:origin x="619" y="-854"/>
      </p:cViewPr>
      <p:guideLst>
        <p:guide orient="horz" pos="7488"/>
        <p:guide orient="horz" pos="2544"/>
        <p:guide orient="horz" pos="27647"/>
        <p:guide orient="horz" pos="576"/>
        <p:guide orient="horz" pos="10944"/>
        <p:guide orient="horz" pos="21312"/>
        <p:guide orient="horz" pos="14400"/>
        <p:guide orient="horz" pos="27312"/>
        <p:guide pos="12096"/>
        <p:guide pos="7872"/>
        <p:guide pos="16320"/>
        <p:guide pos="576"/>
        <p:guide pos="23616"/>
        <p:guide pos="24432"/>
        <p:guide pos="8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963FEF-5496-4965-B03F-C51422CD7C67}" authorId="{051714D3-165F-07BF-A991-5AD1DD174261}" created="2023-04-27T19:33:23.2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0" creationId="{476F07F2-511F-8E6D-1FE8-9C43E58E492A}"/>
    </ac:deMkLst>
    <p188:txBody>
      <a:bodyPr/>
      <a:lstStyle/>
      <a:p>
        <a:r>
          <a:rPr lang="en-US"/>
          <a:t>How do the users access the algorithm code submissions?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034CB-043C-45EE-8B6B-095A2211D74F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</dgm:pt>
    <dgm:pt modelId="{D1F1B704-81CA-471A-8133-EE0E3D2F6951}">
      <dgm:prSet phldrT="[Text]" custT="1"/>
      <dgm:spPr/>
      <dgm:t>
        <a:bodyPr/>
        <a:lstStyle/>
        <a:p>
          <a:r>
            <a:rPr lang="en-US" sz="3000" dirty="0"/>
            <a:t>Create account</a:t>
          </a:r>
        </a:p>
      </dgm:t>
    </dgm:pt>
    <dgm:pt modelId="{4E80A486-C72F-46EE-9BB7-AC769871A236}" type="parTrans" cxnId="{B7593062-A525-4115-82C7-8566F21A7AE7}">
      <dgm:prSet/>
      <dgm:spPr/>
      <dgm:t>
        <a:bodyPr/>
        <a:lstStyle/>
        <a:p>
          <a:endParaRPr lang="en-US" sz="3000"/>
        </a:p>
      </dgm:t>
    </dgm:pt>
    <dgm:pt modelId="{451F7807-C34B-4DDD-8F19-D7E1D8C5A560}" type="sibTrans" cxnId="{B7593062-A525-4115-82C7-8566F21A7AE7}">
      <dgm:prSet/>
      <dgm:spPr/>
      <dgm:t>
        <a:bodyPr/>
        <a:lstStyle/>
        <a:p>
          <a:endParaRPr lang="en-US" sz="3000"/>
        </a:p>
      </dgm:t>
    </dgm:pt>
    <dgm:pt modelId="{33BBA62F-C389-45AD-A644-2F0235DE97FC}">
      <dgm:prSet phldrT="[Text]" custT="1"/>
      <dgm:spPr/>
      <dgm:t>
        <a:bodyPr/>
        <a:lstStyle/>
        <a:p>
          <a:r>
            <a:rPr lang="en-US" sz="3000" dirty="0"/>
            <a:t>Submit code for designated analysis</a:t>
          </a:r>
        </a:p>
      </dgm:t>
    </dgm:pt>
    <dgm:pt modelId="{915E3DAF-66AA-4558-87D8-4ECC6074BA1C}" type="parTrans" cxnId="{03EDEC9F-1EA1-4C37-8238-31C30558BFA1}">
      <dgm:prSet/>
      <dgm:spPr/>
      <dgm:t>
        <a:bodyPr/>
        <a:lstStyle/>
        <a:p>
          <a:endParaRPr lang="en-US" sz="3000"/>
        </a:p>
      </dgm:t>
    </dgm:pt>
    <dgm:pt modelId="{DBC9A436-B550-4FFF-A012-CB1D509F3DDE}" type="sibTrans" cxnId="{03EDEC9F-1EA1-4C37-8238-31C30558BFA1}">
      <dgm:prSet/>
      <dgm:spPr/>
      <dgm:t>
        <a:bodyPr/>
        <a:lstStyle/>
        <a:p>
          <a:endParaRPr lang="en-US" sz="3000"/>
        </a:p>
      </dgm:t>
    </dgm:pt>
    <dgm:pt modelId="{041A0D64-B221-4E0C-A62C-1D39967348B1}">
      <dgm:prSet phldrT="[Text]" custT="1"/>
      <dgm:spPr/>
      <dgm:t>
        <a:bodyPr/>
        <a:lstStyle/>
        <a:p>
          <a:r>
            <a:rPr lang="en-US" sz="3000" dirty="0"/>
            <a:t>Code runs on validation engine</a:t>
          </a:r>
        </a:p>
      </dgm:t>
    </dgm:pt>
    <dgm:pt modelId="{97CF7EE5-00AC-4004-A770-B42F19BC9889}" type="parTrans" cxnId="{6775F046-34CA-49DF-A1B3-AD41982A1AE9}">
      <dgm:prSet/>
      <dgm:spPr/>
      <dgm:t>
        <a:bodyPr/>
        <a:lstStyle/>
        <a:p>
          <a:endParaRPr lang="en-US" sz="3000"/>
        </a:p>
      </dgm:t>
    </dgm:pt>
    <dgm:pt modelId="{36937A4A-1BF2-46F5-ABDF-3C3B0B05F190}" type="sibTrans" cxnId="{6775F046-34CA-49DF-A1B3-AD41982A1AE9}">
      <dgm:prSet/>
      <dgm:spPr/>
      <dgm:t>
        <a:bodyPr/>
        <a:lstStyle/>
        <a:p>
          <a:endParaRPr lang="en-US" sz="3000"/>
        </a:p>
      </dgm:t>
    </dgm:pt>
    <dgm:pt modelId="{4D1750A9-DE59-4C85-89B1-77C00D90F4DD}">
      <dgm:prSet phldrT="[Text]" custT="1"/>
      <dgm:spPr/>
      <dgm:t>
        <a:bodyPr/>
        <a:lstStyle/>
        <a:p>
          <a:r>
            <a:rPr lang="en-US" sz="3000" dirty="0"/>
            <a:t>Leaderboard updated</a:t>
          </a:r>
        </a:p>
      </dgm:t>
    </dgm:pt>
    <dgm:pt modelId="{B03473F9-62EF-43CE-BEF3-D580A0A6B087}" type="parTrans" cxnId="{026FABC5-A269-4C00-BD9B-506715A4DCD4}">
      <dgm:prSet/>
      <dgm:spPr/>
      <dgm:t>
        <a:bodyPr/>
        <a:lstStyle/>
        <a:p>
          <a:endParaRPr lang="en-US" sz="3000"/>
        </a:p>
      </dgm:t>
    </dgm:pt>
    <dgm:pt modelId="{D0759F56-993C-4CF5-8B4B-91DA0311B7CA}" type="sibTrans" cxnId="{026FABC5-A269-4C00-BD9B-506715A4DCD4}">
      <dgm:prSet/>
      <dgm:spPr/>
      <dgm:t>
        <a:bodyPr/>
        <a:lstStyle/>
        <a:p>
          <a:endParaRPr lang="en-US" sz="3000"/>
        </a:p>
      </dgm:t>
    </dgm:pt>
    <dgm:pt modelId="{2764DAF1-E2E2-4F6E-BAA6-3F03CC28CB8E}">
      <dgm:prSet phldrT="[Text]" custT="1"/>
      <dgm:spPr/>
      <dgm:t>
        <a:bodyPr/>
        <a:lstStyle/>
        <a:p>
          <a:r>
            <a:rPr lang="en-US" sz="3000" dirty="0"/>
            <a:t>Private report sent to developer</a:t>
          </a:r>
        </a:p>
      </dgm:t>
    </dgm:pt>
    <dgm:pt modelId="{7B6903C8-D183-4EC1-AA61-19F94F639F69}" type="parTrans" cxnId="{7264D472-A277-46E9-B48D-EFC1FF3DBC94}">
      <dgm:prSet/>
      <dgm:spPr/>
      <dgm:t>
        <a:bodyPr/>
        <a:lstStyle/>
        <a:p>
          <a:endParaRPr lang="en-US" sz="3000"/>
        </a:p>
      </dgm:t>
    </dgm:pt>
    <dgm:pt modelId="{7B2C1AEB-8A02-4DFB-9A00-BC0A2F9B3769}" type="sibTrans" cxnId="{7264D472-A277-46E9-B48D-EFC1FF3DBC94}">
      <dgm:prSet/>
      <dgm:spPr/>
      <dgm:t>
        <a:bodyPr/>
        <a:lstStyle/>
        <a:p>
          <a:endParaRPr lang="en-US" sz="3000"/>
        </a:p>
      </dgm:t>
    </dgm:pt>
    <dgm:pt modelId="{E13CFA51-BAFD-47D3-A849-7BC63DCE610C}" type="pres">
      <dgm:prSet presAssocID="{6A8034CB-043C-45EE-8B6B-095A2211D74F}" presName="CompostProcess" presStyleCnt="0">
        <dgm:presLayoutVars>
          <dgm:dir/>
          <dgm:resizeHandles val="exact"/>
        </dgm:presLayoutVars>
      </dgm:prSet>
      <dgm:spPr/>
    </dgm:pt>
    <dgm:pt modelId="{C301A2AA-87E6-4235-9010-3D0F7DB9878D}" type="pres">
      <dgm:prSet presAssocID="{6A8034CB-043C-45EE-8B6B-095A2211D74F}" presName="arrow" presStyleLbl="bgShp" presStyleIdx="0" presStyleCnt="1"/>
      <dgm:spPr>
        <a:solidFill>
          <a:schemeClr val="accent5">
            <a:lumMod val="50000"/>
          </a:schemeClr>
        </a:solidFill>
      </dgm:spPr>
    </dgm:pt>
    <dgm:pt modelId="{755CA1A3-AA5E-4406-800C-BD410E70EB7E}" type="pres">
      <dgm:prSet presAssocID="{6A8034CB-043C-45EE-8B6B-095A2211D74F}" presName="linearProcess" presStyleCnt="0"/>
      <dgm:spPr/>
    </dgm:pt>
    <dgm:pt modelId="{C279468B-E291-4967-A3D5-C1B003D36A8F}" type="pres">
      <dgm:prSet presAssocID="{D1F1B704-81CA-471A-8133-EE0E3D2F6951}" presName="textNode" presStyleLbl="node1" presStyleIdx="0" presStyleCnt="5">
        <dgm:presLayoutVars>
          <dgm:bulletEnabled val="1"/>
        </dgm:presLayoutVars>
      </dgm:prSet>
      <dgm:spPr/>
    </dgm:pt>
    <dgm:pt modelId="{39079CB2-5E85-4388-B4BD-E8C28ABA7572}" type="pres">
      <dgm:prSet presAssocID="{451F7807-C34B-4DDD-8F19-D7E1D8C5A560}" presName="sibTrans" presStyleCnt="0"/>
      <dgm:spPr/>
    </dgm:pt>
    <dgm:pt modelId="{CA56E845-A6C3-4D66-9B1D-6CB595A80B7F}" type="pres">
      <dgm:prSet presAssocID="{33BBA62F-C389-45AD-A644-2F0235DE97FC}" presName="textNode" presStyleLbl="node1" presStyleIdx="1" presStyleCnt="5">
        <dgm:presLayoutVars>
          <dgm:bulletEnabled val="1"/>
        </dgm:presLayoutVars>
      </dgm:prSet>
      <dgm:spPr/>
    </dgm:pt>
    <dgm:pt modelId="{1BB15BB9-920F-45AB-B11F-AFF5535AEA51}" type="pres">
      <dgm:prSet presAssocID="{DBC9A436-B550-4FFF-A012-CB1D509F3DDE}" presName="sibTrans" presStyleCnt="0"/>
      <dgm:spPr/>
    </dgm:pt>
    <dgm:pt modelId="{B82B18AA-EF92-4932-B4FB-2F5F1342087F}" type="pres">
      <dgm:prSet presAssocID="{041A0D64-B221-4E0C-A62C-1D39967348B1}" presName="textNode" presStyleLbl="node1" presStyleIdx="2" presStyleCnt="5" custLinFactNeighborX="7005" custLinFactNeighborY="-1308">
        <dgm:presLayoutVars>
          <dgm:bulletEnabled val="1"/>
        </dgm:presLayoutVars>
      </dgm:prSet>
      <dgm:spPr/>
    </dgm:pt>
    <dgm:pt modelId="{71CE91D0-B708-4FA4-BE10-665CD865C0A1}" type="pres">
      <dgm:prSet presAssocID="{36937A4A-1BF2-46F5-ABDF-3C3B0B05F190}" presName="sibTrans" presStyleCnt="0"/>
      <dgm:spPr/>
    </dgm:pt>
    <dgm:pt modelId="{642E9D7F-E2D9-4F7D-9D1D-C774EFC17DE8}" type="pres">
      <dgm:prSet presAssocID="{4D1750A9-DE59-4C85-89B1-77C00D90F4DD}" presName="textNode" presStyleLbl="node1" presStyleIdx="3" presStyleCnt="5">
        <dgm:presLayoutVars>
          <dgm:bulletEnabled val="1"/>
        </dgm:presLayoutVars>
      </dgm:prSet>
      <dgm:spPr/>
    </dgm:pt>
    <dgm:pt modelId="{23BCCC6D-5A2D-4786-BD3B-B3DE173FDAD4}" type="pres">
      <dgm:prSet presAssocID="{D0759F56-993C-4CF5-8B4B-91DA0311B7CA}" presName="sibTrans" presStyleCnt="0"/>
      <dgm:spPr/>
    </dgm:pt>
    <dgm:pt modelId="{2DE841E0-E6A1-4356-850D-7AD0D2D4040E}" type="pres">
      <dgm:prSet presAssocID="{2764DAF1-E2E2-4F6E-BAA6-3F03CC28CB8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7593062-A525-4115-82C7-8566F21A7AE7}" srcId="{6A8034CB-043C-45EE-8B6B-095A2211D74F}" destId="{D1F1B704-81CA-471A-8133-EE0E3D2F6951}" srcOrd="0" destOrd="0" parTransId="{4E80A486-C72F-46EE-9BB7-AC769871A236}" sibTransId="{451F7807-C34B-4DDD-8F19-D7E1D8C5A560}"/>
    <dgm:cxn modelId="{A4927264-30A6-4C10-AEE2-82E6A72767F1}" type="presOf" srcId="{6A8034CB-043C-45EE-8B6B-095A2211D74F}" destId="{E13CFA51-BAFD-47D3-A849-7BC63DCE610C}" srcOrd="0" destOrd="0" presId="urn:microsoft.com/office/officeart/2005/8/layout/hProcess9"/>
    <dgm:cxn modelId="{6775F046-34CA-49DF-A1B3-AD41982A1AE9}" srcId="{6A8034CB-043C-45EE-8B6B-095A2211D74F}" destId="{041A0D64-B221-4E0C-A62C-1D39967348B1}" srcOrd="2" destOrd="0" parTransId="{97CF7EE5-00AC-4004-A770-B42F19BC9889}" sibTransId="{36937A4A-1BF2-46F5-ABDF-3C3B0B05F190}"/>
    <dgm:cxn modelId="{3713426C-FCC5-4134-84F6-C1A6F730DFBE}" type="presOf" srcId="{33BBA62F-C389-45AD-A644-2F0235DE97FC}" destId="{CA56E845-A6C3-4D66-9B1D-6CB595A80B7F}" srcOrd="0" destOrd="0" presId="urn:microsoft.com/office/officeart/2005/8/layout/hProcess9"/>
    <dgm:cxn modelId="{7264D472-A277-46E9-B48D-EFC1FF3DBC94}" srcId="{6A8034CB-043C-45EE-8B6B-095A2211D74F}" destId="{2764DAF1-E2E2-4F6E-BAA6-3F03CC28CB8E}" srcOrd="4" destOrd="0" parTransId="{7B6903C8-D183-4EC1-AA61-19F94F639F69}" sibTransId="{7B2C1AEB-8A02-4DFB-9A00-BC0A2F9B3769}"/>
    <dgm:cxn modelId="{388E7E75-0AD1-48F7-8CA4-DD33A87163F6}" type="presOf" srcId="{4D1750A9-DE59-4C85-89B1-77C00D90F4DD}" destId="{642E9D7F-E2D9-4F7D-9D1D-C774EFC17DE8}" srcOrd="0" destOrd="0" presId="urn:microsoft.com/office/officeart/2005/8/layout/hProcess9"/>
    <dgm:cxn modelId="{03EDEC9F-1EA1-4C37-8238-31C30558BFA1}" srcId="{6A8034CB-043C-45EE-8B6B-095A2211D74F}" destId="{33BBA62F-C389-45AD-A644-2F0235DE97FC}" srcOrd="1" destOrd="0" parTransId="{915E3DAF-66AA-4558-87D8-4ECC6074BA1C}" sibTransId="{DBC9A436-B550-4FFF-A012-CB1D509F3DDE}"/>
    <dgm:cxn modelId="{026FABC5-A269-4C00-BD9B-506715A4DCD4}" srcId="{6A8034CB-043C-45EE-8B6B-095A2211D74F}" destId="{4D1750A9-DE59-4C85-89B1-77C00D90F4DD}" srcOrd="3" destOrd="0" parTransId="{B03473F9-62EF-43CE-BEF3-D580A0A6B087}" sibTransId="{D0759F56-993C-4CF5-8B4B-91DA0311B7CA}"/>
    <dgm:cxn modelId="{815467C9-CC3C-496C-A336-F979076F5A0B}" type="presOf" srcId="{D1F1B704-81CA-471A-8133-EE0E3D2F6951}" destId="{C279468B-E291-4967-A3D5-C1B003D36A8F}" srcOrd="0" destOrd="0" presId="urn:microsoft.com/office/officeart/2005/8/layout/hProcess9"/>
    <dgm:cxn modelId="{A9AB26EE-1542-49BF-9CCF-D14064603E79}" type="presOf" srcId="{041A0D64-B221-4E0C-A62C-1D39967348B1}" destId="{B82B18AA-EF92-4932-B4FB-2F5F1342087F}" srcOrd="0" destOrd="0" presId="urn:microsoft.com/office/officeart/2005/8/layout/hProcess9"/>
    <dgm:cxn modelId="{DE4159F7-F869-4B4C-9952-7ECCA0B0B8CD}" type="presOf" srcId="{2764DAF1-E2E2-4F6E-BAA6-3F03CC28CB8E}" destId="{2DE841E0-E6A1-4356-850D-7AD0D2D4040E}" srcOrd="0" destOrd="0" presId="urn:microsoft.com/office/officeart/2005/8/layout/hProcess9"/>
    <dgm:cxn modelId="{01B22384-B143-44F6-BC8B-5FF4A62F9496}" type="presParOf" srcId="{E13CFA51-BAFD-47D3-A849-7BC63DCE610C}" destId="{C301A2AA-87E6-4235-9010-3D0F7DB9878D}" srcOrd="0" destOrd="0" presId="urn:microsoft.com/office/officeart/2005/8/layout/hProcess9"/>
    <dgm:cxn modelId="{A03EF5E5-3841-4E32-A541-464A550CDF69}" type="presParOf" srcId="{E13CFA51-BAFD-47D3-A849-7BC63DCE610C}" destId="{755CA1A3-AA5E-4406-800C-BD410E70EB7E}" srcOrd="1" destOrd="0" presId="urn:microsoft.com/office/officeart/2005/8/layout/hProcess9"/>
    <dgm:cxn modelId="{EF04726D-75A6-4963-8DB2-29045F68ED1E}" type="presParOf" srcId="{755CA1A3-AA5E-4406-800C-BD410E70EB7E}" destId="{C279468B-E291-4967-A3D5-C1B003D36A8F}" srcOrd="0" destOrd="0" presId="urn:microsoft.com/office/officeart/2005/8/layout/hProcess9"/>
    <dgm:cxn modelId="{B979AEC9-9B6A-4C51-BB00-097940B31083}" type="presParOf" srcId="{755CA1A3-AA5E-4406-800C-BD410E70EB7E}" destId="{39079CB2-5E85-4388-B4BD-E8C28ABA7572}" srcOrd="1" destOrd="0" presId="urn:microsoft.com/office/officeart/2005/8/layout/hProcess9"/>
    <dgm:cxn modelId="{45FDF5C2-C4B5-4CBC-B3A2-2D7B4685906C}" type="presParOf" srcId="{755CA1A3-AA5E-4406-800C-BD410E70EB7E}" destId="{CA56E845-A6C3-4D66-9B1D-6CB595A80B7F}" srcOrd="2" destOrd="0" presId="urn:microsoft.com/office/officeart/2005/8/layout/hProcess9"/>
    <dgm:cxn modelId="{99585986-940A-4CDE-A77E-EA55171828D2}" type="presParOf" srcId="{755CA1A3-AA5E-4406-800C-BD410E70EB7E}" destId="{1BB15BB9-920F-45AB-B11F-AFF5535AEA51}" srcOrd="3" destOrd="0" presId="urn:microsoft.com/office/officeart/2005/8/layout/hProcess9"/>
    <dgm:cxn modelId="{553DE0C7-A46E-4C95-8F40-5CEFCF5CA7D4}" type="presParOf" srcId="{755CA1A3-AA5E-4406-800C-BD410E70EB7E}" destId="{B82B18AA-EF92-4932-B4FB-2F5F1342087F}" srcOrd="4" destOrd="0" presId="urn:microsoft.com/office/officeart/2005/8/layout/hProcess9"/>
    <dgm:cxn modelId="{6740F808-9113-4EDA-BE40-9062414C86BB}" type="presParOf" srcId="{755CA1A3-AA5E-4406-800C-BD410E70EB7E}" destId="{71CE91D0-B708-4FA4-BE10-665CD865C0A1}" srcOrd="5" destOrd="0" presId="urn:microsoft.com/office/officeart/2005/8/layout/hProcess9"/>
    <dgm:cxn modelId="{422C5E20-D853-49C8-864E-290CBF8894FD}" type="presParOf" srcId="{755CA1A3-AA5E-4406-800C-BD410E70EB7E}" destId="{642E9D7F-E2D9-4F7D-9D1D-C774EFC17DE8}" srcOrd="6" destOrd="0" presId="urn:microsoft.com/office/officeart/2005/8/layout/hProcess9"/>
    <dgm:cxn modelId="{1BB9B4BD-218B-4E9E-9E4F-661E619E8D79}" type="presParOf" srcId="{755CA1A3-AA5E-4406-800C-BD410E70EB7E}" destId="{23BCCC6D-5A2D-4786-BD3B-B3DE173FDAD4}" srcOrd="7" destOrd="0" presId="urn:microsoft.com/office/officeart/2005/8/layout/hProcess9"/>
    <dgm:cxn modelId="{DB301081-E539-4066-9AF9-A7815AC91F91}" type="presParOf" srcId="{755CA1A3-AA5E-4406-800C-BD410E70EB7E}" destId="{2DE841E0-E6A1-4356-850D-7AD0D2D4040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1A2AA-87E6-4235-9010-3D0F7DB9878D}">
      <dsp:nvSpPr>
        <dsp:cNvPr id="0" name=""/>
        <dsp:cNvSpPr/>
      </dsp:nvSpPr>
      <dsp:spPr>
        <a:xfrm>
          <a:off x="1115800" y="0"/>
          <a:ext cx="12645733" cy="4733509"/>
        </a:xfrm>
        <a:prstGeom prst="rightArrow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9468B-E291-4967-A3D5-C1B003D36A8F}">
      <dsp:nvSpPr>
        <dsp:cNvPr id="0" name=""/>
        <dsp:cNvSpPr/>
      </dsp:nvSpPr>
      <dsp:spPr>
        <a:xfrm>
          <a:off x="4358" y="1420052"/>
          <a:ext cx="2623873" cy="18934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account</a:t>
          </a:r>
        </a:p>
      </dsp:txBody>
      <dsp:txXfrm>
        <a:off x="96786" y="1512480"/>
        <a:ext cx="2439017" cy="1708547"/>
      </dsp:txXfrm>
    </dsp:sp>
    <dsp:sp modelId="{CA56E845-A6C3-4D66-9B1D-6CB595A80B7F}">
      <dsp:nvSpPr>
        <dsp:cNvPr id="0" name=""/>
        <dsp:cNvSpPr/>
      </dsp:nvSpPr>
      <dsp:spPr>
        <a:xfrm>
          <a:off x="3065544" y="1420052"/>
          <a:ext cx="2623873" cy="18934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Submit code for designated analysis</a:t>
          </a:r>
        </a:p>
      </dsp:txBody>
      <dsp:txXfrm>
        <a:off x="3157972" y="1512480"/>
        <a:ext cx="2439017" cy="1708547"/>
      </dsp:txXfrm>
    </dsp:sp>
    <dsp:sp modelId="{B82B18AA-EF92-4932-B4FB-2F5F1342087F}">
      <dsp:nvSpPr>
        <dsp:cNvPr id="0" name=""/>
        <dsp:cNvSpPr/>
      </dsp:nvSpPr>
      <dsp:spPr>
        <a:xfrm>
          <a:off x="6157363" y="1395286"/>
          <a:ext cx="2623873" cy="18934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runs on validation engine</a:t>
          </a:r>
        </a:p>
      </dsp:txBody>
      <dsp:txXfrm>
        <a:off x="6249791" y="1487714"/>
        <a:ext cx="2439017" cy="1708547"/>
      </dsp:txXfrm>
    </dsp:sp>
    <dsp:sp modelId="{642E9D7F-E2D9-4F7D-9D1D-C774EFC17DE8}">
      <dsp:nvSpPr>
        <dsp:cNvPr id="0" name=""/>
        <dsp:cNvSpPr/>
      </dsp:nvSpPr>
      <dsp:spPr>
        <a:xfrm>
          <a:off x="9187916" y="1420052"/>
          <a:ext cx="2623873" cy="18934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Leaderboard updated</a:t>
          </a:r>
        </a:p>
      </dsp:txBody>
      <dsp:txXfrm>
        <a:off x="9280344" y="1512480"/>
        <a:ext cx="2439017" cy="1708547"/>
      </dsp:txXfrm>
    </dsp:sp>
    <dsp:sp modelId="{2DE841E0-E6A1-4356-850D-7AD0D2D4040E}">
      <dsp:nvSpPr>
        <dsp:cNvPr id="0" name=""/>
        <dsp:cNvSpPr/>
      </dsp:nvSpPr>
      <dsp:spPr>
        <a:xfrm>
          <a:off x="12249101" y="1420052"/>
          <a:ext cx="2623873" cy="18934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Private report sent to developer</a:t>
          </a:r>
        </a:p>
      </dsp:txBody>
      <dsp:txXfrm>
        <a:off x="12341529" y="1512480"/>
        <a:ext cx="2439017" cy="1708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C682-E3D2-4887-8B61-A20B6CA7B3E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696913"/>
            <a:ext cx="30448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3236-C1C8-4DBB-BBB0-3A3E9254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3236-C1C8-4DBB-BBB0-3A3E9254240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3635038"/>
            <a:ext cx="32645350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4871363"/>
            <a:ext cx="26882725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550D-2FBE-426C-B598-95C2A2068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69AED-36C8-48BA-B313-9DD03554A3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902075"/>
            <a:ext cx="8159750" cy="35112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1313" y="3902075"/>
            <a:ext cx="24330025" cy="35112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0A4A0-DF9B-467B-ABB2-7A8D1A3111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BCD8F-179D-430C-B729-2E763F1B8BC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8203525"/>
            <a:ext cx="32643762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8602325"/>
            <a:ext cx="32643762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D31AD-5483-4C0C-BD38-2BD8EF49536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1313" y="12679363"/>
            <a:ext cx="16244887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2679363"/>
            <a:ext cx="16244888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31D99-53FB-4568-AC11-E94464FC3C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757363"/>
            <a:ext cx="3456305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9825038"/>
            <a:ext cx="1696878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3919200"/>
            <a:ext cx="1696878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9825038"/>
            <a:ext cx="16975137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3919200"/>
            <a:ext cx="16975137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A2764-8966-402C-ABE7-C0D20612A4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5641E-C7B9-44F6-BFD5-1C2E1F5A19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5303A-D4A6-4666-AA62-6C109E52EA9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747838"/>
            <a:ext cx="12634913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747838"/>
            <a:ext cx="2146935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9185275"/>
            <a:ext cx="12634913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DA9D6-48BE-4623-9AEF-FC12EF97C5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30724475"/>
            <a:ext cx="23042563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921125"/>
            <a:ext cx="23042563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34350325"/>
            <a:ext cx="23042563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1090C-F0BD-42C9-B7A6-7114DDBE75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1313" y="3902075"/>
            <a:ext cx="326421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81313" y="12679363"/>
            <a:ext cx="32642175" cy="263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1313" y="39989125"/>
            <a:ext cx="8001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l">
              <a:defRPr sz="7700" b="0" i="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0688" y="39989125"/>
            <a:ext cx="121634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 b="0" i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2488" y="39989125"/>
            <a:ext cx="8001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 b="0" i="0"/>
            </a:lvl1pPr>
          </a:lstStyle>
          <a:p>
            <a:fld id="{6205BCFC-D4C6-4B94-8E1A-AA0470BC123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+mn-ea"/>
          <a:cs typeface="+mn-cs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+mn-ea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+mn-ea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.xml"/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2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1.png"/><Relationship Id="rId9" Type="http://schemas.openxmlformats.org/officeDocument/2006/relationships/diagramData" Target="../diagrams/data1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FCEBA90-3A4F-DA07-6FED-CDD2E152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2893" y="23619298"/>
            <a:ext cx="18287999" cy="183283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8BA402C-DEA1-2649-750D-165529682470}"/>
              </a:ext>
            </a:extLst>
          </p:cNvPr>
          <p:cNvSpPr/>
          <p:nvPr/>
        </p:nvSpPr>
        <p:spPr bwMode="auto">
          <a:xfrm>
            <a:off x="19202400" y="12133898"/>
            <a:ext cx="18287999" cy="9739264"/>
          </a:xfrm>
          <a:prstGeom prst="rect">
            <a:avLst/>
          </a:prstGeom>
          <a:solidFill>
            <a:srgbClr val="DCDC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0" y="3810000"/>
            <a:ext cx="384048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500" i="0" dirty="0"/>
              <a:t>PV Validation Hub</a:t>
            </a:r>
          </a:p>
        </p:txBody>
      </p:sp>
      <p:sp>
        <p:nvSpPr>
          <p:cNvPr id="13316" name="Text Box 14"/>
          <p:cNvSpPr txBox="1">
            <a:spLocks noChangeArrowheads="1"/>
          </p:cNvSpPr>
          <p:nvPr/>
        </p:nvSpPr>
        <p:spPr bwMode="auto">
          <a:xfrm>
            <a:off x="914400" y="5620941"/>
            <a:ext cx="36576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i="0" dirty="0"/>
              <a:t>B. Meyers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Duncan Ragsdale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K. Perry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 Michael Deceglie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Matthew Muller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Mehmet Ogut</a:t>
            </a:r>
            <a:r>
              <a:rPr lang="en-US" sz="5400" b="0" i="0" baseline="30000" dirty="0"/>
              <a:t>3</a:t>
            </a:r>
            <a:r>
              <a:rPr lang="en-US" sz="5400" b="0" i="0" dirty="0"/>
              <a:t>, Sara Miskovich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Mayank Malik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   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(1) SLAC National Accelerator Laboratory, Menlo Park, CA 94025, USA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(2) National Renewable Energy Laboratory, Golden, CO 80401, USA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(3) Stanford University, Palo Alto, CA 94305, USA</a:t>
            </a:r>
          </a:p>
          <a:p>
            <a:pPr algn="ctr">
              <a:spcBef>
                <a:spcPct val="50000"/>
              </a:spcBef>
            </a:pPr>
            <a:endParaRPr lang="en-US" sz="4000" b="0" i="0" dirty="0"/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 </a:t>
            </a:r>
          </a:p>
        </p:txBody>
      </p:sp>
      <p:sp>
        <p:nvSpPr>
          <p:cNvPr id="13323" name="TextBox 16"/>
          <p:cNvSpPr txBox="1">
            <a:spLocks noChangeArrowheads="1"/>
          </p:cNvSpPr>
          <p:nvPr/>
        </p:nvSpPr>
        <p:spPr bwMode="auto">
          <a:xfrm>
            <a:off x="914400" y="42737782"/>
            <a:ext cx="22402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0" i="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itchFamily="-109" charset="0"/>
                <a:ea typeface="ＭＳ Ｐゴシック" pitchFamily="-109" charset="-128"/>
              </a:rPr>
              <a:t>This work was supported by the U.S. Department of Energy under Contract No. XXXX with the SLAC National Accelerator Laboratory, the National Renewable Energy Laboratory, and Stanford University.</a:t>
            </a:r>
          </a:p>
        </p:txBody>
      </p:sp>
      <p:cxnSp>
        <p:nvCxnSpPr>
          <p:cNvPr id="13324" name="Straight Connector 14"/>
          <p:cNvCxnSpPr>
            <a:cxnSpLocks noChangeShapeType="1"/>
          </p:cNvCxnSpPr>
          <p:nvPr/>
        </p:nvCxnSpPr>
        <p:spPr bwMode="auto">
          <a:xfrm flipV="1">
            <a:off x="914400" y="42595800"/>
            <a:ext cx="36576000" cy="152400"/>
          </a:xfrm>
          <a:prstGeom prst="line">
            <a:avLst/>
          </a:prstGeom>
          <a:noFill/>
          <a:ln w="25400">
            <a:solidFill>
              <a:srgbClr val="3161C2"/>
            </a:solidFill>
            <a:round/>
            <a:headEnd/>
            <a:tailEnd/>
          </a:ln>
        </p:spPr>
      </p:cxn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0" y="0"/>
            <a:ext cx="384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0" y="0"/>
            <a:ext cx="384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8989B-6B7A-A6BD-96AE-73C854E6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76852"/>
            <a:ext cx="9601200" cy="158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05085F-22D8-873F-7246-74DCF5340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7188" y="870744"/>
            <a:ext cx="7527755" cy="2150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5FA862-E13D-43C4-2527-DC7E26173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6530" y="736591"/>
            <a:ext cx="6632087" cy="216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21AF5-9FF0-D865-B013-4EF41362A4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2236" y="85084"/>
            <a:ext cx="4348163" cy="43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DE33C-77A5-A499-DC62-8B2361BB714A}"/>
              </a:ext>
            </a:extLst>
          </p:cNvPr>
          <p:cNvSpPr txBox="1"/>
          <p:nvPr/>
        </p:nvSpPr>
        <p:spPr>
          <a:xfrm>
            <a:off x="28919933" y="1361032"/>
            <a:ext cx="37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Funded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388CF-67AD-DA7A-79C4-B2D308F7E875}"/>
              </a:ext>
            </a:extLst>
          </p:cNvPr>
          <p:cNvSpPr txBox="1"/>
          <p:nvPr/>
        </p:nvSpPr>
        <p:spPr>
          <a:xfrm>
            <a:off x="8665029" y="10875247"/>
            <a:ext cx="3429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F3227-E88D-B78F-EEDF-D44FD65691DC}"/>
              </a:ext>
            </a:extLst>
          </p:cNvPr>
          <p:cNvSpPr txBox="1"/>
          <p:nvPr/>
        </p:nvSpPr>
        <p:spPr>
          <a:xfrm>
            <a:off x="23915637" y="10672387"/>
            <a:ext cx="86162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0" dirty="0"/>
              <a:t>Algorithm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C1879-49EF-8980-5BC4-E73D8B4D566F}"/>
              </a:ext>
            </a:extLst>
          </p:cNvPr>
          <p:cNvSpPr txBox="1"/>
          <p:nvPr/>
        </p:nvSpPr>
        <p:spPr>
          <a:xfrm>
            <a:off x="19715629" y="11830032"/>
            <a:ext cx="16965670" cy="97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4000" b="0" i="0" dirty="0"/>
          </a:p>
          <a:p>
            <a:pPr algn="just"/>
            <a:r>
              <a:rPr lang="en-US" sz="4200" b="0" i="0" dirty="0"/>
              <a:t>Plans to generate validation tests for the following types of analyses: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200" b="0" i="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Estimating system degradation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Estimating soiling rate/ratio\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Detecting time zone/shift issues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Estimating azimuth and tilt of a PV system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Determining inverter ‘clipping’ intervals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And more!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000" b="0" i="0" dirty="0"/>
          </a:p>
          <a:p>
            <a:pPr algn="just"/>
            <a:r>
              <a:rPr lang="en-US" sz="5000" i="0" dirty="0"/>
              <a:t>Robust Ground Truth Data Sets</a:t>
            </a:r>
          </a:p>
          <a:p>
            <a:pPr algn="just"/>
            <a:endParaRPr lang="en-US" sz="4000" b="0" i="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Labeled measured data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b="0" i="0" dirty="0"/>
              <a:t>Synthetic data sets with typical field data issues (capacity issues, outages, soiling, shading, etc.)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2E2D0-2F3D-ED6D-E55F-E3E74495AD88}"/>
              </a:ext>
            </a:extLst>
          </p:cNvPr>
          <p:cNvSpPr/>
          <p:nvPr/>
        </p:nvSpPr>
        <p:spPr bwMode="auto">
          <a:xfrm>
            <a:off x="890107" y="12133897"/>
            <a:ext cx="17474094" cy="5599393"/>
          </a:xfrm>
          <a:prstGeom prst="rect">
            <a:avLst/>
          </a:prstGeom>
          <a:solidFill>
            <a:srgbClr val="DCDC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 sz="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2BA22-098D-75DA-1CFD-2D368939A67C}"/>
              </a:ext>
            </a:extLst>
          </p:cNvPr>
          <p:cNvSpPr/>
          <p:nvPr/>
        </p:nvSpPr>
        <p:spPr bwMode="auto">
          <a:xfrm>
            <a:off x="890105" y="19337718"/>
            <a:ext cx="17474094" cy="22694470"/>
          </a:xfrm>
          <a:prstGeom prst="rect">
            <a:avLst/>
          </a:prstGeom>
          <a:solidFill>
            <a:srgbClr val="DCDC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dirty="0"/>
          </a:p>
          <a:p>
            <a:pPr algn="l"/>
            <a:endParaRPr lang="en-US" sz="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B1AE6-4232-3AE8-A8F4-AEC4DF4E1535}"/>
              </a:ext>
            </a:extLst>
          </p:cNvPr>
          <p:cNvSpPr txBox="1"/>
          <p:nvPr/>
        </p:nvSpPr>
        <p:spPr>
          <a:xfrm>
            <a:off x="5105401" y="18181887"/>
            <a:ext cx="10820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Validation Hub 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689A0-DCD9-EABC-5E9A-DD496A5AE9B0}"/>
              </a:ext>
            </a:extLst>
          </p:cNvPr>
          <p:cNvSpPr txBox="1"/>
          <p:nvPr/>
        </p:nvSpPr>
        <p:spPr>
          <a:xfrm>
            <a:off x="1687355" y="19899395"/>
            <a:ext cx="1625796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i="0" dirty="0"/>
              <a:t>Developer Role</a:t>
            </a:r>
          </a:p>
          <a:p>
            <a:pPr algn="l"/>
            <a:endParaRPr lang="en-US" sz="4000" b="0" i="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200" b="0" i="0" dirty="0"/>
              <a:t>Public reporting: Scoreboard benchmarking all submitted algorithms’ performance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200" b="0" i="0" dirty="0"/>
              <a:t>Private reporting: Detailed results returned to the developer, including how the algorithm performs in certain scenarios (ex: data at different sampling frequencies)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200" b="0" i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User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View leaderboards and access submitted algorithm solutions for each category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200" b="0" i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E3F6A-3CF1-3456-F4FA-4262FDEFB717}"/>
              </a:ext>
            </a:extLst>
          </p:cNvPr>
          <p:cNvSpPr txBox="1"/>
          <p:nvPr/>
        </p:nvSpPr>
        <p:spPr>
          <a:xfrm>
            <a:off x="914400" y="12340283"/>
            <a:ext cx="172113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200" b="0" i="0" dirty="0"/>
              <a:t>The PV Validation Hub website will allow developers in the PV community to submit executable code to benchmark against hosted sets for various problems.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200" b="0" i="0" dirty="0"/>
              <a:t>One-stop shop for benchmarking and comparing algorithm performance for a variety of PV-related problems (degradation, soiling, etc.)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200" b="0" i="0" dirty="0"/>
              <a:t>Consistent labeled data sets allow for side-by-side comparison of different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859D7-D724-168A-CC95-5364940F245E}"/>
              </a:ext>
            </a:extLst>
          </p:cNvPr>
          <p:cNvSpPr txBox="1"/>
          <p:nvPr/>
        </p:nvSpPr>
        <p:spPr>
          <a:xfrm>
            <a:off x="28487136" y="38437218"/>
            <a:ext cx="8428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Take our feedback survey:</a:t>
            </a:r>
          </a:p>
          <a:p>
            <a:endParaRPr lang="en-US" sz="4500" dirty="0"/>
          </a:p>
          <a:p>
            <a:r>
              <a:rPr lang="en-US" sz="4500" dirty="0">
                <a:solidFill>
                  <a:srgbClr val="FF0000"/>
                </a:solidFill>
              </a:rPr>
              <a:t>ADD QR CODE HERE LINKING TO SURVEY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C5CEA2C-DBA7-E60E-978F-97489CFE9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547417"/>
              </p:ext>
            </p:extLst>
          </p:nvPr>
        </p:nvGraphicFramePr>
        <p:xfrm>
          <a:off x="1687355" y="27658868"/>
          <a:ext cx="14877334" cy="473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C83B5AC-EA3D-1D8E-C7DA-DFF7EB16C3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0532" y="34785012"/>
            <a:ext cx="9906215" cy="53058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E0E414-ED79-909C-DDAF-E0E65BEF6A3E}"/>
              </a:ext>
            </a:extLst>
          </p:cNvPr>
          <p:cNvSpPr txBox="1"/>
          <p:nvPr/>
        </p:nvSpPr>
        <p:spPr>
          <a:xfrm>
            <a:off x="9627151" y="40399827"/>
            <a:ext cx="7228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Example private report sent to the developer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2D52D3-0BF4-728D-F08A-EFCE894EF30A}"/>
              </a:ext>
            </a:extLst>
          </p:cNvPr>
          <p:cNvSpPr txBox="1"/>
          <p:nvPr/>
        </p:nvSpPr>
        <p:spPr>
          <a:xfrm>
            <a:off x="1611156" y="35660379"/>
            <a:ext cx="4410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ADD SCREENSHOT OF PUBLIC DASHBOARD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27271-263D-19EF-9A5F-06CBD01AF6C0}"/>
              </a:ext>
            </a:extLst>
          </p:cNvPr>
          <p:cNvSpPr txBox="1"/>
          <p:nvPr/>
        </p:nvSpPr>
        <p:spPr>
          <a:xfrm>
            <a:off x="1295400" y="31526595"/>
            <a:ext cx="1136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Validation Hub algorithm submission process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345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 Presentation</vt:lpstr>
      <vt:lpstr>PowerPoint Presentation</vt:lpstr>
    </vt:vector>
  </TitlesOfParts>
  <Company>Bill Gillies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Gillies</dc:creator>
  <cp:lastModifiedBy>Perry, Kirsten</cp:lastModifiedBy>
  <cp:revision>538</cp:revision>
  <cp:lastPrinted>2009-08-21T21:57:41Z</cp:lastPrinted>
  <dcterms:created xsi:type="dcterms:W3CDTF">2009-08-19T15:15:49Z</dcterms:created>
  <dcterms:modified xsi:type="dcterms:W3CDTF">2023-04-27T19:36:42Z</dcterms:modified>
</cp:coreProperties>
</file>