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8404800" cy="43891200"/>
  <p:notesSz cx="6985000" cy="9283700"/>
  <p:defaultTextStyle>
    <a:defPPr>
      <a:defRPr lang="en-US"/>
    </a:defPPr>
    <a:lvl1pPr algn="r" rtl="0" eaLnBrk="0" fontAlgn="base" hangingPunct="0">
      <a:spcBef>
        <a:spcPct val="0"/>
      </a:spcBef>
      <a:spcAft>
        <a:spcPct val="0"/>
      </a:spcAft>
      <a:defRPr sz="2400" b="1" i="1" kern="1200">
        <a:solidFill>
          <a:schemeClr val="tx1"/>
        </a:solidFill>
        <a:latin typeface="Arial" charset="0"/>
        <a:ea typeface="ＭＳ Ｐゴシック" charset="-128"/>
        <a:cs typeface="+mn-cs"/>
      </a:defRPr>
    </a:lvl1pPr>
    <a:lvl2pPr marL="457200" algn="r" rtl="0" eaLnBrk="0" fontAlgn="base" hangingPunct="0">
      <a:spcBef>
        <a:spcPct val="0"/>
      </a:spcBef>
      <a:spcAft>
        <a:spcPct val="0"/>
      </a:spcAft>
      <a:defRPr sz="2400" b="1" i="1" kern="1200">
        <a:solidFill>
          <a:schemeClr val="tx1"/>
        </a:solidFill>
        <a:latin typeface="Arial" charset="0"/>
        <a:ea typeface="ＭＳ Ｐゴシック" charset="-128"/>
        <a:cs typeface="+mn-cs"/>
      </a:defRPr>
    </a:lvl2pPr>
    <a:lvl3pPr marL="914400" algn="r" rtl="0" eaLnBrk="0" fontAlgn="base" hangingPunct="0">
      <a:spcBef>
        <a:spcPct val="0"/>
      </a:spcBef>
      <a:spcAft>
        <a:spcPct val="0"/>
      </a:spcAft>
      <a:defRPr sz="2400" b="1" i="1" kern="1200">
        <a:solidFill>
          <a:schemeClr val="tx1"/>
        </a:solidFill>
        <a:latin typeface="Arial" charset="0"/>
        <a:ea typeface="ＭＳ Ｐゴシック" charset="-128"/>
        <a:cs typeface="+mn-cs"/>
      </a:defRPr>
    </a:lvl3pPr>
    <a:lvl4pPr marL="1371600" algn="r" rtl="0" eaLnBrk="0" fontAlgn="base" hangingPunct="0">
      <a:spcBef>
        <a:spcPct val="0"/>
      </a:spcBef>
      <a:spcAft>
        <a:spcPct val="0"/>
      </a:spcAft>
      <a:defRPr sz="2400" b="1" i="1" kern="1200">
        <a:solidFill>
          <a:schemeClr val="tx1"/>
        </a:solidFill>
        <a:latin typeface="Arial" charset="0"/>
        <a:ea typeface="ＭＳ Ｐゴシック" charset="-128"/>
        <a:cs typeface="+mn-cs"/>
      </a:defRPr>
    </a:lvl4pPr>
    <a:lvl5pPr marL="1828800" algn="r" rtl="0" eaLnBrk="0" fontAlgn="base" hangingPunct="0">
      <a:spcBef>
        <a:spcPct val="0"/>
      </a:spcBef>
      <a:spcAft>
        <a:spcPct val="0"/>
      </a:spcAft>
      <a:defRPr sz="2400" b="1" i="1" kern="1200">
        <a:solidFill>
          <a:schemeClr val="tx1"/>
        </a:solidFill>
        <a:latin typeface="Arial" charset="0"/>
        <a:ea typeface="ＭＳ Ｐゴシック" charset="-128"/>
        <a:cs typeface="+mn-cs"/>
      </a:defRPr>
    </a:lvl5pPr>
    <a:lvl6pPr marL="2286000" algn="l" defTabSz="914400" rtl="0" eaLnBrk="1" latinLnBrk="0" hangingPunct="1">
      <a:defRPr sz="2400" b="1" i="1" kern="1200">
        <a:solidFill>
          <a:schemeClr val="tx1"/>
        </a:solidFill>
        <a:latin typeface="Arial" charset="0"/>
        <a:ea typeface="ＭＳ Ｐゴシック" charset="-128"/>
        <a:cs typeface="+mn-cs"/>
      </a:defRPr>
    </a:lvl6pPr>
    <a:lvl7pPr marL="2743200" algn="l" defTabSz="914400" rtl="0" eaLnBrk="1" latinLnBrk="0" hangingPunct="1">
      <a:defRPr sz="2400" b="1" i="1" kern="1200">
        <a:solidFill>
          <a:schemeClr val="tx1"/>
        </a:solidFill>
        <a:latin typeface="Arial" charset="0"/>
        <a:ea typeface="ＭＳ Ｐゴシック" charset="-128"/>
        <a:cs typeface="+mn-cs"/>
      </a:defRPr>
    </a:lvl7pPr>
    <a:lvl8pPr marL="3200400" algn="l" defTabSz="914400" rtl="0" eaLnBrk="1" latinLnBrk="0" hangingPunct="1">
      <a:defRPr sz="2400" b="1" i="1" kern="1200">
        <a:solidFill>
          <a:schemeClr val="tx1"/>
        </a:solidFill>
        <a:latin typeface="Arial" charset="0"/>
        <a:ea typeface="ＭＳ Ｐゴシック" charset="-128"/>
        <a:cs typeface="+mn-cs"/>
      </a:defRPr>
    </a:lvl8pPr>
    <a:lvl9pPr marL="3657600" algn="l" defTabSz="914400" rtl="0" eaLnBrk="1" latinLnBrk="0" hangingPunct="1">
      <a:defRPr sz="2400" b="1" 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7488">
          <p15:clr>
            <a:srgbClr val="A4A3A4"/>
          </p15:clr>
        </p15:guide>
        <p15:guide id="2" orient="horz" pos="2544">
          <p15:clr>
            <a:srgbClr val="A4A3A4"/>
          </p15:clr>
        </p15:guide>
        <p15:guide id="3" orient="horz" pos="27647">
          <p15:clr>
            <a:srgbClr val="A4A3A4"/>
          </p15:clr>
        </p15:guide>
        <p15:guide id="4" orient="horz" pos="576">
          <p15:clr>
            <a:srgbClr val="A4A3A4"/>
          </p15:clr>
        </p15:guide>
        <p15:guide id="5" orient="horz" pos="10944">
          <p15:clr>
            <a:srgbClr val="A4A3A4"/>
          </p15:clr>
        </p15:guide>
        <p15:guide id="6" orient="horz" pos="21312">
          <p15:clr>
            <a:srgbClr val="A4A3A4"/>
          </p15:clr>
        </p15:guide>
        <p15:guide id="7" orient="horz" pos="14400">
          <p15:clr>
            <a:srgbClr val="A4A3A4"/>
          </p15:clr>
        </p15:guide>
        <p15:guide id="8" orient="horz" pos="27312">
          <p15:clr>
            <a:srgbClr val="A4A3A4"/>
          </p15:clr>
        </p15:guide>
        <p15:guide id="9" pos="12096">
          <p15:clr>
            <a:srgbClr val="A4A3A4"/>
          </p15:clr>
        </p15:guide>
        <p15:guide id="10" pos="7872">
          <p15:clr>
            <a:srgbClr val="A4A3A4"/>
          </p15:clr>
        </p15:guide>
        <p15:guide id="11" pos="16320">
          <p15:clr>
            <a:srgbClr val="A4A3A4"/>
          </p15:clr>
        </p15:guide>
        <p15:guide id="12" pos="576">
          <p15:clr>
            <a:srgbClr val="A4A3A4"/>
          </p15:clr>
        </p15:guide>
        <p15:guide id="13" pos="23616">
          <p15:clr>
            <a:srgbClr val="A4A3A4"/>
          </p15:clr>
        </p15:guide>
        <p15:guide id="14" pos="24432">
          <p15:clr>
            <a:srgbClr val="A4A3A4"/>
          </p15:clr>
        </p15:guide>
        <p15:guide id="15" pos="8448">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51714D3-165F-07BF-A991-5AD1DD174261}" name="Perry, Kirsten" initials="PK" userId="S::kperry@nrel.gov::89c44cb3-b2d3-460a-b0e9-c302859e17c2"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FF"/>
    <a:srgbClr val="FFFFCC"/>
    <a:srgbClr val="FF0000"/>
    <a:srgbClr val="FF00FF"/>
    <a:srgbClr val="EAEAEA"/>
    <a:srgbClr val="FFFFFF"/>
    <a:srgbClr val="3161C2"/>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6" autoAdjust="0"/>
    <p:restoredTop sz="93894" autoAdjust="0"/>
  </p:normalViewPr>
  <p:slideViewPr>
    <p:cSldViewPr>
      <p:cViewPr>
        <p:scale>
          <a:sx n="50" d="100"/>
          <a:sy n="50" d="100"/>
        </p:scale>
        <p:origin x="1176" y="-2696"/>
      </p:cViewPr>
      <p:guideLst>
        <p:guide orient="horz" pos="7488"/>
        <p:guide orient="horz" pos="2544"/>
        <p:guide orient="horz" pos="27647"/>
        <p:guide orient="horz" pos="576"/>
        <p:guide orient="horz" pos="10944"/>
        <p:guide orient="horz" pos="21312"/>
        <p:guide orient="horz" pos="14400"/>
        <p:guide orient="horz" pos="27312"/>
        <p:guide pos="12096"/>
        <p:guide pos="7872"/>
        <p:guide pos="16320"/>
        <p:guide pos="576"/>
        <p:guide pos="23616"/>
        <p:guide pos="24432"/>
        <p:guide pos="8448"/>
      </p:guideLst>
    </p:cSldViewPr>
  </p:slideViewPr>
  <p:outlineViewPr>
    <p:cViewPr>
      <p:scale>
        <a:sx n="33" d="100"/>
        <a:sy n="33" d="100"/>
      </p:scale>
      <p:origin x="0" y="0"/>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622" cy="46418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56794" y="0"/>
            <a:ext cx="3026622" cy="464185"/>
          </a:xfrm>
          <a:prstGeom prst="rect">
            <a:avLst/>
          </a:prstGeom>
        </p:spPr>
        <p:txBody>
          <a:bodyPr vert="horz" lIns="91440" tIns="45720" rIns="91440" bIns="45720" rtlCol="0"/>
          <a:lstStyle>
            <a:lvl1pPr algn="r">
              <a:defRPr sz="1200"/>
            </a:lvl1pPr>
          </a:lstStyle>
          <a:p>
            <a:fld id="{F48EC682-E3D2-4887-8B61-A20B6CA7B3E6}" type="datetimeFigureOut">
              <a:rPr lang="en-US" smtClean="0"/>
              <a:pPr/>
              <a:t>2/26/23</a:t>
            </a:fld>
            <a:endParaRPr lang="en-US" dirty="0"/>
          </a:p>
        </p:txBody>
      </p:sp>
      <p:sp>
        <p:nvSpPr>
          <p:cNvPr id="4" name="Slide Image Placeholder 3"/>
          <p:cNvSpPr>
            <a:spLocks noGrp="1" noRot="1" noChangeAspect="1"/>
          </p:cNvSpPr>
          <p:nvPr>
            <p:ph type="sldImg" idx="2"/>
          </p:nvPr>
        </p:nvSpPr>
        <p:spPr>
          <a:xfrm>
            <a:off x="1970088" y="696913"/>
            <a:ext cx="3044825" cy="3481387"/>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98818" y="4409758"/>
            <a:ext cx="5587366" cy="41776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17926"/>
            <a:ext cx="3026622" cy="46418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56794" y="8817926"/>
            <a:ext cx="3026622" cy="464185"/>
          </a:xfrm>
          <a:prstGeom prst="rect">
            <a:avLst/>
          </a:prstGeom>
        </p:spPr>
        <p:txBody>
          <a:bodyPr vert="horz" lIns="91440" tIns="45720" rIns="91440" bIns="45720" rtlCol="0" anchor="b"/>
          <a:lstStyle>
            <a:lvl1pPr algn="r">
              <a:defRPr sz="1200"/>
            </a:lvl1pPr>
          </a:lstStyle>
          <a:p>
            <a:fld id="{1DAB3236-C1C8-4DBB-BBB0-3A3E92542406}" type="slidenum">
              <a:rPr lang="en-US" smtClean="0"/>
              <a:pPr/>
              <a:t>‹#›</a:t>
            </a:fld>
            <a:endParaRPr lang="en-US" dirty="0"/>
          </a:p>
        </p:txBody>
      </p:sp>
    </p:spTree>
    <p:extLst>
      <p:ext uri="{BB962C8B-B14F-4D97-AF65-F5344CB8AC3E}">
        <p14:creationId xmlns:p14="http://schemas.microsoft.com/office/powerpoint/2010/main" val="3903133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AB3236-C1C8-4DBB-BBB0-3A3E92542406}"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79725" y="13635038"/>
            <a:ext cx="32645350" cy="9407525"/>
          </a:xfrm>
        </p:spPr>
        <p:txBody>
          <a:bodyPr/>
          <a:lstStyle/>
          <a:p>
            <a:r>
              <a:rPr lang="en-US"/>
              <a:t>Click to edit Master title style</a:t>
            </a:r>
          </a:p>
        </p:txBody>
      </p:sp>
      <p:sp>
        <p:nvSpPr>
          <p:cNvPr id="3" name="Subtitle 2"/>
          <p:cNvSpPr>
            <a:spLocks noGrp="1"/>
          </p:cNvSpPr>
          <p:nvPr>
            <p:ph type="subTitle" idx="1"/>
          </p:nvPr>
        </p:nvSpPr>
        <p:spPr>
          <a:xfrm>
            <a:off x="5761038" y="24871363"/>
            <a:ext cx="26882725" cy="11217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CCEB550D-2FBE-426C-B598-95C2A2068628}"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DA469AED-36C8-48BA-B313-9DD03554A334}"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3738" y="3902075"/>
            <a:ext cx="8159750" cy="35112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881313" y="3902075"/>
            <a:ext cx="24330025" cy="35112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C780A4A0-DF9B-467B-ABB2-7A8D1A3111CA}"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A13BCD8F-179D-430C-B729-2E763F1B8BC9}"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8203525"/>
            <a:ext cx="32643762" cy="87185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033713" y="18602325"/>
            <a:ext cx="32643762"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711D31AD-5483-4C0C-BD38-2BD8EF49536A}"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881313" y="12679363"/>
            <a:ext cx="16244887" cy="263350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278600" y="12679363"/>
            <a:ext cx="16244888" cy="263350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12731D99-53FB-4568-AC11-E94464FC3C6B}"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757363"/>
            <a:ext cx="34563050" cy="7315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20875" y="9825038"/>
            <a:ext cx="16968788" cy="40941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875" y="13919200"/>
            <a:ext cx="16968788" cy="25288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8788" y="9825038"/>
            <a:ext cx="16975137" cy="40941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9508788" y="13919200"/>
            <a:ext cx="16975137" cy="25288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7B7A2764-8966-402C-ABE7-C0D20612A440}"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6DC5641E-C7B9-44F6-BFD5-1C2E1F5A1903}"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3B45303A-D4A6-4666-AA62-6C109E52EA99}"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747838"/>
            <a:ext cx="12634913" cy="74374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5014575" y="1747838"/>
            <a:ext cx="21469350" cy="374602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20875" y="9185275"/>
            <a:ext cx="12634913"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FD8DA9D6-48BE-4623-9AEF-FC12EF97C53F}"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5" y="30724475"/>
            <a:ext cx="23042563" cy="36258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527925" y="3921125"/>
            <a:ext cx="23042563" cy="26335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7527925" y="34350325"/>
            <a:ext cx="23042563" cy="5151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ACA1090C-F0BD-42C9-B7A6-7114DDBE7538}"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81313" y="3902075"/>
            <a:ext cx="32642175" cy="7315200"/>
          </a:xfrm>
          <a:prstGeom prst="rect">
            <a:avLst/>
          </a:prstGeom>
          <a:noFill/>
          <a:ln w="9525">
            <a:noFill/>
            <a:miter lim="800000"/>
            <a:headEnd/>
            <a:tailEnd/>
          </a:ln>
        </p:spPr>
        <p:txBody>
          <a:bodyPr vert="horz" wrap="square" lIns="501612" tIns="250806" rIns="501612" bIns="250806"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881313" y="12679363"/>
            <a:ext cx="32642175" cy="26335037"/>
          </a:xfrm>
          <a:prstGeom prst="rect">
            <a:avLst/>
          </a:prstGeom>
          <a:noFill/>
          <a:ln w="9525">
            <a:noFill/>
            <a:miter lim="800000"/>
            <a:headEnd/>
            <a:tailEnd/>
          </a:ln>
        </p:spPr>
        <p:txBody>
          <a:bodyPr vert="horz" wrap="square" lIns="501612" tIns="250806" rIns="501612" bIns="25080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881313" y="39989125"/>
            <a:ext cx="8001000" cy="2927350"/>
          </a:xfrm>
          <a:prstGeom prst="rect">
            <a:avLst/>
          </a:prstGeom>
          <a:noFill/>
          <a:ln w="9525">
            <a:noFill/>
            <a:miter lim="800000"/>
            <a:headEnd/>
            <a:tailEnd/>
          </a:ln>
        </p:spPr>
        <p:txBody>
          <a:bodyPr vert="horz" wrap="square" lIns="501612" tIns="250806" rIns="501612" bIns="250806" numCol="1" anchor="t" anchorCtr="0" compatLnSpc="1">
            <a:prstTxWarp prst="textNoShape">
              <a:avLst/>
            </a:prstTxWarp>
          </a:bodyPr>
          <a:lstStyle>
            <a:lvl1pPr algn="l">
              <a:defRPr sz="7700" b="0" i="0"/>
            </a:lvl1pPr>
          </a:lstStyle>
          <a:p>
            <a:endParaRPr lang="en-US" dirty="0"/>
          </a:p>
        </p:txBody>
      </p:sp>
      <p:sp>
        <p:nvSpPr>
          <p:cNvPr id="1029" name="Rectangle 5"/>
          <p:cNvSpPr>
            <a:spLocks noGrp="1" noChangeArrowheads="1"/>
          </p:cNvSpPr>
          <p:nvPr>
            <p:ph type="ftr" sz="quarter" idx="3"/>
          </p:nvPr>
        </p:nvSpPr>
        <p:spPr bwMode="auto">
          <a:xfrm>
            <a:off x="13120688" y="39989125"/>
            <a:ext cx="12163425" cy="2927350"/>
          </a:xfrm>
          <a:prstGeom prst="rect">
            <a:avLst/>
          </a:prstGeom>
          <a:noFill/>
          <a:ln w="9525">
            <a:noFill/>
            <a:miter lim="800000"/>
            <a:headEnd/>
            <a:tailEnd/>
          </a:ln>
        </p:spPr>
        <p:txBody>
          <a:bodyPr vert="horz" wrap="square" lIns="501612" tIns="250806" rIns="501612" bIns="250806" numCol="1" anchor="t" anchorCtr="0" compatLnSpc="1">
            <a:prstTxWarp prst="textNoShape">
              <a:avLst/>
            </a:prstTxWarp>
          </a:bodyPr>
          <a:lstStyle>
            <a:lvl1pPr algn="ctr">
              <a:defRPr sz="7700" b="0" i="0"/>
            </a:lvl1pPr>
          </a:lstStyle>
          <a:p>
            <a:endParaRPr lang="en-US" dirty="0"/>
          </a:p>
        </p:txBody>
      </p:sp>
      <p:sp>
        <p:nvSpPr>
          <p:cNvPr id="1030" name="Rectangle 6"/>
          <p:cNvSpPr>
            <a:spLocks noGrp="1" noChangeArrowheads="1"/>
          </p:cNvSpPr>
          <p:nvPr>
            <p:ph type="sldNum" sz="quarter" idx="4"/>
          </p:nvPr>
        </p:nvSpPr>
        <p:spPr bwMode="auto">
          <a:xfrm>
            <a:off x="27522488" y="39989125"/>
            <a:ext cx="8001000" cy="2927350"/>
          </a:xfrm>
          <a:prstGeom prst="rect">
            <a:avLst/>
          </a:prstGeom>
          <a:noFill/>
          <a:ln w="9525">
            <a:noFill/>
            <a:miter lim="800000"/>
            <a:headEnd/>
            <a:tailEnd/>
          </a:ln>
        </p:spPr>
        <p:txBody>
          <a:bodyPr vert="horz" wrap="square" lIns="501612" tIns="250806" rIns="501612" bIns="250806" numCol="1" anchor="t" anchorCtr="0" compatLnSpc="1">
            <a:prstTxWarp prst="textNoShape">
              <a:avLst/>
            </a:prstTxWarp>
          </a:bodyPr>
          <a:lstStyle>
            <a:lvl1pPr>
              <a:defRPr sz="7700" b="0" i="0"/>
            </a:lvl1pPr>
          </a:lstStyle>
          <a:p>
            <a:fld id="{6205BCFC-D4C6-4B94-8E1A-AA0470BC1233}"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016500" rtl="0" eaLnBrk="0" fontAlgn="base" hangingPunct="0">
        <a:spcBef>
          <a:spcPct val="0"/>
        </a:spcBef>
        <a:spcAft>
          <a:spcPct val="0"/>
        </a:spcAft>
        <a:defRPr sz="24100">
          <a:solidFill>
            <a:schemeClr val="tx2"/>
          </a:solidFill>
          <a:latin typeface="+mj-lt"/>
          <a:ea typeface="+mj-ea"/>
          <a:cs typeface="+mj-cs"/>
        </a:defRPr>
      </a:lvl1pPr>
      <a:lvl2pPr algn="ctr" defTabSz="5016500" rtl="0" eaLnBrk="0" fontAlgn="base" hangingPunct="0">
        <a:spcBef>
          <a:spcPct val="0"/>
        </a:spcBef>
        <a:spcAft>
          <a:spcPct val="0"/>
        </a:spcAft>
        <a:defRPr sz="24100">
          <a:solidFill>
            <a:schemeClr val="tx2"/>
          </a:solidFill>
          <a:latin typeface="Arial" pitchFamily="-106" charset="0"/>
          <a:ea typeface="ＭＳ Ｐゴシック" pitchFamily="-106" charset="-128"/>
          <a:cs typeface="ＭＳ Ｐゴシック" pitchFamily="-106" charset="-128"/>
        </a:defRPr>
      </a:lvl2pPr>
      <a:lvl3pPr algn="ctr" defTabSz="5016500" rtl="0" eaLnBrk="0" fontAlgn="base" hangingPunct="0">
        <a:spcBef>
          <a:spcPct val="0"/>
        </a:spcBef>
        <a:spcAft>
          <a:spcPct val="0"/>
        </a:spcAft>
        <a:defRPr sz="24100">
          <a:solidFill>
            <a:schemeClr val="tx2"/>
          </a:solidFill>
          <a:latin typeface="Arial" pitchFamily="-106" charset="0"/>
          <a:ea typeface="ＭＳ Ｐゴシック" pitchFamily="-106" charset="-128"/>
          <a:cs typeface="ＭＳ Ｐゴシック" pitchFamily="-106" charset="-128"/>
        </a:defRPr>
      </a:lvl3pPr>
      <a:lvl4pPr algn="ctr" defTabSz="5016500" rtl="0" eaLnBrk="0" fontAlgn="base" hangingPunct="0">
        <a:spcBef>
          <a:spcPct val="0"/>
        </a:spcBef>
        <a:spcAft>
          <a:spcPct val="0"/>
        </a:spcAft>
        <a:defRPr sz="24100">
          <a:solidFill>
            <a:schemeClr val="tx2"/>
          </a:solidFill>
          <a:latin typeface="Arial" pitchFamily="-106" charset="0"/>
          <a:ea typeface="ＭＳ Ｐゴシック" pitchFamily="-106" charset="-128"/>
          <a:cs typeface="ＭＳ Ｐゴシック" pitchFamily="-106" charset="-128"/>
        </a:defRPr>
      </a:lvl4pPr>
      <a:lvl5pPr algn="ctr" defTabSz="5016500" rtl="0" eaLnBrk="0" fontAlgn="base" hangingPunct="0">
        <a:spcBef>
          <a:spcPct val="0"/>
        </a:spcBef>
        <a:spcAft>
          <a:spcPct val="0"/>
        </a:spcAft>
        <a:defRPr sz="24100">
          <a:solidFill>
            <a:schemeClr val="tx2"/>
          </a:solidFill>
          <a:latin typeface="Arial" pitchFamily="-106" charset="0"/>
          <a:ea typeface="ＭＳ Ｐゴシック" pitchFamily="-106" charset="-128"/>
          <a:cs typeface="ＭＳ Ｐゴシック" pitchFamily="-106" charset="-128"/>
        </a:defRPr>
      </a:lvl5pPr>
      <a:lvl6pPr marL="457200" algn="ctr" defTabSz="5016500" rtl="0" fontAlgn="base">
        <a:spcBef>
          <a:spcPct val="0"/>
        </a:spcBef>
        <a:spcAft>
          <a:spcPct val="0"/>
        </a:spcAft>
        <a:defRPr sz="24100">
          <a:solidFill>
            <a:schemeClr val="tx2"/>
          </a:solidFill>
          <a:latin typeface="Arial" pitchFamily="-106" charset="0"/>
          <a:ea typeface="ＭＳ Ｐゴシック" pitchFamily="-106" charset="-128"/>
          <a:cs typeface="ＭＳ Ｐゴシック" pitchFamily="-106" charset="-128"/>
        </a:defRPr>
      </a:lvl6pPr>
      <a:lvl7pPr marL="914400" algn="ctr" defTabSz="5016500" rtl="0" fontAlgn="base">
        <a:spcBef>
          <a:spcPct val="0"/>
        </a:spcBef>
        <a:spcAft>
          <a:spcPct val="0"/>
        </a:spcAft>
        <a:defRPr sz="24100">
          <a:solidFill>
            <a:schemeClr val="tx2"/>
          </a:solidFill>
          <a:latin typeface="Arial" pitchFamily="-106" charset="0"/>
          <a:ea typeface="ＭＳ Ｐゴシック" pitchFamily="-106" charset="-128"/>
          <a:cs typeface="ＭＳ Ｐゴシック" pitchFamily="-106" charset="-128"/>
        </a:defRPr>
      </a:lvl7pPr>
      <a:lvl8pPr marL="1371600" algn="ctr" defTabSz="5016500" rtl="0" fontAlgn="base">
        <a:spcBef>
          <a:spcPct val="0"/>
        </a:spcBef>
        <a:spcAft>
          <a:spcPct val="0"/>
        </a:spcAft>
        <a:defRPr sz="24100">
          <a:solidFill>
            <a:schemeClr val="tx2"/>
          </a:solidFill>
          <a:latin typeface="Arial" pitchFamily="-106" charset="0"/>
          <a:ea typeface="ＭＳ Ｐゴシック" pitchFamily="-106" charset="-128"/>
          <a:cs typeface="ＭＳ Ｐゴシック" pitchFamily="-106" charset="-128"/>
        </a:defRPr>
      </a:lvl8pPr>
      <a:lvl9pPr marL="1828800" algn="ctr" defTabSz="5016500" rtl="0" fontAlgn="base">
        <a:spcBef>
          <a:spcPct val="0"/>
        </a:spcBef>
        <a:spcAft>
          <a:spcPct val="0"/>
        </a:spcAft>
        <a:defRPr sz="24100">
          <a:solidFill>
            <a:schemeClr val="tx2"/>
          </a:solidFill>
          <a:latin typeface="Arial" pitchFamily="-106" charset="0"/>
          <a:ea typeface="ＭＳ Ｐゴシック" pitchFamily="-106" charset="-128"/>
          <a:cs typeface="ＭＳ Ｐゴシック" pitchFamily="-106" charset="-128"/>
        </a:defRPr>
      </a:lvl9pPr>
    </p:titleStyle>
    <p:bodyStyle>
      <a:lvl1pPr marL="1881188" indent="-1881188" algn="l" defTabSz="5016500" rtl="0" eaLnBrk="0" fontAlgn="base" hangingPunct="0">
        <a:spcBef>
          <a:spcPct val="20000"/>
        </a:spcBef>
        <a:spcAft>
          <a:spcPct val="0"/>
        </a:spcAft>
        <a:buChar char="•"/>
        <a:defRPr sz="17600">
          <a:solidFill>
            <a:schemeClr val="tx1"/>
          </a:solidFill>
          <a:latin typeface="+mn-lt"/>
          <a:ea typeface="+mn-ea"/>
          <a:cs typeface="+mn-cs"/>
        </a:defRPr>
      </a:lvl1pPr>
      <a:lvl2pPr marL="4075113" indent="-1566863" algn="l" defTabSz="5016500" rtl="0" eaLnBrk="0" fontAlgn="base" hangingPunct="0">
        <a:spcBef>
          <a:spcPct val="20000"/>
        </a:spcBef>
        <a:spcAft>
          <a:spcPct val="0"/>
        </a:spcAft>
        <a:buChar char="–"/>
        <a:defRPr sz="15400">
          <a:solidFill>
            <a:schemeClr val="tx1"/>
          </a:solidFill>
          <a:latin typeface="+mn-lt"/>
          <a:ea typeface="+mn-ea"/>
        </a:defRPr>
      </a:lvl2pPr>
      <a:lvl3pPr marL="6270625" indent="-1254125" algn="l" defTabSz="5016500" rtl="0" eaLnBrk="0" fontAlgn="base" hangingPunct="0">
        <a:spcBef>
          <a:spcPct val="20000"/>
        </a:spcBef>
        <a:spcAft>
          <a:spcPct val="0"/>
        </a:spcAft>
        <a:buChar char="•"/>
        <a:defRPr sz="13200">
          <a:solidFill>
            <a:schemeClr val="tx1"/>
          </a:solidFill>
          <a:latin typeface="+mn-lt"/>
          <a:ea typeface="+mn-ea"/>
        </a:defRPr>
      </a:lvl3pPr>
      <a:lvl4pPr marL="8778875" indent="-1254125" algn="l" defTabSz="5016500" rtl="0" eaLnBrk="0" fontAlgn="base" hangingPunct="0">
        <a:spcBef>
          <a:spcPct val="20000"/>
        </a:spcBef>
        <a:spcAft>
          <a:spcPct val="0"/>
        </a:spcAft>
        <a:buChar char="–"/>
        <a:defRPr sz="11000">
          <a:solidFill>
            <a:schemeClr val="tx1"/>
          </a:solidFill>
          <a:latin typeface="+mn-lt"/>
          <a:ea typeface="+mn-ea"/>
        </a:defRPr>
      </a:lvl4pPr>
      <a:lvl5pPr marL="11285538" indent="-1252538" algn="l" defTabSz="5016500" rtl="0" eaLnBrk="0" fontAlgn="base" hangingPunct="0">
        <a:spcBef>
          <a:spcPct val="20000"/>
        </a:spcBef>
        <a:spcAft>
          <a:spcPct val="0"/>
        </a:spcAft>
        <a:buChar char="»"/>
        <a:defRPr sz="11000">
          <a:solidFill>
            <a:schemeClr val="tx1"/>
          </a:solidFill>
          <a:latin typeface="+mn-lt"/>
          <a:ea typeface="+mn-ea"/>
        </a:defRPr>
      </a:lvl5pPr>
      <a:lvl6pPr marL="11742738" indent="-1252538" algn="l" defTabSz="5016500" rtl="0" fontAlgn="base">
        <a:spcBef>
          <a:spcPct val="20000"/>
        </a:spcBef>
        <a:spcAft>
          <a:spcPct val="0"/>
        </a:spcAft>
        <a:buChar char="»"/>
        <a:defRPr sz="11000">
          <a:solidFill>
            <a:schemeClr val="tx1"/>
          </a:solidFill>
          <a:latin typeface="+mn-lt"/>
          <a:ea typeface="+mn-ea"/>
        </a:defRPr>
      </a:lvl6pPr>
      <a:lvl7pPr marL="12199938" indent="-1252538" algn="l" defTabSz="5016500" rtl="0" fontAlgn="base">
        <a:spcBef>
          <a:spcPct val="20000"/>
        </a:spcBef>
        <a:spcAft>
          <a:spcPct val="0"/>
        </a:spcAft>
        <a:buChar char="»"/>
        <a:defRPr sz="11000">
          <a:solidFill>
            <a:schemeClr val="tx1"/>
          </a:solidFill>
          <a:latin typeface="+mn-lt"/>
          <a:ea typeface="+mn-ea"/>
        </a:defRPr>
      </a:lvl7pPr>
      <a:lvl8pPr marL="12657138" indent="-1252538" algn="l" defTabSz="5016500" rtl="0" fontAlgn="base">
        <a:spcBef>
          <a:spcPct val="20000"/>
        </a:spcBef>
        <a:spcAft>
          <a:spcPct val="0"/>
        </a:spcAft>
        <a:buChar char="»"/>
        <a:defRPr sz="11000">
          <a:solidFill>
            <a:schemeClr val="tx1"/>
          </a:solidFill>
          <a:latin typeface="+mn-lt"/>
          <a:ea typeface="+mn-ea"/>
        </a:defRPr>
      </a:lvl8pPr>
      <a:lvl9pPr marL="13114338" indent="-1252538" algn="l" defTabSz="5016500" rtl="0" fontAlgn="base">
        <a:spcBef>
          <a:spcPct val="20000"/>
        </a:spcBef>
        <a:spcAft>
          <a:spcPct val="0"/>
        </a:spcAft>
        <a:buChar char="»"/>
        <a:defRPr sz="11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cvxgrp/signal-decomposition" TargetMode="External"/><Relationship Id="rId13" Type="http://schemas.openxmlformats.org/officeDocument/2006/relationships/image" Target="../media/image9.png"/><Relationship Id="rId3" Type="http://schemas.openxmlformats.org/officeDocument/2006/relationships/image" Target="../media/image1.emf"/><Relationship Id="rId7" Type="http://schemas.openxmlformats.org/officeDocument/2006/relationships/hyperlink" Target="https://github.com/pvlib/pvanalytics" TargetMode="External"/><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image" Target="../media/image3.png"/><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image" Target="../media/image2.jpeg"/><Relationship Id="rId9" Type="http://schemas.openxmlformats.org/officeDocument/2006/relationships/image" Target="../media/image5.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1A55EF38-4803-CA2C-D05D-F0F1142D6103}"/>
              </a:ext>
            </a:extLst>
          </p:cNvPr>
          <p:cNvSpPr>
            <a:spLocks noChangeArrowheads="1"/>
          </p:cNvSpPr>
          <p:nvPr/>
        </p:nvSpPr>
        <p:spPr bwMode="auto">
          <a:xfrm>
            <a:off x="19039553" y="9908976"/>
            <a:ext cx="18831847" cy="25978474"/>
          </a:xfrm>
          <a:prstGeom prst="rect">
            <a:avLst/>
          </a:prstGeom>
          <a:solidFill>
            <a:srgbClr val="DCDCDC"/>
          </a:solidFill>
          <a:ln w="76200">
            <a:solidFill>
              <a:schemeClr val="tx1"/>
            </a:solidFill>
            <a:miter lim="800000"/>
            <a:headEnd/>
            <a:tailEnd/>
          </a:ln>
        </p:spPr>
        <p:txBody>
          <a:bodyPr wrap="none" anchor="ctr"/>
          <a:lstStyle/>
          <a:p>
            <a:r>
              <a:rPr lang="en-US" sz="3200" b="0" dirty="0"/>
              <a:t> </a:t>
            </a:r>
          </a:p>
        </p:txBody>
      </p:sp>
      <p:pic>
        <p:nvPicPr>
          <p:cNvPr id="5" name="Picture 4">
            <a:extLst>
              <a:ext uri="{FF2B5EF4-FFF2-40B4-BE49-F238E27FC236}">
                <a16:creationId xmlns:a16="http://schemas.microsoft.com/office/drawing/2014/main" id="{0DD0A45C-6102-587A-FAF2-60B3D0D7C283}"/>
              </a:ext>
            </a:extLst>
          </p:cNvPr>
          <p:cNvPicPr>
            <a:picLocks noChangeAspect="1"/>
          </p:cNvPicPr>
          <p:nvPr/>
        </p:nvPicPr>
        <p:blipFill>
          <a:blip r:embed="rId3"/>
          <a:stretch>
            <a:fillRect/>
          </a:stretch>
        </p:blipFill>
        <p:spPr>
          <a:xfrm>
            <a:off x="19287428" y="26794764"/>
            <a:ext cx="6174338" cy="4630754"/>
          </a:xfrm>
          <a:prstGeom prst="rect">
            <a:avLst/>
          </a:prstGeom>
        </p:spPr>
      </p:pic>
      <p:sp>
        <p:nvSpPr>
          <p:cNvPr id="13320" name="Rectangle 9"/>
          <p:cNvSpPr>
            <a:spLocks noChangeArrowheads="1"/>
          </p:cNvSpPr>
          <p:nvPr/>
        </p:nvSpPr>
        <p:spPr bwMode="auto">
          <a:xfrm>
            <a:off x="838200" y="21150986"/>
            <a:ext cx="17754600" cy="20911414"/>
          </a:xfrm>
          <a:prstGeom prst="rect">
            <a:avLst/>
          </a:prstGeom>
          <a:solidFill>
            <a:srgbClr val="DCDCDC"/>
          </a:solidFill>
          <a:ln w="76200">
            <a:solidFill>
              <a:schemeClr val="tx1"/>
            </a:solidFill>
            <a:miter lim="800000"/>
            <a:headEnd/>
            <a:tailEnd/>
          </a:ln>
        </p:spPr>
        <p:txBody>
          <a:bodyPr wrap="none" anchor="ctr"/>
          <a:lstStyle/>
          <a:p>
            <a:r>
              <a:rPr lang="en-US" dirty="0"/>
              <a:t> </a:t>
            </a:r>
          </a:p>
        </p:txBody>
      </p:sp>
      <p:sp>
        <p:nvSpPr>
          <p:cNvPr id="13322" name="Rectangle 9"/>
          <p:cNvSpPr>
            <a:spLocks noChangeArrowheads="1"/>
          </p:cNvSpPr>
          <p:nvPr/>
        </p:nvSpPr>
        <p:spPr bwMode="auto">
          <a:xfrm>
            <a:off x="914400" y="9908975"/>
            <a:ext cx="17678400" cy="9866689"/>
          </a:xfrm>
          <a:prstGeom prst="rect">
            <a:avLst/>
          </a:prstGeom>
          <a:solidFill>
            <a:srgbClr val="DCDCDC"/>
          </a:solidFill>
          <a:ln w="76200">
            <a:solidFill>
              <a:schemeClr val="tx1"/>
            </a:solidFill>
            <a:miter lim="800000"/>
            <a:headEnd/>
            <a:tailEnd/>
          </a:ln>
        </p:spPr>
        <p:txBody>
          <a:bodyPr wrap="none" anchor="ctr"/>
          <a:lstStyle/>
          <a:p>
            <a:r>
              <a:rPr lang="en-US" dirty="0"/>
              <a:t> </a:t>
            </a:r>
          </a:p>
        </p:txBody>
      </p:sp>
      <p:pic>
        <p:nvPicPr>
          <p:cNvPr id="13314" name="Picture 12" descr="Poster-Header.jpg"/>
          <p:cNvPicPr>
            <a:picLocks noChangeAspect="1"/>
          </p:cNvPicPr>
          <p:nvPr/>
        </p:nvPicPr>
        <p:blipFill>
          <a:blip r:embed="rId4"/>
          <a:srcRect/>
          <a:stretch>
            <a:fillRect/>
          </a:stretch>
        </p:blipFill>
        <p:spPr bwMode="auto">
          <a:xfrm>
            <a:off x="838200" y="990600"/>
            <a:ext cx="36560125" cy="2009775"/>
          </a:xfrm>
          <a:prstGeom prst="rect">
            <a:avLst/>
          </a:prstGeom>
          <a:noFill/>
          <a:ln w="9525">
            <a:noFill/>
            <a:miter lim="800000"/>
            <a:headEnd/>
            <a:tailEnd/>
          </a:ln>
        </p:spPr>
      </p:pic>
      <p:sp>
        <p:nvSpPr>
          <p:cNvPr id="13315" name="Text Box 7"/>
          <p:cNvSpPr txBox="1">
            <a:spLocks noChangeArrowheads="1"/>
          </p:cNvSpPr>
          <p:nvPr/>
        </p:nvSpPr>
        <p:spPr bwMode="auto">
          <a:xfrm>
            <a:off x="0" y="3810000"/>
            <a:ext cx="38404800" cy="1246495"/>
          </a:xfrm>
          <a:prstGeom prst="rect">
            <a:avLst/>
          </a:prstGeom>
          <a:noFill/>
          <a:ln w="9525">
            <a:noFill/>
            <a:miter lim="800000"/>
            <a:headEnd/>
            <a:tailEnd/>
          </a:ln>
        </p:spPr>
        <p:txBody>
          <a:bodyPr wrap="square">
            <a:spAutoFit/>
          </a:bodyPr>
          <a:lstStyle/>
          <a:p>
            <a:pPr algn="ctr">
              <a:spcBef>
                <a:spcPct val="50000"/>
              </a:spcBef>
            </a:pPr>
            <a:r>
              <a:rPr lang="en-US" sz="7500" i="0" dirty="0"/>
              <a:t>Survey of time shift detection algorithms for measured PV data</a:t>
            </a:r>
          </a:p>
        </p:txBody>
      </p:sp>
      <p:sp>
        <p:nvSpPr>
          <p:cNvPr id="13316" name="Text Box 14"/>
          <p:cNvSpPr txBox="1">
            <a:spLocks noChangeArrowheads="1"/>
          </p:cNvSpPr>
          <p:nvPr/>
        </p:nvSpPr>
        <p:spPr bwMode="auto">
          <a:xfrm>
            <a:off x="914400" y="5620941"/>
            <a:ext cx="36576000" cy="2769989"/>
          </a:xfrm>
          <a:prstGeom prst="rect">
            <a:avLst/>
          </a:prstGeom>
          <a:noFill/>
          <a:ln w="9525">
            <a:noFill/>
            <a:miter lim="800000"/>
            <a:headEnd/>
            <a:tailEnd/>
          </a:ln>
        </p:spPr>
        <p:txBody>
          <a:bodyPr>
            <a:spAutoFit/>
          </a:bodyPr>
          <a:lstStyle/>
          <a:p>
            <a:pPr algn="ctr">
              <a:spcBef>
                <a:spcPct val="50000"/>
              </a:spcBef>
            </a:pPr>
            <a:r>
              <a:rPr lang="en-US" sz="5400" b="0" i="0" dirty="0"/>
              <a:t>K. Perry</a:t>
            </a:r>
            <a:r>
              <a:rPr lang="en-US" sz="5400" b="0" i="0" baseline="30000" dirty="0"/>
              <a:t>1</a:t>
            </a:r>
            <a:r>
              <a:rPr lang="en-US" sz="5400" b="0" i="0" dirty="0"/>
              <a:t>, B. Meyers</a:t>
            </a:r>
            <a:r>
              <a:rPr lang="en-US" sz="5400" b="0" i="0" baseline="30000" dirty="0"/>
              <a:t>2</a:t>
            </a:r>
            <a:r>
              <a:rPr lang="en-US" sz="5400" b="0" i="0" dirty="0"/>
              <a:t>, M. Muller</a:t>
            </a:r>
            <a:r>
              <a:rPr lang="en-US" sz="5400" b="0" i="0" baseline="30000" dirty="0"/>
              <a:t>1</a:t>
            </a:r>
            <a:endParaRPr lang="en-US" sz="5400" b="0" i="0" dirty="0"/>
          </a:p>
          <a:p>
            <a:pPr algn="ctr">
              <a:spcBef>
                <a:spcPct val="50000"/>
              </a:spcBef>
            </a:pPr>
            <a:r>
              <a:rPr lang="en-US" sz="4000" b="0" i="0" dirty="0"/>
              <a:t>(1) National Renewable Energy Laboratory, Golden, CO 80401, USA</a:t>
            </a:r>
          </a:p>
          <a:p>
            <a:pPr algn="ctr">
              <a:spcBef>
                <a:spcPct val="50000"/>
              </a:spcBef>
            </a:pPr>
            <a:r>
              <a:rPr lang="en-US" sz="4000" b="0" i="0" dirty="0"/>
              <a:t>(2) SLAC National Accelerator Laboratory, Menlo Park, CA 94025, USA </a:t>
            </a:r>
          </a:p>
        </p:txBody>
      </p:sp>
      <p:sp>
        <p:nvSpPr>
          <p:cNvPr id="13318" name="Text Box 18"/>
          <p:cNvSpPr txBox="1">
            <a:spLocks noChangeArrowheads="1"/>
          </p:cNvSpPr>
          <p:nvPr/>
        </p:nvSpPr>
        <p:spPr bwMode="auto">
          <a:xfrm>
            <a:off x="3130960" y="8610914"/>
            <a:ext cx="11582400" cy="923330"/>
          </a:xfrm>
          <a:prstGeom prst="rect">
            <a:avLst/>
          </a:prstGeom>
          <a:noFill/>
          <a:ln w="9525">
            <a:noFill/>
            <a:miter lim="800000"/>
            <a:headEnd/>
            <a:tailEnd/>
          </a:ln>
        </p:spPr>
        <p:txBody>
          <a:bodyPr>
            <a:spAutoFit/>
          </a:bodyPr>
          <a:lstStyle/>
          <a:p>
            <a:pPr algn="ctr">
              <a:spcBef>
                <a:spcPct val="50000"/>
              </a:spcBef>
            </a:pPr>
            <a:r>
              <a:rPr lang="en-US" sz="5400" i="0" dirty="0"/>
              <a:t>Introduction</a:t>
            </a:r>
            <a:endParaRPr lang="en-US" sz="5400" b="0" i="0" dirty="0"/>
          </a:p>
        </p:txBody>
      </p:sp>
      <p:sp>
        <p:nvSpPr>
          <p:cNvPr id="13319" name="Rectangle 21"/>
          <p:cNvSpPr>
            <a:spLocks noChangeArrowheads="1"/>
          </p:cNvSpPr>
          <p:nvPr/>
        </p:nvSpPr>
        <p:spPr bwMode="auto">
          <a:xfrm>
            <a:off x="24688800" y="43129200"/>
            <a:ext cx="12801600" cy="338138"/>
          </a:xfrm>
          <a:prstGeom prst="rect">
            <a:avLst/>
          </a:prstGeom>
          <a:noFill/>
          <a:ln w="9525">
            <a:noFill/>
            <a:miter lim="800000"/>
            <a:headEnd/>
            <a:tailEnd/>
          </a:ln>
        </p:spPr>
        <p:txBody>
          <a:bodyPr>
            <a:spAutoFit/>
          </a:bodyPr>
          <a:lstStyle/>
          <a:p>
            <a:r>
              <a:rPr lang="en-US" sz="1600" b="0" dirty="0">
                <a:solidFill>
                  <a:srgbClr val="000000"/>
                </a:solidFill>
              </a:rPr>
              <a:t>NREL PV Module Reliability Workshop, Golden CO, Feb.28-Mar.2, 2023 </a:t>
            </a:r>
            <a:endParaRPr lang="en-US" sz="1600" b="0" i="0" dirty="0">
              <a:solidFill>
                <a:srgbClr val="000000"/>
              </a:solidFill>
            </a:endParaRPr>
          </a:p>
        </p:txBody>
      </p:sp>
      <p:sp>
        <p:nvSpPr>
          <p:cNvPr id="13323" name="TextBox 16"/>
          <p:cNvSpPr txBox="1">
            <a:spLocks noChangeArrowheads="1"/>
          </p:cNvSpPr>
          <p:nvPr/>
        </p:nvSpPr>
        <p:spPr bwMode="auto">
          <a:xfrm>
            <a:off x="710729" y="42742991"/>
            <a:ext cx="21528549" cy="1077218"/>
          </a:xfrm>
          <a:prstGeom prst="rect">
            <a:avLst/>
          </a:prstGeom>
          <a:noFill/>
          <a:ln w="9525">
            <a:noFill/>
            <a:miter lim="800000"/>
            <a:headEnd/>
            <a:tailEnd/>
          </a:ln>
        </p:spPr>
        <p:txBody>
          <a:bodyPr wrap="square">
            <a:spAutoFit/>
          </a:bodyPr>
          <a:lstStyle/>
          <a:p>
            <a:pPr algn="l">
              <a:defRPr/>
            </a:pPr>
            <a:r>
              <a:rPr lang="en-US" sz="3200" b="0" i="0" dirty="0">
                <a:ln>
                  <a:solidFill>
                    <a:schemeClr val="bg1">
                      <a:lumMod val="50000"/>
                    </a:schemeClr>
                  </a:solidFill>
                </a:ln>
                <a:solidFill>
                  <a:schemeClr val="bg1">
                    <a:lumMod val="50000"/>
                  </a:schemeClr>
                </a:solidFill>
                <a:latin typeface="Arial" pitchFamily="-109" charset="0"/>
                <a:ea typeface="ＭＳ Ｐゴシック" pitchFamily="-109" charset="-128"/>
              </a:rPr>
              <a:t>This work was supported by the U.S. Department of Energy under Contract No. DE-AC36-08GO28308 and with the National Renewable Energy Laboratory. Associated SETO numbers are 38258 and 38529.</a:t>
            </a:r>
          </a:p>
        </p:txBody>
      </p:sp>
      <p:cxnSp>
        <p:nvCxnSpPr>
          <p:cNvPr id="13324" name="Straight Connector 14"/>
          <p:cNvCxnSpPr>
            <a:cxnSpLocks noChangeShapeType="1"/>
          </p:cNvCxnSpPr>
          <p:nvPr/>
        </p:nvCxnSpPr>
        <p:spPr bwMode="auto">
          <a:xfrm flipV="1">
            <a:off x="914400" y="42595800"/>
            <a:ext cx="36576000" cy="152400"/>
          </a:xfrm>
          <a:prstGeom prst="line">
            <a:avLst/>
          </a:prstGeom>
          <a:noFill/>
          <a:ln w="25400">
            <a:solidFill>
              <a:srgbClr val="3161C2"/>
            </a:solidFill>
            <a:round/>
            <a:headEnd/>
            <a:tailEnd/>
          </a:ln>
        </p:spPr>
      </p:cxnSp>
      <p:sp>
        <p:nvSpPr>
          <p:cNvPr id="72" name="Text Box 18"/>
          <p:cNvSpPr txBox="1">
            <a:spLocks noChangeArrowheads="1"/>
          </p:cNvSpPr>
          <p:nvPr/>
        </p:nvSpPr>
        <p:spPr bwMode="auto">
          <a:xfrm>
            <a:off x="22660897" y="8771930"/>
            <a:ext cx="11582400" cy="923330"/>
          </a:xfrm>
          <a:prstGeom prst="rect">
            <a:avLst/>
          </a:prstGeom>
          <a:noFill/>
          <a:ln w="9525">
            <a:noFill/>
            <a:miter lim="800000"/>
            <a:headEnd/>
            <a:tailEnd/>
          </a:ln>
        </p:spPr>
        <p:txBody>
          <a:bodyPr>
            <a:spAutoFit/>
          </a:bodyPr>
          <a:lstStyle/>
          <a:p>
            <a:pPr algn="ctr">
              <a:spcBef>
                <a:spcPct val="50000"/>
              </a:spcBef>
            </a:pPr>
            <a:r>
              <a:rPr lang="en-US" sz="5400" i="0" dirty="0"/>
              <a:t>Results</a:t>
            </a:r>
          </a:p>
        </p:txBody>
      </p:sp>
      <p:sp>
        <p:nvSpPr>
          <p:cNvPr id="13392" name="Rectangle 80"/>
          <p:cNvSpPr>
            <a:spLocks noChangeArrowheads="1"/>
          </p:cNvSpPr>
          <p:nvPr/>
        </p:nvSpPr>
        <p:spPr bwMode="auto">
          <a:xfrm>
            <a:off x="0" y="0"/>
            <a:ext cx="384048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3394" name="Rectangle 82"/>
          <p:cNvSpPr>
            <a:spLocks noChangeArrowheads="1"/>
          </p:cNvSpPr>
          <p:nvPr/>
        </p:nvSpPr>
        <p:spPr bwMode="auto">
          <a:xfrm>
            <a:off x="0" y="0"/>
            <a:ext cx="384048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2" name="TextBox 1">
            <a:extLst>
              <a:ext uri="{FF2B5EF4-FFF2-40B4-BE49-F238E27FC236}">
                <a16:creationId xmlns:a16="http://schemas.microsoft.com/office/drawing/2014/main" id="{2867DC77-C718-F4C1-EB61-2834E2B6C234}"/>
              </a:ext>
            </a:extLst>
          </p:cNvPr>
          <p:cNvSpPr txBox="1"/>
          <p:nvPr/>
        </p:nvSpPr>
        <p:spPr>
          <a:xfrm>
            <a:off x="1380202" y="10210335"/>
            <a:ext cx="16755397" cy="3323987"/>
          </a:xfrm>
          <a:prstGeom prst="rect">
            <a:avLst/>
          </a:prstGeom>
          <a:noFill/>
        </p:spPr>
        <p:txBody>
          <a:bodyPr wrap="square" rtlCol="0">
            <a:spAutoFit/>
          </a:bodyPr>
          <a:lstStyle/>
          <a:p>
            <a:pPr algn="just"/>
            <a:r>
              <a:rPr lang="en-US" sz="3000" b="0" i="0" dirty="0"/>
              <a:t>Measured PV data from fielded systems may be incorrectly labeled by time zone, erroneously contain daylight savings time (DST), or have time shift issues. Correcting this data is essential for future analysis, including degradation analysis.</a:t>
            </a:r>
          </a:p>
          <a:p>
            <a:pPr algn="just"/>
            <a:endParaRPr lang="en-US" sz="3000" b="0" i="0" dirty="0"/>
          </a:p>
          <a:p>
            <a:pPr algn="just"/>
            <a:r>
              <a:rPr lang="en-US" sz="3000" b="0" i="0" dirty="0"/>
              <a:t>This research aims to benchmark three open-source Python automated time shift detection algorithms–two from </a:t>
            </a:r>
            <a:r>
              <a:rPr lang="en-US" sz="3000" b="0" i="0" dirty="0" err="1"/>
              <a:t>PVAnalytics</a:t>
            </a:r>
            <a:r>
              <a:rPr lang="en-US" sz="3000" b="0" i="0" dirty="0"/>
              <a:t> and one from Solar-Data-Tools—on ground truth data sets with known time shifts.</a:t>
            </a:r>
          </a:p>
        </p:txBody>
      </p:sp>
      <p:pic>
        <p:nvPicPr>
          <p:cNvPr id="6" name="Picture 5">
            <a:extLst>
              <a:ext uri="{FF2B5EF4-FFF2-40B4-BE49-F238E27FC236}">
                <a16:creationId xmlns:a16="http://schemas.microsoft.com/office/drawing/2014/main" id="{2314FB11-F413-46E1-DAD9-432678CE95FA}"/>
              </a:ext>
            </a:extLst>
          </p:cNvPr>
          <p:cNvPicPr>
            <a:picLocks noChangeAspect="1"/>
          </p:cNvPicPr>
          <p:nvPr/>
        </p:nvPicPr>
        <p:blipFill>
          <a:blip r:embed="rId5"/>
          <a:stretch>
            <a:fillRect/>
          </a:stretch>
        </p:blipFill>
        <p:spPr>
          <a:xfrm>
            <a:off x="6240948" y="13718607"/>
            <a:ext cx="5640080" cy="3908966"/>
          </a:xfrm>
          <a:prstGeom prst="rect">
            <a:avLst/>
          </a:prstGeom>
        </p:spPr>
      </p:pic>
      <p:sp>
        <p:nvSpPr>
          <p:cNvPr id="7" name="TextBox 6">
            <a:extLst>
              <a:ext uri="{FF2B5EF4-FFF2-40B4-BE49-F238E27FC236}">
                <a16:creationId xmlns:a16="http://schemas.microsoft.com/office/drawing/2014/main" id="{99CDAADB-1DBF-7966-80E6-2B1CB33A088C}"/>
              </a:ext>
            </a:extLst>
          </p:cNvPr>
          <p:cNvSpPr txBox="1"/>
          <p:nvPr/>
        </p:nvSpPr>
        <p:spPr>
          <a:xfrm>
            <a:off x="1600200" y="18008573"/>
            <a:ext cx="15722395" cy="1477328"/>
          </a:xfrm>
          <a:prstGeom prst="rect">
            <a:avLst/>
          </a:prstGeom>
          <a:noFill/>
        </p:spPr>
        <p:txBody>
          <a:bodyPr wrap="square" rtlCol="0">
            <a:spAutoFit/>
          </a:bodyPr>
          <a:lstStyle/>
          <a:p>
            <a:pPr algn="l"/>
            <a:r>
              <a:rPr lang="en-US" sz="3000" dirty="0"/>
              <a:t>AC power time series data heat-mapped by hour of the day. The first time series contains no issues, the second contains DST, and the third contains a random time shift.</a:t>
            </a:r>
          </a:p>
        </p:txBody>
      </p:sp>
      <p:pic>
        <p:nvPicPr>
          <p:cNvPr id="11" name="Picture 10">
            <a:extLst>
              <a:ext uri="{FF2B5EF4-FFF2-40B4-BE49-F238E27FC236}">
                <a16:creationId xmlns:a16="http://schemas.microsoft.com/office/drawing/2014/main" id="{984945C3-2884-DFC9-7755-7D20B9E2D127}"/>
              </a:ext>
            </a:extLst>
          </p:cNvPr>
          <p:cNvPicPr>
            <a:picLocks noChangeAspect="1"/>
          </p:cNvPicPr>
          <p:nvPr/>
        </p:nvPicPr>
        <p:blipFill>
          <a:blip r:embed="rId6"/>
          <a:stretch>
            <a:fillRect/>
          </a:stretch>
        </p:blipFill>
        <p:spPr>
          <a:xfrm>
            <a:off x="12038319" y="13762053"/>
            <a:ext cx="5640081" cy="3865520"/>
          </a:xfrm>
          <a:prstGeom prst="rect">
            <a:avLst/>
          </a:prstGeom>
        </p:spPr>
      </p:pic>
      <p:sp>
        <p:nvSpPr>
          <p:cNvPr id="13" name="TextBox 12">
            <a:extLst>
              <a:ext uri="{FF2B5EF4-FFF2-40B4-BE49-F238E27FC236}">
                <a16:creationId xmlns:a16="http://schemas.microsoft.com/office/drawing/2014/main" id="{34EA81C0-8B0F-2693-21BF-C37778545ED3}"/>
              </a:ext>
            </a:extLst>
          </p:cNvPr>
          <p:cNvSpPr txBox="1"/>
          <p:nvPr/>
        </p:nvSpPr>
        <p:spPr>
          <a:xfrm>
            <a:off x="1361153" y="21498635"/>
            <a:ext cx="16774447" cy="21698248"/>
          </a:xfrm>
          <a:prstGeom prst="rect">
            <a:avLst/>
          </a:prstGeom>
          <a:noFill/>
        </p:spPr>
        <p:txBody>
          <a:bodyPr wrap="square" rtlCol="0">
            <a:spAutoFit/>
          </a:bodyPr>
          <a:lstStyle/>
          <a:p>
            <a:pPr algn="just"/>
            <a:r>
              <a:rPr lang="en-US" sz="3200" dirty="0"/>
              <a:t>Data Sets</a:t>
            </a:r>
          </a:p>
          <a:p>
            <a:pPr algn="just"/>
            <a:endParaRPr lang="en-US" sz="3200" dirty="0"/>
          </a:p>
          <a:p>
            <a:pPr marL="457200" indent="-457200" algn="just">
              <a:buFont typeface="Arial" panose="020B0604020202020204" pitchFamily="34" charset="0"/>
              <a:buChar char="•"/>
            </a:pPr>
            <a:r>
              <a:rPr lang="en-US" sz="3200" b="0" i="0" dirty="0"/>
              <a:t>8 systems, comprising 19 unique AC power and irradiance streams free of time shifts, were identified in the NREL PVDAQ database</a:t>
            </a:r>
          </a:p>
          <a:p>
            <a:pPr marL="457200" indent="-457200" algn="just">
              <a:buFont typeface="Arial" panose="020B0604020202020204" pitchFamily="34" charset="0"/>
              <a:buChar char="•"/>
            </a:pPr>
            <a:r>
              <a:rPr lang="en-US" sz="3200" b="0" i="0" dirty="0"/>
              <a:t>Data stream were resampled at 1-, 15-, 30-, and 60-minute frequencies </a:t>
            </a:r>
          </a:p>
          <a:p>
            <a:pPr marL="457200" indent="-457200" algn="just">
              <a:buFont typeface="Arial" panose="020B0604020202020204" pitchFamily="34" charset="0"/>
              <a:buChar char="•"/>
            </a:pPr>
            <a:r>
              <a:rPr lang="en-US" sz="3200" b="0" i="0" dirty="0"/>
              <a:t>Time shift issues were randomly inserted into each data stream, including:</a:t>
            </a:r>
          </a:p>
          <a:p>
            <a:pPr marL="800100" lvl="1" indent="-342900" algn="just">
              <a:buFont typeface="Arial" panose="020B0604020202020204" pitchFamily="34" charset="0"/>
              <a:buChar char="•"/>
            </a:pPr>
            <a:r>
              <a:rPr lang="en-US" sz="3200" b="0" i="0" dirty="0"/>
              <a:t>Erroneous DST (full series or partial series)</a:t>
            </a:r>
          </a:p>
          <a:p>
            <a:pPr marL="800100" lvl="1" indent="-342900" algn="just">
              <a:buFont typeface="Arial" panose="020B0604020202020204" pitchFamily="34" charset="0"/>
              <a:buChar char="•"/>
            </a:pPr>
            <a:r>
              <a:rPr lang="en-US" sz="3200" b="0" i="0" dirty="0"/>
              <a:t>Random time shifts ranging from 15 minutes off to 120 minutes off</a:t>
            </a:r>
          </a:p>
          <a:p>
            <a:pPr marL="800100" lvl="1" indent="-342900" algn="just">
              <a:buFont typeface="Arial" panose="020B0604020202020204" pitchFamily="34" charset="0"/>
              <a:buChar char="•"/>
            </a:pPr>
            <a:r>
              <a:rPr lang="en-US" sz="3200" b="0" i="0" dirty="0"/>
              <a:t>Incorrect time zone labeling</a:t>
            </a:r>
          </a:p>
          <a:p>
            <a:pPr marL="342900" indent="-342900" algn="just">
              <a:buFont typeface="Arial" panose="020B0604020202020204" pitchFamily="34" charset="0"/>
              <a:buChar char="•"/>
            </a:pPr>
            <a:r>
              <a:rPr lang="en-US" sz="3200" b="0" i="0" dirty="0"/>
              <a:t>Inserted issues recorded for the purpose of algorithm benchmarking</a:t>
            </a:r>
          </a:p>
          <a:p>
            <a:pPr marL="342900" indent="-342900" algn="just">
              <a:buFont typeface="Arial" panose="020B0604020202020204" pitchFamily="34" charset="0"/>
              <a:buChar char="•"/>
            </a:pPr>
            <a:endParaRPr lang="en-US" sz="3200" dirty="0"/>
          </a:p>
          <a:p>
            <a:pPr algn="just"/>
            <a:r>
              <a:rPr lang="en-US" sz="3200" dirty="0" err="1"/>
              <a:t>PVAnalytics</a:t>
            </a:r>
            <a:r>
              <a:rPr lang="en-US" sz="3200" dirty="0"/>
              <a:t>-Changepoint Detection (CPD) Approach Steps</a:t>
            </a:r>
          </a:p>
          <a:p>
            <a:pPr algn="just"/>
            <a:endParaRPr lang="en-US" sz="3200" dirty="0"/>
          </a:p>
          <a:p>
            <a:pPr marL="457200" indent="-457200" algn="just">
              <a:buFont typeface="Arial" panose="020B0604020202020204" pitchFamily="34" charset="0"/>
              <a:buChar char="•"/>
            </a:pPr>
            <a:r>
              <a:rPr lang="en-US" sz="3200" b="0" i="0" dirty="0"/>
              <a:t>Data pre-processing: removal or flatlined data, negative data, outliers</a:t>
            </a:r>
          </a:p>
          <a:p>
            <a:pPr marL="457200" indent="-457200" algn="just">
              <a:buFont typeface="Arial" panose="020B0604020202020204" pitchFamily="34" charset="0"/>
              <a:buChar char="•"/>
            </a:pPr>
            <a:r>
              <a:rPr lang="en-US" sz="3200" b="0" i="0" dirty="0"/>
              <a:t>Data is run through a day-night masking algorithm to get sunrise and sunset times</a:t>
            </a:r>
          </a:p>
          <a:p>
            <a:pPr marL="457200" indent="-457200" algn="just">
              <a:buFont typeface="Arial" panose="020B0604020202020204" pitchFamily="34" charset="0"/>
              <a:buChar char="•"/>
            </a:pPr>
            <a:r>
              <a:rPr lang="en-US" sz="3200" b="0" i="0" dirty="0"/>
              <a:t>Modeled sunrise and sunset values for the location are determined using </a:t>
            </a:r>
            <a:r>
              <a:rPr lang="en-US" sz="3200" b="0" i="0" dirty="0" err="1"/>
              <a:t>PVLib</a:t>
            </a:r>
            <a:endParaRPr lang="en-US" sz="3200" b="0" i="0" dirty="0"/>
          </a:p>
          <a:p>
            <a:pPr marL="457200" indent="-457200" algn="just">
              <a:buFont typeface="Arial" panose="020B0604020202020204" pitchFamily="34" charset="0"/>
              <a:buChar char="•"/>
            </a:pPr>
            <a:r>
              <a:rPr lang="en-US" sz="3200" b="0" i="0" dirty="0"/>
              <a:t>The midday time between sunrise and sunset is calculated for modeled and measured data. The measured midday point is subtracted from the modeled midday point, creating a midday time difference series</a:t>
            </a:r>
          </a:p>
          <a:p>
            <a:pPr marL="457200" indent="-457200" algn="just">
              <a:buFont typeface="Arial" panose="020B0604020202020204" pitchFamily="34" charset="0"/>
              <a:buChar char="•"/>
            </a:pPr>
            <a:r>
              <a:rPr lang="en-US" sz="3200" b="0" i="0" dirty="0"/>
              <a:t>The midday time series is run sequentially through a Binary Segmentation CPD algorithm to find time shift points and amounts. Each segment mean is rounded to the nearest 15-minute period (settable)</a:t>
            </a:r>
          </a:p>
          <a:p>
            <a:pPr marL="457200" indent="-457200" algn="just">
              <a:buFont typeface="Arial" panose="020B0604020202020204" pitchFamily="34" charset="0"/>
              <a:buChar char="•"/>
            </a:pPr>
            <a:r>
              <a:rPr lang="en-US" sz="3200" b="0" i="0" dirty="0"/>
              <a:t>Currently being adapted into </a:t>
            </a:r>
            <a:r>
              <a:rPr lang="en-US" sz="3200" b="0" i="0" dirty="0" err="1"/>
              <a:t>PVAnalytics</a:t>
            </a:r>
            <a:r>
              <a:rPr lang="en-US" sz="3200" b="0" i="0" dirty="0"/>
              <a:t> (</a:t>
            </a:r>
            <a:r>
              <a:rPr lang="en-US" sz="3200" b="0" i="0" dirty="0">
                <a:hlinkClick r:id="rId7"/>
              </a:rPr>
              <a:t>https://github.com/pvlib/pvanalytics</a:t>
            </a:r>
            <a:r>
              <a:rPr lang="en-US" sz="3200" b="0" i="0" dirty="0"/>
              <a:t>) </a:t>
            </a:r>
            <a:endParaRPr lang="en-US" b="0" i="0" dirty="0"/>
          </a:p>
          <a:p>
            <a:pPr algn="just"/>
            <a:endParaRPr lang="en-US" dirty="0"/>
          </a:p>
          <a:p>
            <a:pPr algn="just"/>
            <a:r>
              <a:rPr lang="en-US" sz="3200" dirty="0" err="1"/>
              <a:t>PVAnalytics</a:t>
            </a:r>
            <a:r>
              <a:rPr lang="en-US" sz="3200" dirty="0"/>
              <a:t>-Optimization-Based Signal Decomposition (OSD) Approach Steps</a:t>
            </a:r>
          </a:p>
          <a:p>
            <a:pPr algn="just"/>
            <a:endParaRPr lang="en-US" sz="3200" dirty="0"/>
          </a:p>
          <a:p>
            <a:pPr marL="457200" indent="-457200" algn="just">
              <a:buFont typeface="Arial" panose="020B0604020202020204" pitchFamily="34" charset="0"/>
              <a:buChar char="•"/>
            </a:pPr>
            <a:r>
              <a:rPr lang="en-US" sz="3200" b="0" i="0" dirty="0"/>
              <a:t>Same pre-processing steps as </a:t>
            </a:r>
            <a:r>
              <a:rPr lang="en-US" sz="3200" b="0" i="0" dirty="0" err="1"/>
              <a:t>PVAnalytics</a:t>
            </a:r>
            <a:r>
              <a:rPr lang="en-US" sz="3200" b="0" i="0" dirty="0"/>
              <a:t> CPD algorithm</a:t>
            </a:r>
          </a:p>
          <a:p>
            <a:pPr marL="457200" indent="-457200" algn="just">
              <a:buFont typeface="Arial" panose="020B0604020202020204" pitchFamily="34" charset="0"/>
              <a:buChar char="•"/>
            </a:pPr>
            <a:r>
              <a:rPr lang="en-US" sz="3200" b="0" i="0" dirty="0"/>
              <a:t>Instead of using a CPD algorithm to find time shifts, an OSD algorithm is used (</a:t>
            </a:r>
            <a:r>
              <a:rPr lang="en-US" sz="3200" b="0" i="0" dirty="0">
                <a:hlinkClick r:id="rId8"/>
              </a:rPr>
              <a:t>https://github.com/cvxgrp/signal-decomposition</a:t>
            </a:r>
            <a:r>
              <a:rPr lang="en-US" sz="3200" b="0" i="0" dirty="0"/>
              <a:t>). No rounding used here.</a:t>
            </a:r>
          </a:p>
          <a:p>
            <a:pPr algn="just"/>
            <a:endParaRPr lang="en-US" sz="3200" dirty="0"/>
          </a:p>
          <a:p>
            <a:pPr algn="just"/>
            <a:r>
              <a:rPr lang="en-US" sz="3200" dirty="0"/>
              <a:t>Solar-Data-Tools (SDT) Algorithm Approach Steps</a:t>
            </a:r>
          </a:p>
          <a:p>
            <a:pPr algn="just"/>
            <a:endParaRPr lang="en-US" sz="3200" dirty="0"/>
          </a:p>
          <a:p>
            <a:pPr marL="457200" indent="-457200" algn="l">
              <a:buFont typeface="Arial" panose="020B0604020202020204" pitchFamily="34" charset="0"/>
              <a:buChar char="•"/>
            </a:pPr>
            <a:r>
              <a:rPr lang="en-US" sz="3200" b="0" i="0" dirty="0"/>
              <a:t>Preprocessing/cleaning using SDT pipeline (DOI: 10.1109/PVSC45281.2020.9300847)</a:t>
            </a:r>
          </a:p>
          <a:p>
            <a:pPr marL="457200" indent="-457200" algn="l">
              <a:buFont typeface="Arial" panose="020B0604020202020204" pitchFamily="34" charset="0"/>
              <a:buChar char="•"/>
            </a:pPr>
            <a:r>
              <a:rPr lang="en-US" sz="3200" b="0" i="0" dirty="0"/>
              <a:t>Estimate solar noon as avg of sunrise and sunset times</a:t>
            </a:r>
          </a:p>
          <a:p>
            <a:pPr marL="457200" indent="-457200" algn="l">
              <a:buFont typeface="Arial" panose="020B0604020202020204" pitchFamily="34" charset="0"/>
              <a:buChar char="•"/>
            </a:pPr>
            <a:r>
              <a:rPr lang="en-US" sz="3200" b="0" i="0" dirty="0"/>
              <a:t>Apply signal decomposition (SD) with three component classes </a:t>
            </a:r>
            <a:br>
              <a:rPr lang="en-US" sz="3200" b="0" i="0" dirty="0"/>
            </a:br>
            <a:r>
              <a:rPr lang="en-US" sz="3200" b="0" i="0" dirty="0"/>
              <a:t>(DOI: 10.1561/2000000122)</a:t>
            </a:r>
          </a:p>
          <a:p>
            <a:pPr marL="914400" lvl="1" indent="-457200" algn="l">
              <a:buFont typeface="Arial" panose="020B0604020202020204" pitchFamily="34" charset="0"/>
              <a:buChar char="•"/>
            </a:pPr>
            <a:r>
              <a:rPr lang="en-US" sz="3200" b="0" i="0" dirty="0"/>
              <a:t>Smooth and periodic</a:t>
            </a:r>
          </a:p>
          <a:p>
            <a:pPr marL="914400" lvl="1" indent="-457200" algn="l">
              <a:buFont typeface="Arial" panose="020B0604020202020204" pitchFamily="34" charset="0"/>
              <a:buChar char="•"/>
            </a:pPr>
            <a:r>
              <a:rPr lang="en-US" sz="3200" b="0" i="0" dirty="0"/>
              <a:t>Piecewise constant</a:t>
            </a:r>
          </a:p>
          <a:p>
            <a:pPr marL="914400" lvl="1" indent="-457200" algn="l">
              <a:buFont typeface="Arial" panose="020B0604020202020204" pitchFamily="34" charset="0"/>
              <a:buChar char="•"/>
            </a:pPr>
            <a:r>
              <a:rPr lang="en-US" sz="3200" b="0" i="0" dirty="0"/>
              <a:t>Residual term (sum-square small)</a:t>
            </a:r>
          </a:p>
          <a:p>
            <a:pPr marL="457200" indent="-457200" algn="l">
              <a:buFont typeface="Arial" panose="020B0604020202020204" pitchFamily="34" charset="0"/>
              <a:buChar char="•"/>
            </a:pPr>
            <a:r>
              <a:rPr lang="en-US" sz="3200" b="0" i="0" dirty="0"/>
              <a:t>Piecewise constant component is the detector of the shift and provides the estimate of the locations and amounts</a:t>
            </a:r>
          </a:p>
          <a:p>
            <a:pPr algn="just"/>
            <a:endParaRPr lang="en-US" sz="2800" dirty="0"/>
          </a:p>
          <a:p>
            <a:pPr algn="just"/>
            <a:endParaRPr lang="en-US" dirty="0"/>
          </a:p>
          <a:p>
            <a:pPr algn="just"/>
            <a:endParaRPr lang="en-US" dirty="0"/>
          </a:p>
          <a:p>
            <a:pPr algn="just"/>
            <a:endParaRPr lang="en-US" dirty="0"/>
          </a:p>
        </p:txBody>
      </p:sp>
      <p:sp>
        <p:nvSpPr>
          <p:cNvPr id="17" name="Text Box 18">
            <a:extLst>
              <a:ext uri="{FF2B5EF4-FFF2-40B4-BE49-F238E27FC236}">
                <a16:creationId xmlns:a16="http://schemas.microsoft.com/office/drawing/2014/main" id="{9C87CAE7-A847-FC1D-59AD-9D21C99D5B66}"/>
              </a:ext>
            </a:extLst>
          </p:cNvPr>
          <p:cNvSpPr txBox="1">
            <a:spLocks noChangeArrowheads="1"/>
          </p:cNvSpPr>
          <p:nvPr/>
        </p:nvSpPr>
        <p:spPr bwMode="auto">
          <a:xfrm>
            <a:off x="3130960" y="20029480"/>
            <a:ext cx="11582400" cy="923330"/>
          </a:xfrm>
          <a:prstGeom prst="rect">
            <a:avLst/>
          </a:prstGeom>
          <a:noFill/>
          <a:ln w="9525">
            <a:noFill/>
            <a:miter lim="800000"/>
            <a:headEnd/>
            <a:tailEnd/>
          </a:ln>
        </p:spPr>
        <p:txBody>
          <a:bodyPr>
            <a:spAutoFit/>
          </a:bodyPr>
          <a:lstStyle/>
          <a:p>
            <a:pPr algn="ctr">
              <a:spcBef>
                <a:spcPct val="50000"/>
              </a:spcBef>
            </a:pPr>
            <a:r>
              <a:rPr lang="en-US" sz="5400" i="0" dirty="0"/>
              <a:t>Methods</a:t>
            </a:r>
          </a:p>
        </p:txBody>
      </p:sp>
      <p:pic>
        <p:nvPicPr>
          <p:cNvPr id="21" name="Picture 20">
            <a:extLst>
              <a:ext uri="{FF2B5EF4-FFF2-40B4-BE49-F238E27FC236}">
                <a16:creationId xmlns:a16="http://schemas.microsoft.com/office/drawing/2014/main" id="{E5BB3FE5-467B-6D22-3EEA-F7A337F9C92E}"/>
              </a:ext>
            </a:extLst>
          </p:cNvPr>
          <p:cNvPicPr>
            <a:picLocks noChangeAspect="1"/>
          </p:cNvPicPr>
          <p:nvPr/>
        </p:nvPicPr>
        <p:blipFill>
          <a:blip r:embed="rId9"/>
          <a:stretch>
            <a:fillRect/>
          </a:stretch>
        </p:blipFill>
        <p:spPr>
          <a:xfrm>
            <a:off x="1129749" y="13718607"/>
            <a:ext cx="4895850" cy="3908966"/>
          </a:xfrm>
          <a:prstGeom prst="rect">
            <a:avLst/>
          </a:prstGeom>
        </p:spPr>
      </p:pic>
      <p:sp>
        <p:nvSpPr>
          <p:cNvPr id="65" name="TextBox 64">
            <a:extLst>
              <a:ext uri="{FF2B5EF4-FFF2-40B4-BE49-F238E27FC236}">
                <a16:creationId xmlns:a16="http://schemas.microsoft.com/office/drawing/2014/main" id="{7802BDEF-7551-EFB2-8E33-F1FEC596F589}"/>
              </a:ext>
            </a:extLst>
          </p:cNvPr>
          <p:cNvSpPr txBox="1"/>
          <p:nvPr/>
        </p:nvSpPr>
        <p:spPr>
          <a:xfrm>
            <a:off x="19126735" y="10112083"/>
            <a:ext cx="16901652" cy="954107"/>
          </a:xfrm>
          <a:prstGeom prst="rect">
            <a:avLst/>
          </a:prstGeom>
          <a:noFill/>
        </p:spPr>
        <p:txBody>
          <a:bodyPr wrap="square" rtlCol="0">
            <a:spAutoFit/>
          </a:bodyPr>
          <a:lstStyle/>
          <a:p>
            <a:pPr lvl="1" algn="just"/>
            <a:r>
              <a:rPr lang="en-US" sz="3200" dirty="0"/>
              <a:t>Mean absolute error (MAE) in Minutes by Issue Type</a:t>
            </a:r>
            <a:endParaRPr lang="en-US" dirty="0"/>
          </a:p>
          <a:p>
            <a:pPr marL="342900" indent="-342900" algn="just">
              <a:buFont typeface="Arial" panose="020B0604020202020204" pitchFamily="34" charset="0"/>
              <a:buChar char="•"/>
            </a:pPr>
            <a:endParaRPr lang="en-US" dirty="0"/>
          </a:p>
        </p:txBody>
      </p:sp>
      <p:sp>
        <p:nvSpPr>
          <p:cNvPr id="75" name="Text Box 18">
            <a:extLst>
              <a:ext uri="{FF2B5EF4-FFF2-40B4-BE49-F238E27FC236}">
                <a16:creationId xmlns:a16="http://schemas.microsoft.com/office/drawing/2014/main" id="{78F67EF3-C3D7-8305-DD0C-4278F381A2F0}"/>
              </a:ext>
            </a:extLst>
          </p:cNvPr>
          <p:cNvSpPr txBox="1">
            <a:spLocks noChangeArrowheads="1"/>
          </p:cNvSpPr>
          <p:nvPr/>
        </p:nvSpPr>
        <p:spPr bwMode="auto">
          <a:xfrm>
            <a:off x="22341349" y="35885901"/>
            <a:ext cx="11582400" cy="923330"/>
          </a:xfrm>
          <a:prstGeom prst="rect">
            <a:avLst/>
          </a:prstGeom>
          <a:noFill/>
          <a:ln w="9525">
            <a:noFill/>
            <a:miter lim="800000"/>
            <a:headEnd/>
            <a:tailEnd/>
          </a:ln>
        </p:spPr>
        <p:txBody>
          <a:bodyPr>
            <a:spAutoFit/>
          </a:bodyPr>
          <a:lstStyle/>
          <a:p>
            <a:pPr algn="ctr">
              <a:spcBef>
                <a:spcPct val="50000"/>
              </a:spcBef>
            </a:pPr>
            <a:r>
              <a:rPr lang="en-US" sz="5400" i="0" dirty="0"/>
              <a:t>Conclusions</a:t>
            </a:r>
          </a:p>
        </p:txBody>
      </p:sp>
      <p:sp>
        <p:nvSpPr>
          <p:cNvPr id="92" name="Rectangle 9">
            <a:extLst>
              <a:ext uri="{FF2B5EF4-FFF2-40B4-BE49-F238E27FC236}">
                <a16:creationId xmlns:a16="http://schemas.microsoft.com/office/drawing/2014/main" id="{1A2CF5EA-B43D-8EBA-DACE-1B22F6BA82C7}"/>
              </a:ext>
            </a:extLst>
          </p:cNvPr>
          <p:cNvSpPr>
            <a:spLocks noChangeArrowheads="1"/>
          </p:cNvSpPr>
          <p:nvPr/>
        </p:nvSpPr>
        <p:spPr bwMode="auto">
          <a:xfrm>
            <a:off x="19089137" y="37288065"/>
            <a:ext cx="18782263" cy="4774334"/>
          </a:xfrm>
          <a:prstGeom prst="rect">
            <a:avLst/>
          </a:prstGeom>
          <a:solidFill>
            <a:srgbClr val="DCDCDC"/>
          </a:solidFill>
          <a:ln w="76200">
            <a:solidFill>
              <a:schemeClr val="tx1"/>
            </a:solidFill>
            <a:miter lim="800000"/>
            <a:headEnd/>
            <a:tailEnd/>
          </a:ln>
        </p:spPr>
        <p:txBody>
          <a:bodyPr wrap="none" anchor="ctr"/>
          <a:lstStyle/>
          <a:p>
            <a:r>
              <a:rPr lang="en-US" sz="3200" dirty="0"/>
              <a:t> </a:t>
            </a:r>
          </a:p>
        </p:txBody>
      </p:sp>
      <p:sp>
        <p:nvSpPr>
          <p:cNvPr id="8" name="TextBox 7">
            <a:extLst>
              <a:ext uri="{FF2B5EF4-FFF2-40B4-BE49-F238E27FC236}">
                <a16:creationId xmlns:a16="http://schemas.microsoft.com/office/drawing/2014/main" id="{6E7EFAAC-E7A0-A0A2-5123-E579D912B824}"/>
              </a:ext>
            </a:extLst>
          </p:cNvPr>
          <p:cNvSpPr txBox="1"/>
          <p:nvPr/>
        </p:nvSpPr>
        <p:spPr>
          <a:xfrm>
            <a:off x="19384352" y="37633600"/>
            <a:ext cx="17868444" cy="5847755"/>
          </a:xfrm>
          <a:prstGeom prst="rect">
            <a:avLst/>
          </a:prstGeom>
          <a:noFill/>
        </p:spPr>
        <p:txBody>
          <a:bodyPr wrap="square" rtlCol="0">
            <a:spAutoFit/>
          </a:bodyPr>
          <a:lstStyle/>
          <a:p>
            <a:pPr marL="457200" indent="-457200" algn="just">
              <a:buFont typeface="Arial" panose="020B0604020202020204" pitchFamily="34" charset="0"/>
              <a:buChar char="•"/>
            </a:pPr>
            <a:r>
              <a:rPr lang="en-US" sz="3400" b="0" i="0" dirty="0"/>
              <a:t>PV-CPD highest overall performer, but results may be biased due to time series rounding</a:t>
            </a:r>
          </a:p>
          <a:p>
            <a:pPr marL="457200" indent="-457200" algn="just">
              <a:buFont typeface="Arial" panose="020B0604020202020204" pitchFamily="34" charset="0"/>
              <a:buChar char="•"/>
            </a:pPr>
            <a:r>
              <a:rPr lang="en-US" sz="3400" b="0" i="0" dirty="0"/>
              <a:t>All algorithms were marginally less accurate when estimating time shifts in lower frequency data sets (60-minute sampled)</a:t>
            </a:r>
          </a:p>
          <a:p>
            <a:pPr marL="457200" indent="-457200" algn="just">
              <a:buFont typeface="Arial" panose="020B0604020202020204" pitchFamily="34" charset="0"/>
              <a:buChar char="•"/>
            </a:pPr>
            <a:r>
              <a:rPr lang="en-US" sz="3400" b="0" i="0" dirty="0"/>
              <a:t>Preliminary analysis: We plan to create a more advanced benchmarking data set with field-representative issues for validation in the PVInsight Data Hub</a:t>
            </a:r>
          </a:p>
          <a:p>
            <a:pPr marL="457200" indent="-457200" algn="just">
              <a:buFont typeface="Arial" panose="020B0604020202020204" pitchFamily="34" charset="0"/>
              <a:buChar char="•"/>
            </a:pPr>
            <a:r>
              <a:rPr lang="en-US" sz="3400" b="0" i="0" dirty="0"/>
              <a:t>Later testing to include algorithm run time analysis on common compute architecture</a:t>
            </a:r>
          </a:p>
          <a:p>
            <a:pPr marL="457200" indent="-457200" algn="just">
              <a:buFont typeface="Arial" panose="020B0604020202020204" pitchFamily="34" charset="0"/>
              <a:buChar char="•"/>
            </a:pPr>
            <a:r>
              <a:rPr lang="en-US" sz="3400" b="0" i="0" dirty="0"/>
              <a:t>Data sets are generalizable while still allowing us to appropriately improve algorithms</a:t>
            </a:r>
          </a:p>
          <a:p>
            <a:pPr marL="457200" indent="-457200" algn="just">
              <a:buFont typeface="Arial" panose="020B0604020202020204" pitchFamily="34" charset="0"/>
              <a:buChar char="•"/>
            </a:pPr>
            <a:endParaRPr lang="en-US" sz="3400" dirty="0"/>
          </a:p>
          <a:p>
            <a:pPr algn="just"/>
            <a:endParaRPr lang="en-US" sz="3400" dirty="0"/>
          </a:p>
          <a:p>
            <a:pPr marL="342900" indent="-342900" algn="just">
              <a:buFont typeface="Arial" panose="020B0604020202020204" pitchFamily="34" charset="0"/>
              <a:buChar char="•"/>
            </a:pPr>
            <a:endParaRPr lang="en-US" sz="3400" dirty="0"/>
          </a:p>
          <a:p>
            <a:pPr marL="342900" indent="-342900" algn="just">
              <a:buFont typeface="Arial" panose="020B0604020202020204" pitchFamily="34" charset="0"/>
              <a:buChar char="•"/>
            </a:pPr>
            <a:endParaRPr lang="en-US" sz="3400" dirty="0"/>
          </a:p>
        </p:txBody>
      </p:sp>
      <p:pic>
        <p:nvPicPr>
          <p:cNvPr id="14" name="Picture 13">
            <a:extLst>
              <a:ext uri="{FF2B5EF4-FFF2-40B4-BE49-F238E27FC236}">
                <a16:creationId xmlns:a16="http://schemas.microsoft.com/office/drawing/2014/main" id="{0FA651AD-4BC8-43F1-401C-1CD5A789B257}"/>
              </a:ext>
            </a:extLst>
          </p:cNvPr>
          <p:cNvPicPr>
            <a:picLocks noChangeAspect="1"/>
          </p:cNvPicPr>
          <p:nvPr/>
        </p:nvPicPr>
        <p:blipFill>
          <a:blip r:embed="rId10"/>
          <a:stretch>
            <a:fillRect/>
          </a:stretch>
        </p:blipFill>
        <p:spPr>
          <a:xfrm>
            <a:off x="31755082" y="26805175"/>
            <a:ext cx="5985997" cy="4638765"/>
          </a:xfrm>
          <a:prstGeom prst="rect">
            <a:avLst/>
          </a:prstGeom>
        </p:spPr>
      </p:pic>
      <p:sp>
        <p:nvSpPr>
          <p:cNvPr id="16" name="TextBox 15">
            <a:extLst>
              <a:ext uri="{FF2B5EF4-FFF2-40B4-BE49-F238E27FC236}">
                <a16:creationId xmlns:a16="http://schemas.microsoft.com/office/drawing/2014/main" id="{9F29E2F6-5978-5EF4-BE79-991135C5D060}"/>
              </a:ext>
            </a:extLst>
          </p:cNvPr>
          <p:cNvSpPr txBox="1"/>
          <p:nvPr/>
        </p:nvSpPr>
        <p:spPr>
          <a:xfrm>
            <a:off x="19498196" y="25044610"/>
            <a:ext cx="14130594" cy="584775"/>
          </a:xfrm>
          <a:prstGeom prst="rect">
            <a:avLst/>
          </a:prstGeom>
          <a:noFill/>
        </p:spPr>
        <p:txBody>
          <a:bodyPr wrap="square" rtlCol="0">
            <a:spAutoFit/>
          </a:bodyPr>
          <a:lstStyle/>
          <a:p>
            <a:pPr algn="l"/>
            <a:r>
              <a:rPr lang="en-US" sz="3200" dirty="0"/>
              <a:t>PARTIAL DST EXAMPLE: VISUALIZING TIME SHIFTS</a:t>
            </a:r>
          </a:p>
        </p:txBody>
      </p:sp>
      <p:sp>
        <p:nvSpPr>
          <p:cNvPr id="18" name="TextBox 17">
            <a:extLst>
              <a:ext uri="{FF2B5EF4-FFF2-40B4-BE49-F238E27FC236}">
                <a16:creationId xmlns:a16="http://schemas.microsoft.com/office/drawing/2014/main" id="{50688C81-C268-641E-1473-748499BAF036}"/>
              </a:ext>
            </a:extLst>
          </p:cNvPr>
          <p:cNvSpPr txBox="1"/>
          <p:nvPr/>
        </p:nvSpPr>
        <p:spPr>
          <a:xfrm>
            <a:off x="33445421" y="26712613"/>
            <a:ext cx="3064493" cy="461665"/>
          </a:xfrm>
          <a:prstGeom prst="rect">
            <a:avLst/>
          </a:prstGeom>
          <a:noFill/>
        </p:spPr>
        <p:txBody>
          <a:bodyPr wrap="none" rtlCol="0">
            <a:spAutoFit/>
          </a:bodyPr>
          <a:lstStyle/>
          <a:p>
            <a:r>
              <a:rPr lang="en-US" dirty="0"/>
              <a:t>PVANALYTICS-CPD</a:t>
            </a:r>
          </a:p>
        </p:txBody>
      </p:sp>
      <p:pic>
        <p:nvPicPr>
          <p:cNvPr id="20" name="Picture 19">
            <a:extLst>
              <a:ext uri="{FF2B5EF4-FFF2-40B4-BE49-F238E27FC236}">
                <a16:creationId xmlns:a16="http://schemas.microsoft.com/office/drawing/2014/main" id="{8C9559CE-88E1-84FD-8731-03DE3486F095}"/>
              </a:ext>
            </a:extLst>
          </p:cNvPr>
          <p:cNvPicPr>
            <a:picLocks noChangeAspect="1"/>
          </p:cNvPicPr>
          <p:nvPr/>
        </p:nvPicPr>
        <p:blipFill>
          <a:blip r:embed="rId11"/>
          <a:stretch>
            <a:fillRect/>
          </a:stretch>
        </p:blipFill>
        <p:spPr>
          <a:xfrm>
            <a:off x="25592087" y="26787967"/>
            <a:ext cx="5984431" cy="4637551"/>
          </a:xfrm>
          <a:prstGeom prst="rect">
            <a:avLst/>
          </a:prstGeom>
        </p:spPr>
      </p:pic>
      <p:sp>
        <p:nvSpPr>
          <p:cNvPr id="22" name="TextBox 21">
            <a:extLst>
              <a:ext uri="{FF2B5EF4-FFF2-40B4-BE49-F238E27FC236}">
                <a16:creationId xmlns:a16="http://schemas.microsoft.com/office/drawing/2014/main" id="{C5D99F6A-FCFB-58D0-2DB6-BD869522CFB9}"/>
              </a:ext>
            </a:extLst>
          </p:cNvPr>
          <p:cNvSpPr txBox="1"/>
          <p:nvPr/>
        </p:nvSpPr>
        <p:spPr>
          <a:xfrm>
            <a:off x="27103282" y="26700222"/>
            <a:ext cx="3080523" cy="461665"/>
          </a:xfrm>
          <a:prstGeom prst="rect">
            <a:avLst/>
          </a:prstGeom>
          <a:noFill/>
        </p:spPr>
        <p:txBody>
          <a:bodyPr wrap="none" rtlCol="0">
            <a:spAutoFit/>
          </a:bodyPr>
          <a:lstStyle/>
          <a:p>
            <a:r>
              <a:rPr lang="en-US" dirty="0"/>
              <a:t>PVANALYTICS-OSD</a:t>
            </a:r>
          </a:p>
        </p:txBody>
      </p:sp>
      <p:sp>
        <p:nvSpPr>
          <p:cNvPr id="24" name="TextBox 23">
            <a:extLst>
              <a:ext uri="{FF2B5EF4-FFF2-40B4-BE49-F238E27FC236}">
                <a16:creationId xmlns:a16="http://schemas.microsoft.com/office/drawing/2014/main" id="{622D877A-C8E0-078E-BAB9-DE81934E5617}"/>
              </a:ext>
            </a:extLst>
          </p:cNvPr>
          <p:cNvSpPr txBox="1"/>
          <p:nvPr/>
        </p:nvSpPr>
        <p:spPr>
          <a:xfrm>
            <a:off x="21839170" y="26874372"/>
            <a:ext cx="800219" cy="461665"/>
          </a:xfrm>
          <a:prstGeom prst="rect">
            <a:avLst/>
          </a:prstGeom>
          <a:noFill/>
        </p:spPr>
        <p:txBody>
          <a:bodyPr wrap="none" rtlCol="0">
            <a:spAutoFit/>
          </a:bodyPr>
          <a:lstStyle/>
          <a:p>
            <a:r>
              <a:rPr lang="en-US" dirty="0"/>
              <a:t>SDT</a:t>
            </a:r>
          </a:p>
        </p:txBody>
      </p:sp>
      <p:sp>
        <p:nvSpPr>
          <p:cNvPr id="25" name="TextBox 24">
            <a:extLst>
              <a:ext uri="{FF2B5EF4-FFF2-40B4-BE49-F238E27FC236}">
                <a16:creationId xmlns:a16="http://schemas.microsoft.com/office/drawing/2014/main" id="{A6BCF525-3AC2-A71C-2127-F5B52877479E}"/>
              </a:ext>
            </a:extLst>
          </p:cNvPr>
          <p:cNvSpPr txBox="1"/>
          <p:nvPr/>
        </p:nvSpPr>
        <p:spPr>
          <a:xfrm>
            <a:off x="19583400" y="25705434"/>
            <a:ext cx="17526404" cy="9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just"/>
            <a:r>
              <a:rPr lang="en-US" sz="2800" b="0" i="0" dirty="0">
                <a:solidFill>
                  <a:schemeClr val="tx1"/>
                </a:solidFill>
              </a:rPr>
              <a:t>Note the differences in the y-axis between the SDT results and </a:t>
            </a:r>
            <a:r>
              <a:rPr lang="en-US" sz="2800" b="0" i="0" dirty="0" err="1">
                <a:solidFill>
                  <a:schemeClr val="tx1"/>
                </a:solidFill>
              </a:rPr>
              <a:t>PVAnalytics</a:t>
            </a:r>
            <a:r>
              <a:rPr lang="en-US" sz="2800" b="0" i="0" dirty="0">
                <a:solidFill>
                  <a:schemeClr val="tx1"/>
                </a:solidFill>
              </a:rPr>
              <a:t> results. SDT shift detection is done on the measured solar noon signal, while PVA works with a difference between modeled and measured.</a:t>
            </a:r>
          </a:p>
        </p:txBody>
      </p:sp>
      <p:graphicFrame>
        <p:nvGraphicFramePr>
          <p:cNvPr id="26" name="Table 25">
            <a:extLst>
              <a:ext uri="{FF2B5EF4-FFF2-40B4-BE49-F238E27FC236}">
                <a16:creationId xmlns:a16="http://schemas.microsoft.com/office/drawing/2014/main" id="{D89453B7-3530-9907-720B-FF3D49C1BFBB}"/>
              </a:ext>
            </a:extLst>
          </p:cNvPr>
          <p:cNvGraphicFramePr>
            <a:graphicFrameLocks noGrp="1"/>
          </p:cNvGraphicFramePr>
          <p:nvPr>
            <p:extLst>
              <p:ext uri="{D42A27DB-BD31-4B8C-83A1-F6EECF244321}">
                <p14:modId xmlns:p14="http://schemas.microsoft.com/office/powerpoint/2010/main" val="2246866779"/>
              </p:ext>
            </p:extLst>
          </p:nvPr>
        </p:nvGraphicFramePr>
        <p:xfrm>
          <a:off x="19543714" y="10737886"/>
          <a:ext cx="18081175" cy="3901440"/>
        </p:xfrm>
        <a:graphic>
          <a:graphicData uri="http://schemas.openxmlformats.org/drawingml/2006/table">
            <a:tbl>
              <a:tblPr firstRow="1" firstCol="1" bandRow="1">
                <a:tableStyleId>{5C22544A-7EE6-4342-B048-85BDC9FD1C3A}</a:tableStyleId>
              </a:tblPr>
              <a:tblGrid>
                <a:gridCol w="5373686">
                  <a:extLst>
                    <a:ext uri="{9D8B030D-6E8A-4147-A177-3AD203B41FA5}">
                      <a16:colId xmlns:a16="http://schemas.microsoft.com/office/drawing/2014/main" val="18432458"/>
                    </a:ext>
                  </a:extLst>
                </a:gridCol>
                <a:gridCol w="3505200">
                  <a:extLst>
                    <a:ext uri="{9D8B030D-6E8A-4147-A177-3AD203B41FA5}">
                      <a16:colId xmlns:a16="http://schemas.microsoft.com/office/drawing/2014/main" val="1582294986"/>
                    </a:ext>
                  </a:extLst>
                </a:gridCol>
                <a:gridCol w="3657600">
                  <a:extLst>
                    <a:ext uri="{9D8B030D-6E8A-4147-A177-3AD203B41FA5}">
                      <a16:colId xmlns:a16="http://schemas.microsoft.com/office/drawing/2014/main" val="933180778"/>
                    </a:ext>
                  </a:extLst>
                </a:gridCol>
                <a:gridCol w="2895600">
                  <a:extLst>
                    <a:ext uri="{9D8B030D-6E8A-4147-A177-3AD203B41FA5}">
                      <a16:colId xmlns:a16="http://schemas.microsoft.com/office/drawing/2014/main" val="85913815"/>
                    </a:ext>
                  </a:extLst>
                </a:gridCol>
                <a:gridCol w="2649089">
                  <a:extLst>
                    <a:ext uri="{9D8B030D-6E8A-4147-A177-3AD203B41FA5}">
                      <a16:colId xmlns:a16="http://schemas.microsoft.com/office/drawing/2014/main" val="3015336463"/>
                    </a:ext>
                  </a:extLst>
                </a:gridCol>
              </a:tblGrid>
              <a:tr h="320040">
                <a:tc>
                  <a:txBody>
                    <a:bodyPr/>
                    <a:lstStyle/>
                    <a:p>
                      <a:pPr marL="0" marR="0" algn="r">
                        <a:spcBef>
                          <a:spcPts val="0"/>
                        </a:spcBef>
                        <a:spcAft>
                          <a:spcPts val="1200"/>
                        </a:spcAft>
                      </a:pPr>
                      <a:r>
                        <a:rPr lang="en-US" sz="2800">
                          <a:solidFill>
                            <a:schemeClr val="tx1"/>
                          </a:solidFill>
                          <a:effectLst/>
                          <a:latin typeface="+mn-lt"/>
                        </a:rPr>
                        <a:t>Issue</a:t>
                      </a:r>
                      <a:endParaRPr lang="en-US" sz="2800">
                        <a:solidFill>
                          <a:schemeClr val="tx1"/>
                        </a:solidFill>
                        <a:effectLst/>
                        <a:latin typeface="+mn-lt"/>
                        <a:ea typeface="Calibri" panose="020F0502020204030204" pitchFamily="34" charset="0"/>
                      </a:endParaRPr>
                    </a:p>
                  </a:txBody>
                  <a:tcPr marL="76200" marR="76200" marT="76200" marB="76200" anchor="ctr"/>
                </a:tc>
                <a:tc>
                  <a:txBody>
                    <a:bodyPr/>
                    <a:lstStyle/>
                    <a:p>
                      <a:pPr marL="0" marR="0" algn="r">
                        <a:spcBef>
                          <a:spcPts val="0"/>
                        </a:spcBef>
                        <a:spcAft>
                          <a:spcPts val="1200"/>
                        </a:spcAft>
                      </a:pPr>
                      <a:r>
                        <a:rPr lang="en-US" sz="2800" dirty="0">
                          <a:solidFill>
                            <a:schemeClr val="tx1"/>
                          </a:solidFill>
                          <a:effectLst/>
                          <a:latin typeface="+mn-lt"/>
                        </a:rPr>
                        <a:t>SDT-Alpha Avg MAE </a:t>
                      </a:r>
                      <a:endParaRPr lang="en-US" sz="2800" dirty="0">
                        <a:solidFill>
                          <a:schemeClr val="tx1"/>
                        </a:solidFill>
                        <a:effectLst/>
                        <a:latin typeface="+mn-lt"/>
                        <a:ea typeface="Calibri" panose="020F0502020204030204" pitchFamily="34" charset="0"/>
                      </a:endParaRPr>
                    </a:p>
                  </a:txBody>
                  <a:tcPr marL="76200" marR="76200" marT="76200" marB="76200" anchor="ctr"/>
                </a:tc>
                <a:tc>
                  <a:txBody>
                    <a:bodyPr/>
                    <a:lstStyle/>
                    <a:p>
                      <a:pPr marL="0" marR="0" algn="r">
                        <a:spcBef>
                          <a:spcPts val="0"/>
                        </a:spcBef>
                        <a:spcAft>
                          <a:spcPts val="1200"/>
                        </a:spcAft>
                      </a:pPr>
                      <a:r>
                        <a:rPr lang="en-US" sz="2800" dirty="0">
                          <a:solidFill>
                            <a:schemeClr val="tx1"/>
                          </a:solidFill>
                          <a:effectLst/>
                          <a:latin typeface="+mn-lt"/>
                          <a:ea typeface="Calibri" panose="020F0502020204030204" pitchFamily="34" charset="0"/>
                        </a:rPr>
                        <a:t>SDT-Omega Avg MAE</a:t>
                      </a:r>
                    </a:p>
                  </a:txBody>
                  <a:tcPr marL="76200" marR="76200" marT="76200" marB="76200" anchor="ctr"/>
                </a:tc>
                <a:tc>
                  <a:txBody>
                    <a:bodyPr/>
                    <a:lstStyle/>
                    <a:p>
                      <a:pPr marL="0" marR="0" algn="r">
                        <a:spcBef>
                          <a:spcPts val="0"/>
                        </a:spcBef>
                        <a:spcAft>
                          <a:spcPts val="1200"/>
                        </a:spcAft>
                      </a:pPr>
                      <a:r>
                        <a:rPr lang="en-US" sz="2800" dirty="0">
                          <a:solidFill>
                            <a:schemeClr val="tx1"/>
                          </a:solidFill>
                          <a:effectLst/>
                          <a:latin typeface="+mn-lt"/>
                          <a:ea typeface="Calibri" panose="020F0502020204030204" pitchFamily="34" charset="0"/>
                        </a:rPr>
                        <a:t>PV-OSD Avg MAE</a:t>
                      </a:r>
                    </a:p>
                  </a:txBody>
                  <a:tcPr marL="76200" marR="76200" marT="76200" marB="76200" anchor="ctr"/>
                </a:tc>
                <a:tc>
                  <a:txBody>
                    <a:bodyPr/>
                    <a:lstStyle/>
                    <a:p>
                      <a:pPr marL="0" marR="0" algn="r">
                        <a:spcBef>
                          <a:spcPts val="0"/>
                        </a:spcBef>
                        <a:spcAft>
                          <a:spcPts val="1200"/>
                        </a:spcAft>
                      </a:pPr>
                      <a:r>
                        <a:rPr lang="en-US" sz="2800" dirty="0">
                          <a:solidFill>
                            <a:schemeClr val="tx1"/>
                          </a:solidFill>
                          <a:effectLst/>
                          <a:latin typeface="+mn-lt"/>
                          <a:ea typeface="Calibri" panose="020F0502020204030204" pitchFamily="34" charset="0"/>
                        </a:rPr>
                        <a:t>PV-CPD Avg MAE</a:t>
                      </a:r>
                    </a:p>
                  </a:txBody>
                  <a:tcPr marL="76200" marR="76200" marT="76200" marB="76200" anchor="ctr"/>
                </a:tc>
                <a:extLst>
                  <a:ext uri="{0D108BD9-81ED-4DB2-BD59-A6C34878D82A}">
                    <a16:rowId xmlns:a16="http://schemas.microsoft.com/office/drawing/2014/main" val="2260291312"/>
                  </a:ext>
                </a:extLst>
              </a:tr>
              <a:tr h="320040">
                <a:tc>
                  <a:txBody>
                    <a:bodyPr/>
                    <a:lstStyle/>
                    <a:p>
                      <a:pPr marL="0" marR="0" algn="r">
                        <a:spcBef>
                          <a:spcPts val="0"/>
                        </a:spcBef>
                        <a:spcAft>
                          <a:spcPts val="1200"/>
                        </a:spcAft>
                      </a:pPr>
                      <a:r>
                        <a:rPr lang="en-US" sz="2800">
                          <a:solidFill>
                            <a:schemeClr val="tx1"/>
                          </a:solidFill>
                          <a:effectLst/>
                          <a:latin typeface="+mn-lt"/>
                        </a:rPr>
                        <a:t>Full DST</a:t>
                      </a:r>
                      <a:endParaRPr lang="en-US" sz="2800">
                        <a:solidFill>
                          <a:schemeClr val="tx1"/>
                        </a:solidFill>
                        <a:effectLst/>
                        <a:latin typeface="+mn-lt"/>
                        <a:ea typeface="Calibri" panose="020F0502020204030204" pitchFamily="34" charset="0"/>
                      </a:endParaRPr>
                    </a:p>
                  </a:txBody>
                  <a:tcPr marL="76200" marR="76200" marT="76200" marB="76200" anchor="ctr"/>
                </a:tc>
                <a:tc>
                  <a:txBody>
                    <a:bodyPr/>
                    <a:lstStyle/>
                    <a:p>
                      <a:pPr marL="0" marR="0" algn="r">
                        <a:spcBef>
                          <a:spcPts val="0"/>
                        </a:spcBef>
                        <a:spcAft>
                          <a:spcPts val="1200"/>
                        </a:spcAft>
                      </a:pPr>
                      <a:r>
                        <a:rPr lang="en-US" sz="2800" dirty="0">
                          <a:solidFill>
                            <a:schemeClr val="tx1"/>
                          </a:solidFill>
                          <a:effectLst/>
                          <a:latin typeface="+mn-lt"/>
                          <a:ea typeface="Calibri" panose="020F0502020204030204" pitchFamily="34" charset="0"/>
                        </a:rPr>
                        <a:t>35.32</a:t>
                      </a:r>
                    </a:p>
                  </a:txBody>
                  <a:tcPr marL="76200" marR="76200" marT="76200" marB="76200" anchor="ctr"/>
                </a:tc>
                <a:tc>
                  <a:txBody>
                    <a:bodyPr/>
                    <a:lstStyle/>
                    <a:p>
                      <a:pPr marL="0" marR="0" algn="r">
                        <a:spcBef>
                          <a:spcPts val="0"/>
                        </a:spcBef>
                        <a:spcAft>
                          <a:spcPts val="1200"/>
                        </a:spcAft>
                      </a:pPr>
                      <a:r>
                        <a:rPr lang="en-US" sz="2800" dirty="0">
                          <a:solidFill>
                            <a:schemeClr val="tx1"/>
                          </a:solidFill>
                          <a:effectLst/>
                          <a:latin typeface="+mn-lt"/>
                          <a:ea typeface="Calibri" panose="020F0502020204030204" pitchFamily="34" charset="0"/>
                        </a:rPr>
                        <a:t>13.77</a:t>
                      </a:r>
                    </a:p>
                  </a:txBody>
                  <a:tcPr marL="76200" marR="76200" marT="76200" marB="76200" anchor="ctr"/>
                </a:tc>
                <a:tc>
                  <a:txBody>
                    <a:bodyPr/>
                    <a:lstStyle/>
                    <a:p>
                      <a:pPr marL="0" marR="0" algn="r">
                        <a:spcBef>
                          <a:spcPts val="0"/>
                        </a:spcBef>
                        <a:spcAft>
                          <a:spcPts val="1200"/>
                        </a:spcAft>
                      </a:pPr>
                      <a:r>
                        <a:rPr lang="en-US" sz="2800" dirty="0">
                          <a:solidFill>
                            <a:schemeClr val="tx1"/>
                          </a:solidFill>
                          <a:effectLst/>
                          <a:latin typeface="+mn-lt"/>
                          <a:ea typeface="Calibri" panose="020F0502020204030204" pitchFamily="34" charset="0"/>
                        </a:rPr>
                        <a:t>9.57</a:t>
                      </a:r>
                    </a:p>
                  </a:txBody>
                  <a:tcPr marL="76200" marR="76200" marT="76200" marB="76200" anchor="ctr"/>
                </a:tc>
                <a:tc>
                  <a:txBody>
                    <a:bodyPr/>
                    <a:lstStyle/>
                    <a:p>
                      <a:pPr marL="0" marR="0" algn="r">
                        <a:spcBef>
                          <a:spcPts val="0"/>
                        </a:spcBef>
                        <a:spcAft>
                          <a:spcPts val="1200"/>
                        </a:spcAft>
                      </a:pPr>
                      <a:r>
                        <a:rPr lang="en-US" sz="2800" dirty="0">
                          <a:solidFill>
                            <a:schemeClr val="tx1"/>
                          </a:solidFill>
                          <a:effectLst/>
                          <a:latin typeface="+mn-lt"/>
                          <a:ea typeface="Calibri" panose="020F0502020204030204" pitchFamily="34" charset="0"/>
                        </a:rPr>
                        <a:t>3.56</a:t>
                      </a:r>
                    </a:p>
                  </a:txBody>
                  <a:tcPr marL="76200" marR="76200" marT="76200" marB="76200" anchor="ctr"/>
                </a:tc>
                <a:extLst>
                  <a:ext uri="{0D108BD9-81ED-4DB2-BD59-A6C34878D82A}">
                    <a16:rowId xmlns:a16="http://schemas.microsoft.com/office/drawing/2014/main" val="13439020"/>
                  </a:ext>
                </a:extLst>
              </a:tr>
              <a:tr h="320040">
                <a:tc>
                  <a:txBody>
                    <a:bodyPr/>
                    <a:lstStyle/>
                    <a:p>
                      <a:pPr marL="0" marR="0" algn="r">
                        <a:spcBef>
                          <a:spcPts val="0"/>
                        </a:spcBef>
                        <a:spcAft>
                          <a:spcPts val="1200"/>
                        </a:spcAft>
                      </a:pPr>
                      <a:r>
                        <a:rPr lang="en-US" sz="2800">
                          <a:solidFill>
                            <a:schemeClr val="tx1"/>
                          </a:solidFill>
                          <a:effectLst/>
                          <a:latin typeface="+mn-lt"/>
                        </a:rPr>
                        <a:t>Partial DST</a:t>
                      </a:r>
                      <a:endParaRPr lang="en-US" sz="2800">
                        <a:solidFill>
                          <a:schemeClr val="tx1"/>
                        </a:solidFill>
                        <a:effectLst/>
                        <a:latin typeface="+mn-lt"/>
                        <a:ea typeface="Calibri" panose="020F0502020204030204" pitchFamily="34" charset="0"/>
                      </a:endParaRPr>
                    </a:p>
                  </a:txBody>
                  <a:tcPr marL="76200" marR="76200" marT="76200" marB="76200" anchor="ctr"/>
                </a:tc>
                <a:tc>
                  <a:txBody>
                    <a:bodyPr/>
                    <a:lstStyle/>
                    <a:p>
                      <a:pPr marL="0" marR="0" algn="r">
                        <a:spcBef>
                          <a:spcPts val="0"/>
                        </a:spcBef>
                        <a:spcAft>
                          <a:spcPts val="1200"/>
                        </a:spcAft>
                      </a:pPr>
                      <a:r>
                        <a:rPr lang="en-US" sz="2800" dirty="0">
                          <a:solidFill>
                            <a:schemeClr val="tx1"/>
                          </a:solidFill>
                          <a:effectLst/>
                          <a:latin typeface="+mn-lt"/>
                          <a:ea typeface="Calibri" panose="020F0502020204030204" pitchFamily="34" charset="0"/>
                        </a:rPr>
                        <a:t>22.27</a:t>
                      </a:r>
                    </a:p>
                  </a:txBody>
                  <a:tcPr marL="76200" marR="76200" marT="76200" marB="76200" anchor="ctr"/>
                </a:tc>
                <a:tc>
                  <a:txBody>
                    <a:bodyPr/>
                    <a:lstStyle/>
                    <a:p>
                      <a:pPr marL="0" marR="0" algn="r">
                        <a:spcBef>
                          <a:spcPts val="0"/>
                        </a:spcBef>
                        <a:spcAft>
                          <a:spcPts val="1200"/>
                        </a:spcAft>
                      </a:pPr>
                      <a:r>
                        <a:rPr lang="en-US" sz="2800" dirty="0">
                          <a:solidFill>
                            <a:schemeClr val="tx1"/>
                          </a:solidFill>
                          <a:effectLst/>
                          <a:latin typeface="+mn-lt"/>
                          <a:ea typeface="Calibri" panose="020F0502020204030204" pitchFamily="34" charset="0"/>
                        </a:rPr>
                        <a:t>12.76</a:t>
                      </a:r>
                    </a:p>
                  </a:txBody>
                  <a:tcPr marL="76200" marR="76200" marT="76200" marB="76200" anchor="ctr"/>
                </a:tc>
                <a:tc>
                  <a:txBody>
                    <a:bodyPr/>
                    <a:lstStyle/>
                    <a:p>
                      <a:pPr marL="0" marR="0" algn="r">
                        <a:spcBef>
                          <a:spcPts val="0"/>
                        </a:spcBef>
                        <a:spcAft>
                          <a:spcPts val="1200"/>
                        </a:spcAft>
                      </a:pPr>
                      <a:r>
                        <a:rPr lang="en-US" sz="2800" dirty="0">
                          <a:solidFill>
                            <a:schemeClr val="tx1"/>
                          </a:solidFill>
                          <a:effectLst/>
                          <a:latin typeface="+mn-lt"/>
                          <a:ea typeface="Calibri" panose="020F0502020204030204" pitchFamily="34" charset="0"/>
                        </a:rPr>
                        <a:t>8.78</a:t>
                      </a:r>
                    </a:p>
                  </a:txBody>
                  <a:tcPr marL="76200" marR="76200" marT="76200" marB="76200" anchor="ctr"/>
                </a:tc>
                <a:tc>
                  <a:txBody>
                    <a:bodyPr/>
                    <a:lstStyle/>
                    <a:p>
                      <a:pPr marL="0" marR="0" algn="r">
                        <a:spcBef>
                          <a:spcPts val="0"/>
                        </a:spcBef>
                        <a:spcAft>
                          <a:spcPts val="1200"/>
                        </a:spcAft>
                      </a:pPr>
                      <a:r>
                        <a:rPr lang="en-US" sz="2800" dirty="0">
                          <a:solidFill>
                            <a:schemeClr val="tx1"/>
                          </a:solidFill>
                          <a:effectLst/>
                          <a:latin typeface="+mn-lt"/>
                          <a:ea typeface="Calibri" panose="020F0502020204030204" pitchFamily="34" charset="0"/>
                        </a:rPr>
                        <a:t>5.35</a:t>
                      </a:r>
                    </a:p>
                  </a:txBody>
                  <a:tcPr marL="76200" marR="76200" marT="76200" marB="76200" anchor="ctr"/>
                </a:tc>
                <a:extLst>
                  <a:ext uri="{0D108BD9-81ED-4DB2-BD59-A6C34878D82A}">
                    <a16:rowId xmlns:a16="http://schemas.microsoft.com/office/drawing/2014/main" val="2372235561"/>
                  </a:ext>
                </a:extLst>
              </a:tr>
              <a:tr h="320040">
                <a:tc>
                  <a:txBody>
                    <a:bodyPr/>
                    <a:lstStyle/>
                    <a:p>
                      <a:pPr marL="0" marR="0" algn="r">
                        <a:spcBef>
                          <a:spcPts val="0"/>
                        </a:spcBef>
                        <a:spcAft>
                          <a:spcPts val="1200"/>
                        </a:spcAft>
                      </a:pPr>
                      <a:r>
                        <a:rPr lang="en-US" sz="2800">
                          <a:solidFill>
                            <a:schemeClr val="tx1"/>
                          </a:solidFill>
                          <a:effectLst/>
                          <a:latin typeface="+mn-lt"/>
                        </a:rPr>
                        <a:t>Wrong time zone</a:t>
                      </a:r>
                      <a:endParaRPr lang="en-US" sz="2800">
                        <a:solidFill>
                          <a:schemeClr val="tx1"/>
                        </a:solidFill>
                        <a:effectLst/>
                        <a:latin typeface="+mn-lt"/>
                        <a:ea typeface="Calibri" panose="020F0502020204030204" pitchFamily="34" charset="0"/>
                      </a:endParaRPr>
                    </a:p>
                  </a:txBody>
                  <a:tcPr marL="76200" marR="76200" marT="76200" marB="76200" anchor="ctr"/>
                </a:tc>
                <a:tc>
                  <a:txBody>
                    <a:bodyPr/>
                    <a:lstStyle/>
                    <a:p>
                      <a:pPr marL="0" marR="0" algn="r">
                        <a:spcBef>
                          <a:spcPts val="0"/>
                        </a:spcBef>
                        <a:spcAft>
                          <a:spcPts val="1200"/>
                        </a:spcAft>
                      </a:pPr>
                      <a:r>
                        <a:rPr lang="en-US" sz="2800" dirty="0">
                          <a:solidFill>
                            <a:schemeClr val="tx1"/>
                          </a:solidFill>
                          <a:effectLst/>
                          <a:latin typeface="+mn-lt"/>
                          <a:ea typeface="Calibri" panose="020F0502020204030204" pitchFamily="34" charset="0"/>
                        </a:rPr>
                        <a:t>18.47</a:t>
                      </a:r>
                    </a:p>
                  </a:txBody>
                  <a:tcPr marL="76200" marR="76200" marT="76200" marB="76200" anchor="ctr"/>
                </a:tc>
                <a:tc>
                  <a:txBody>
                    <a:bodyPr/>
                    <a:lstStyle/>
                    <a:p>
                      <a:pPr marL="0" marR="0" algn="r">
                        <a:spcBef>
                          <a:spcPts val="0"/>
                        </a:spcBef>
                        <a:spcAft>
                          <a:spcPts val="1200"/>
                        </a:spcAft>
                      </a:pPr>
                      <a:r>
                        <a:rPr lang="en-US" sz="2800" dirty="0">
                          <a:solidFill>
                            <a:schemeClr val="tx1"/>
                          </a:solidFill>
                          <a:effectLst/>
                          <a:latin typeface="+mn-lt"/>
                          <a:ea typeface="Calibri" panose="020F0502020204030204" pitchFamily="34" charset="0"/>
                        </a:rPr>
                        <a:t>17.84</a:t>
                      </a:r>
                    </a:p>
                  </a:txBody>
                  <a:tcPr marL="76200" marR="76200" marT="76200" marB="76200" anchor="ctr"/>
                </a:tc>
                <a:tc>
                  <a:txBody>
                    <a:bodyPr/>
                    <a:lstStyle/>
                    <a:p>
                      <a:pPr marL="0" marR="0" algn="r">
                        <a:spcBef>
                          <a:spcPts val="0"/>
                        </a:spcBef>
                        <a:spcAft>
                          <a:spcPts val="1200"/>
                        </a:spcAft>
                      </a:pPr>
                      <a:r>
                        <a:rPr lang="en-US" sz="2800" dirty="0">
                          <a:solidFill>
                            <a:schemeClr val="tx1"/>
                          </a:solidFill>
                          <a:effectLst/>
                          <a:latin typeface="+mn-lt"/>
                          <a:ea typeface="Calibri" panose="020F0502020204030204" pitchFamily="34" charset="0"/>
                        </a:rPr>
                        <a:t>7.65</a:t>
                      </a:r>
                    </a:p>
                  </a:txBody>
                  <a:tcPr marL="76200" marR="76200" marT="76200" marB="76200" anchor="ctr"/>
                </a:tc>
                <a:tc>
                  <a:txBody>
                    <a:bodyPr/>
                    <a:lstStyle/>
                    <a:p>
                      <a:pPr marL="0" marR="0" algn="r">
                        <a:spcBef>
                          <a:spcPts val="0"/>
                        </a:spcBef>
                        <a:spcAft>
                          <a:spcPts val="1200"/>
                        </a:spcAft>
                      </a:pPr>
                      <a:r>
                        <a:rPr lang="en-US" sz="2800" dirty="0">
                          <a:solidFill>
                            <a:schemeClr val="tx1"/>
                          </a:solidFill>
                          <a:effectLst/>
                          <a:latin typeface="+mn-lt"/>
                          <a:ea typeface="Calibri" panose="020F0502020204030204" pitchFamily="34" charset="0"/>
                        </a:rPr>
                        <a:t>1.83</a:t>
                      </a:r>
                    </a:p>
                  </a:txBody>
                  <a:tcPr marL="76200" marR="76200" marT="76200" marB="76200" anchor="ctr"/>
                </a:tc>
                <a:extLst>
                  <a:ext uri="{0D108BD9-81ED-4DB2-BD59-A6C34878D82A}">
                    <a16:rowId xmlns:a16="http://schemas.microsoft.com/office/drawing/2014/main" val="2714527800"/>
                  </a:ext>
                </a:extLst>
              </a:tr>
              <a:tr h="320040">
                <a:tc>
                  <a:txBody>
                    <a:bodyPr/>
                    <a:lstStyle/>
                    <a:p>
                      <a:pPr marL="0" marR="0" algn="r">
                        <a:spcBef>
                          <a:spcPts val="0"/>
                        </a:spcBef>
                        <a:spcAft>
                          <a:spcPts val="1200"/>
                        </a:spcAft>
                      </a:pPr>
                      <a:r>
                        <a:rPr lang="en-US" sz="2800" dirty="0">
                          <a:solidFill>
                            <a:schemeClr val="tx1"/>
                          </a:solidFill>
                          <a:effectLst/>
                          <a:latin typeface="+mn-lt"/>
                        </a:rPr>
                        <a:t>Baseline (no issues)</a:t>
                      </a:r>
                      <a:endParaRPr lang="en-US" sz="2800" dirty="0">
                        <a:solidFill>
                          <a:schemeClr val="tx1"/>
                        </a:solidFill>
                        <a:effectLst/>
                        <a:latin typeface="+mn-lt"/>
                        <a:ea typeface="Calibri" panose="020F0502020204030204" pitchFamily="34" charset="0"/>
                      </a:endParaRPr>
                    </a:p>
                  </a:txBody>
                  <a:tcPr marL="76200" marR="76200" marT="76200" marB="76200" anchor="ctr"/>
                </a:tc>
                <a:tc>
                  <a:txBody>
                    <a:bodyPr/>
                    <a:lstStyle/>
                    <a:p>
                      <a:pPr marL="0" marR="0" algn="r">
                        <a:spcBef>
                          <a:spcPts val="0"/>
                        </a:spcBef>
                        <a:spcAft>
                          <a:spcPts val="1200"/>
                        </a:spcAft>
                      </a:pPr>
                      <a:r>
                        <a:rPr lang="en-US" sz="2800" dirty="0">
                          <a:solidFill>
                            <a:schemeClr val="tx1"/>
                          </a:solidFill>
                          <a:effectLst/>
                          <a:latin typeface="+mn-lt"/>
                          <a:ea typeface="Calibri" panose="020F0502020204030204" pitchFamily="34" charset="0"/>
                        </a:rPr>
                        <a:t>0.12</a:t>
                      </a:r>
                    </a:p>
                  </a:txBody>
                  <a:tcPr marL="76200" marR="76200" marT="76200" marB="76200" anchor="ctr"/>
                </a:tc>
                <a:tc>
                  <a:txBody>
                    <a:bodyPr/>
                    <a:lstStyle/>
                    <a:p>
                      <a:pPr marL="0" marR="0" algn="r">
                        <a:spcBef>
                          <a:spcPts val="0"/>
                        </a:spcBef>
                        <a:spcAft>
                          <a:spcPts val="1200"/>
                        </a:spcAft>
                      </a:pPr>
                      <a:r>
                        <a:rPr lang="en-US" sz="2800" dirty="0">
                          <a:solidFill>
                            <a:schemeClr val="tx1"/>
                          </a:solidFill>
                          <a:effectLst/>
                          <a:latin typeface="+mn-lt"/>
                          <a:ea typeface="Calibri" panose="020F0502020204030204" pitchFamily="34" charset="0"/>
                        </a:rPr>
                        <a:t>0.39</a:t>
                      </a:r>
                    </a:p>
                  </a:txBody>
                  <a:tcPr marL="76200" marR="76200" marT="76200" marB="76200" anchor="ctr"/>
                </a:tc>
                <a:tc>
                  <a:txBody>
                    <a:bodyPr/>
                    <a:lstStyle/>
                    <a:p>
                      <a:pPr marL="0" marR="0" algn="r">
                        <a:spcBef>
                          <a:spcPts val="0"/>
                        </a:spcBef>
                        <a:spcAft>
                          <a:spcPts val="1200"/>
                        </a:spcAft>
                      </a:pPr>
                      <a:r>
                        <a:rPr lang="en-US" sz="2800" dirty="0">
                          <a:solidFill>
                            <a:schemeClr val="tx1"/>
                          </a:solidFill>
                          <a:effectLst/>
                          <a:latin typeface="+mn-lt"/>
                          <a:ea typeface="Calibri" panose="020F0502020204030204" pitchFamily="34" charset="0"/>
                        </a:rPr>
                        <a:t>6.35</a:t>
                      </a:r>
                    </a:p>
                  </a:txBody>
                  <a:tcPr marL="76200" marR="76200" marT="76200" marB="76200" anchor="ctr"/>
                </a:tc>
                <a:tc>
                  <a:txBody>
                    <a:bodyPr/>
                    <a:lstStyle/>
                    <a:p>
                      <a:pPr marL="0" marR="0" algn="r">
                        <a:spcBef>
                          <a:spcPts val="0"/>
                        </a:spcBef>
                        <a:spcAft>
                          <a:spcPts val="1200"/>
                        </a:spcAft>
                      </a:pPr>
                      <a:r>
                        <a:rPr lang="en-US" sz="2800" dirty="0">
                          <a:solidFill>
                            <a:schemeClr val="tx1"/>
                          </a:solidFill>
                          <a:effectLst/>
                          <a:latin typeface="+mn-lt"/>
                          <a:ea typeface="Calibri" panose="020F0502020204030204" pitchFamily="34" charset="0"/>
                        </a:rPr>
                        <a:t>1.55</a:t>
                      </a:r>
                    </a:p>
                  </a:txBody>
                  <a:tcPr marL="76200" marR="76200" marT="76200" marB="76200" anchor="ctr"/>
                </a:tc>
                <a:extLst>
                  <a:ext uri="{0D108BD9-81ED-4DB2-BD59-A6C34878D82A}">
                    <a16:rowId xmlns:a16="http://schemas.microsoft.com/office/drawing/2014/main" val="3765167206"/>
                  </a:ext>
                </a:extLst>
              </a:tr>
              <a:tr h="320040">
                <a:tc>
                  <a:txBody>
                    <a:bodyPr/>
                    <a:lstStyle/>
                    <a:p>
                      <a:pPr marL="0" marR="0" algn="r">
                        <a:spcBef>
                          <a:spcPts val="0"/>
                        </a:spcBef>
                        <a:spcAft>
                          <a:spcPts val="1200"/>
                        </a:spcAft>
                      </a:pPr>
                      <a:r>
                        <a:rPr lang="en-US" sz="2800" dirty="0">
                          <a:solidFill>
                            <a:schemeClr val="tx1"/>
                          </a:solidFill>
                          <a:effectLst/>
                          <a:latin typeface="+mn-lt"/>
                        </a:rPr>
                        <a:t>Random time shifts</a:t>
                      </a:r>
                      <a:endParaRPr lang="en-US" sz="2800" dirty="0">
                        <a:solidFill>
                          <a:schemeClr val="tx1"/>
                        </a:solidFill>
                        <a:effectLst/>
                        <a:latin typeface="+mn-lt"/>
                        <a:ea typeface="Calibri" panose="020F0502020204030204" pitchFamily="34" charset="0"/>
                      </a:endParaRPr>
                    </a:p>
                  </a:txBody>
                  <a:tcPr marL="76200" marR="76200" marT="76200" marB="76200" anchor="ctr"/>
                </a:tc>
                <a:tc>
                  <a:txBody>
                    <a:bodyPr/>
                    <a:lstStyle/>
                    <a:p>
                      <a:pPr marL="0" marR="0" algn="r">
                        <a:spcBef>
                          <a:spcPts val="0"/>
                        </a:spcBef>
                        <a:spcAft>
                          <a:spcPts val="1200"/>
                        </a:spcAft>
                      </a:pPr>
                      <a:r>
                        <a:rPr lang="en-US" sz="2800" dirty="0">
                          <a:solidFill>
                            <a:schemeClr val="tx1"/>
                          </a:solidFill>
                          <a:effectLst/>
                          <a:latin typeface="+mn-lt"/>
                          <a:ea typeface="Calibri" panose="020F0502020204030204" pitchFamily="34" charset="0"/>
                        </a:rPr>
                        <a:t>14.02</a:t>
                      </a:r>
                    </a:p>
                  </a:txBody>
                  <a:tcPr marL="76200" marR="76200" marT="76200" marB="76200" anchor="ctr"/>
                </a:tc>
                <a:tc>
                  <a:txBody>
                    <a:bodyPr/>
                    <a:lstStyle/>
                    <a:p>
                      <a:pPr marL="0" marR="0" algn="r">
                        <a:spcBef>
                          <a:spcPts val="0"/>
                        </a:spcBef>
                        <a:spcAft>
                          <a:spcPts val="1200"/>
                        </a:spcAft>
                      </a:pPr>
                      <a:r>
                        <a:rPr lang="en-US" sz="2800" dirty="0">
                          <a:solidFill>
                            <a:schemeClr val="tx1"/>
                          </a:solidFill>
                          <a:effectLst/>
                          <a:latin typeface="+mn-lt"/>
                          <a:ea typeface="Calibri" panose="020F0502020204030204" pitchFamily="34" charset="0"/>
                        </a:rPr>
                        <a:t>5.80</a:t>
                      </a:r>
                    </a:p>
                  </a:txBody>
                  <a:tcPr marL="76200" marR="76200" marT="76200" marB="76200" anchor="ctr"/>
                </a:tc>
                <a:tc>
                  <a:txBody>
                    <a:bodyPr/>
                    <a:lstStyle/>
                    <a:p>
                      <a:pPr marL="0" marR="0" algn="r">
                        <a:spcBef>
                          <a:spcPts val="0"/>
                        </a:spcBef>
                        <a:spcAft>
                          <a:spcPts val="1200"/>
                        </a:spcAft>
                      </a:pPr>
                      <a:r>
                        <a:rPr lang="en-US" sz="2800" dirty="0">
                          <a:solidFill>
                            <a:schemeClr val="tx1"/>
                          </a:solidFill>
                          <a:effectLst/>
                          <a:latin typeface="+mn-lt"/>
                          <a:ea typeface="Calibri" panose="020F0502020204030204" pitchFamily="34" charset="0"/>
                        </a:rPr>
                        <a:t>7.31</a:t>
                      </a:r>
                    </a:p>
                  </a:txBody>
                  <a:tcPr marL="76200" marR="76200" marT="76200" marB="76200" anchor="ctr"/>
                </a:tc>
                <a:tc>
                  <a:txBody>
                    <a:bodyPr/>
                    <a:lstStyle/>
                    <a:p>
                      <a:pPr marL="0" marR="0" algn="r">
                        <a:spcBef>
                          <a:spcPts val="0"/>
                        </a:spcBef>
                        <a:spcAft>
                          <a:spcPts val="1200"/>
                        </a:spcAft>
                      </a:pPr>
                      <a:r>
                        <a:rPr lang="en-US" sz="2800" dirty="0">
                          <a:solidFill>
                            <a:schemeClr val="tx1"/>
                          </a:solidFill>
                          <a:effectLst/>
                          <a:latin typeface="+mn-lt"/>
                          <a:ea typeface="Calibri" panose="020F0502020204030204" pitchFamily="34" charset="0"/>
                        </a:rPr>
                        <a:t>5.03</a:t>
                      </a:r>
                    </a:p>
                  </a:txBody>
                  <a:tcPr marL="76200" marR="76200" marT="76200" marB="76200" anchor="ctr"/>
                </a:tc>
                <a:extLst>
                  <a:ext uri="{0D108BD9-81ED-4DB2-BD59-A6C34878D82A}">
                    <a16:rowId xmlns:a16="http://schemas.microsoft.com/office/drawing/2014/main" val="749326499"/>
                  </a:ext>
                </a:extLst>
              </a:tr>
            </a:tbl>
          </a:graphicData>
        </a:graphic>
      </p:graphicFrame>
      <p:sp>
        <p:nvSpPr>
          <p:cNvPr id="28" name="TextBox 27">
            <a:extLst>
              <a:ext uri="{FF2B5EF4-FFF2-40B4-BE49-F238E27FC236}">
                <a16:creationId xmlns:a16="http://schemas.microsoft.com/office/drawing/2014/main" id="{B95C2C18-FD0D-D127-613B-B452C02CBE75}"/>
              </a:ext>
            </a:extLst>
          </p:cNvPr>
          <p:cNvSpPr txBox="1"/>
          <p:nvPr/>
        </p:nvSpPr>
        <p:spPr>
          <a:xfrm>
            <a:off x="19498196" y="31796420"/>
            <a:ext cx="17754600" cy="3570208"/>
          </a:xfrm>
          <a:prstGeom prst="rect">
            <a:avLst/>
          </a:prstGeom>
          <a:noFill/>
        </p:spPr>
        <p:txBody>
          <a:bodyPr wrap="square">
            <a:spAutoFit/>
          </a:bodyPr>
          <a:lstStyle/>
          <a:p>
            <a:pPr marL="342900" indent="-342900" algn="just">
              <a:buFont typeface="Arial" panose="020B0604020202020204" pitchFamily="34" charset="0"/>
              <a:buChar char="•"/>
            </a:pPr>
            <a:r>
              <a:rPr lang="en-US" sz="3400" dirty="0"/>
              <a:t>Differences between algorithm approaches</a:t>
            </a:r>
          </a:p>
          <a:p>
            <a:pPr marL="914400" lvl="1" indent="-457200" algn="just">
              <a:buFont typeface="Arial" panose="020B0604020202020204" pitchFamily="34" charset="0"/>
              <a:buChar char="•"/>
            </a:pPr>
            <a:r>
              <a:rPr lang="en-US" sz="3200" b="0" i="0" dirty="0"/>
              <a:t>PV-CPD algorithm rounds to the nearest 15-minute period (settable), SDT and OSD methods don’t currently round and can take on any values (this could be altered). </a:t>
            </a:r>
          </a:p>
          <a:p>
            <a:pPr marL="914400" lvl="1" indent="-457200" algn="just">
              <a:buFont typeface="Arial" panose="020B0604020202020204" pitchFamily="34" charset="0"/>
              <a:buChar char="•"/>
            </a:pPr>
            <a:r>
              <a:rPr lang="en-US" sz="3200" b="0" i="0" dirty="0"/>
              <a:t>For </a:t>
            </a:r>
            <a:r>
              <a:rPr lang="en-US" sz="3200" b="0" i="0" dirty="0" err="1"/>
              <a:t>PVAnalytics</a:t>
            </a:r>
            <a:r>
              <a:rPr lang="en-US" sz="3200" b="0" i="0" dirty="0"/>
              <a:t> methods, seasonality in the solar noon signal is removed by utilizing </a:t>
            </a:r>
            <a:r>
              <a:rPr lang="en-US" sz="3200" b="0" i="0" dirty="0" err="1"/>
              <a:t>lat</a:t>
            </a:r>
            <a:r>
              <a:rPr lang="en-US" sz="3200" b="0" i="0" dirty="0"/>
              <a:t> and </a:t>
            </a:r>
            <a:r>
              <a:rPr lang="en-US" sz="3200" b="0" i="0" dirty="0" err="1"/>
              <a:t>lon</a:t>
            </a:r>
            <a:r>
              <a:rPr lang="en-US" sz="3200" b="0" i="0" dirty="0"/>
              <a:t> to calculate the equation of time (</a:t>
            </a:r>
            <a:r>
              <a:rPr lang="en-US" sz="3200" b="0" i="0" dirty="0" err="1"/>
              <a:t>EoT</a:t>
            </a:r>
            <a:r>
              <a:rPr lang="en-US" sz="3200" b="0" i="0" dirty="0"/>
              <a:t>) directly</a:t>
            </a:r>
          </a:p>
          <a:p>
            <a:pPr marL="914400" lvl="1" indent="-457200" algn="just">
              <a:buFont typeface="Arial" panose="020B0604020202020204" pitchFamily="34" charset="0"/>
              <a:buChar char="•"/>
            </a:pPr>
            <a:r>
              <a:rPr lang="en-US" sz="3200" b="0" i="0" dirty="0"/>
              <a:t>SDT does not require </a:t>
            </a:r>
            <a:r>
              <a:rPr lang="en-US" sz="3200" b="0" i="0" dirty="0" err="1"/>
              <a:t>lat</a:t>
            </a:r>
            <a:r>
              <a:rPr lang="en-US" sz="3200" b="0" i="0" dirty="0"/>
              <a:t>/</a:t>
            </a:r>
            <a:r>
              <a:rPr lang="en-US" sz="3200" b="0" i="0" dirty="0" err="1"/>
              <a:t>lon</a:t>
            </a:r>
            <a:r>
              <a:rPr lang="en-US" sz="3200" b="0" i="0" dirty="0"/>
              <a:t> as an input and handles the seasonality due to the </a:t>
            </a:r>
            <a:r>
              <a:rPr lang="en-US" sz="3200" b="0" i="0" dirty="0" err="1"/>
              <a:t>EoT</a:t>
            </a:r>
            <a:r>
              <a:rPr lang="en-US" sz="3200" b="0" i="0" dirty="0"/>
              <a:t> through an additional component in the SD model</a:t>
            </a:r>
          </a:p>
        </p:txBody>
      </p:sp>
      <p:sp>
        <p:nvSpPr>
          <p:cNvPr id="29" name="TextBox 28">
            <a:extLst>
              <a:ext uri="{FF2B5EF4-FFF2-40B4-BE49-F238E27FC236}">
                <a16:creationId xmlns:a16="http://schemas.microsoft.com/office/drawing/2014/main" id="{4BE6C869-9261-CD4D-5731-853C51B154E8}"/>
              </a:ext>
            </a:extLst>
          </p:cNvPr>
          <p:cNvSpPr txBox="1"/>
          <p:nvPr/>
        </p:nvSpPr>
        <p:spPr>
          <a:xfrm>
            <a:off x="19126735" y="15094977"/>
            <a:ext cx="16901652" cy="954107"/>
          </a:xfrm>
          <a:prstGeom prst="rect">
            <a:avLst/>
          </a:prstGeom>
          <a:noFill/>
        </p:spPr>
        <p:txBody>
          <a:bodyPr wrap="square" rtlCol="0">
            <a:spAutoFit/>
          </a:bodyPr>
          <a:lstStyle/>
          <a:p>
            <a:pPr lvl="1" algn="just"/>
            <a:r>
              <a:rPr lang="en-US" sz="3200" dirty="0"/>
              <a:t>Error Distribution by Issue Type</a:t>
            </a:r>
            <a:endParaRPr lang="en-US" dirty="0"/>
          </a:p>
          <a:p>
            <a:pPr marL="342900" indent="-342900" algn="just">
              <a:buFont typeface="Arial" panose="020B0604020202020204" pitchFamily="34" charset="0"/>
              <a:buChar char="•"/>
            </a:pPr>
            <a:endParaRPr lang="en-US" dirty="0"/>
          </a:p>
        </p:txBody>
      </p:sp>
      <p:sp>
        <p:nvSpPr>
          <p:cNvPr id="30" name="TextBox 29">
            <a:extLst>
              <a:ext uri="{FF2B5EF4-FFF2-40B4-BE49-F238E27FC236}">
                <a16:creationId xmlns:a16="http://schemas.microsoft.com/office/drawing/2014/main" id="{9DC21D15-5AE2-A25C-7D49-F86DB98E74D5}"/>
              </a:ext>
            </a:extLst>
          </p:cNvPr>
          <p:cNvSpPr txBox="1"/>
          <p:nvPr/>
        </p:nvSpPr>
        <p:spPr>
          <a:xfrm>
            <a:off x="19051037" y="19785192"/>
            <a:ext cx="16901652" cy="954107"/>
          </a:xfrm>
          <a:prstGeom prst="rect">
            <a:avLst/>
          </a:prstGeom>
          <a:noFill/>
        </p:spPr>
        <p:txBody>
          <a:bodyPr wrap="square" rtlCol="0">
            <a:spAutoFit/>
          </a:bodyPr>
          <a:lstStyle/>
          <a:p>
            <a:pPr lvl="1" algn="just"/>
            <a:r>
              <a:rPr lang="en-US" sz="3200" dirty="0"/>
              <a:t>Error Distribution by Data Frequency</a:t>
            </a:r>
            <a:endParaRPr lang="en-US" dirty="0"/>
          </a:p>
          <a:p>
            <a:pPr marL="342900" indent="-342900" algn="just">
              <a:buFont typeface="Arial" panose="020B0604020202020204" pitchFamily="34" charset="0"/>
              <a:buChar char="•"/>
            </a:pPr>
            <a:endParaRPr lang="en-US" dirty="0"/>
          </a:p>
        </p:txBody>
      </p:sp>
      <p:pic>
        <p:nvPicPr>
          <p:cNvPr id="10" name="Picture 9">
            <a:extLst>
              <a:ext uri="{FF2B5EF4-FFF2-40B4-BE49-F238E27FC236}">
                <a16:creationId xmlns:a16="http://schemas.microsoft.com/office/drawing/2014/main" id="{928845F2-2B2E-4242-BA63-1F777900D5D9}"/>
              </a:ext>
            </a:extLst>
          </p:cNvPr>
          <p:cNvPicPr>
            <a:picLocks noChangeAspect="1"/>
          </p:cNvPicPr>
          <p:nvPr/>
        </p:nvPicPr>
        <p:blipFill>
          <a:blip r:embed="rId12"/>
          <a:stretch>
            <a:fillRect/>
          </a:stretch>
        </p:blipFill>
        <p:spPr>
          <a:xfrm>
            <a:off x="31544956" y="15778028"/>
            <a:ext cx="6196123" cy="4432999"/>
          </a:xfrm>
          <a:prstGeom prst="rect">
            <a:avLst/>
          </a:prstGeom>
        </p:spPr>
      </p:pic>
      <p:pic>
        <p:nvPicPr>
          <p:cNvPr id="12" name="Picture 11">
            <a:extLst>
              <a:ext uri="{FF2B5EF4-FFF2-40B4-BE49-F238E27FC236}">
                <a16:creationId xmlns:a16="http://schemas.microsoft.com/office/drawing/2014/main" id="{0215EEB5-F3F0-D0C1-33BF-9524AA7DC8C2}"/>
              </a:ext>
            </a:extLst>
          </p:cNvPr>
          <p:cNvPicPr>
            <a:picLocks noChangeAspect="1"/>
          </p:cNvPicPr>
          <p:nvPr/>
        </p:nvPicPr>
        <p:blipFill>
          <a:blip r:embed="rId13"/>
          <a:stretch>
            <a:fillRect/>
          </a:stretch>
        </p:blipFill>
        <p:spPr>
          <a:xfrm>
            <a:off x="31462377" y="20490511"/>
            <a:ext cx="5433478" cy="4597559"/>
          </a:xfrm>
          <a:prstGeom prst="rect">
            <a:avLst/>
          </a:prstGeom>
        </p:spPr>
      </p:pic>
      <p:pic>
        <p:nvPicPr>
          <p:cNvPr id="19" name="Picture 18">
            <a:extLst>
              <a:ext uri="{FF2B5EF4-FFF2-40B4-BE49-F238E27FC236}">
                <a16:creationId xmlns:a16="http://schemas.microsoft.com/office/drawing/2014/main" id="{CEF8DA96-2CEB-16CA-4FED-395FCE75C2DD}"/>
              </a:ext>
            </a:extLst>
          </p:cNvPr>
          <p:cNvPicPr>
            <a:picLocks noChangeAspect="1"/>
          </p:cNvPicPr>
          <p:nvPr/>
        </p:nvPicPr>
        <p:blipFill>
          <a:blip r:embed="rId14"/>
          <a:stretch>
            <a:fillRect/>
          </a:stretch>
        </p:blipFill>
        <p:spPr>
          <a:xfrm>
            <a:off x="25374721" y="15790519"/>
            <a:ext cx="6154752" cy="4350347"/>
          </a:xfrm>
          <a:prstGeom prst="rect">
            <a:avLst/>
          </a:prstGeom>
        </p:spPr>
      </p:pic>
      <p:pic>
        <p:nvPicPr>
          <p:cNvPr id="27" name="Picture 26">
            <a:extLst>
              <a:ext uri="{FF2B5EF4-FFF2-40B4-BE49-F238E27FC236}">
                <a16:creationId xmlns:a16="http://schemas.microsoft.com/office/drawing/2014/main" id="{E98B60E1-E3B7-8F42-C0FE-FB46C6C63295}"/>
              </a:ext>
            </a:extLst>
          </p:cNvPr>
          <p:cNvPicPr>
            <a:picLocks noChangeAspect="1"/>
          </p:cNvPicPr>
          <p:nvPr/>
        </p:nvPicPr>
        <p:blipFill>
          <a:blip r:embed="rId15"/>
          <a:stretch>
            <a:fillRect/>
          </a:stretch>
        </p:blipFill>
        <p:spPr>
          <a:xfrm>
            <a:off x="19193797" y="15684159"/>
            <a:ext cx="6154752" cy="4390890"/>
          </a:xfrm>
          <a:prstGeom prst="rect">
            <a:avLst/>
          </a:prstGeom>
        </p:spPr>
      </p:pic>
      <p:sp>
        <p:nvSpPr>
          <p:cNvPr id="4" name="TextBox 3">
            <a:extLst>
              <a:ext uri="{FF2B5EF4-FFF2-40B4-BE49-F238E27FC236}">
                <a16:creationId xmlns:a16="http://schemas.microsoft.com/office/drawing/2014/main" id="{44377766-6DE7-AEF7-AE47-9C830297EBFA}"/>
              </a:ext>
            </a:extLst>
          </p:cNvPr>
          <p:cNvSpPr txBox="1"/>
          <p:nvPr/>
        </p:nvSpPr>
        <p:spPr>
          <a:xfrm>
            <a:off x="21359352" y="15768246"/>
            <a:ext cx="1963993" cy="830997"/>
          </a:xfrm>
          <a:prstGeom prst="rect">
            <a:avLst/>
          </a:prstGeom>
          <a:noFill/>
        </p:spPr>
        <p:txBody>
          <a:bodyPr wrap="square" rtlCol="0">
            <a:spAutoFit/>
          </a:bodyPr>
          <a:lstStyle/>
          <a:p>
            <a:r>
              <a:rPr lang="en-US" dirty="0"/>
              <a:t>SDT-Omega Distribution</a:t>
            </a:r>
          </a:p>
        </p:txBody>
      </p:sp>
      <p:pic>
        <p:nvPicPr>
          <p:cNvPr id="31" name="Picture 30">
            <a:extLst>
              <a:ext uri="{FF2B5EF4-FFF2-40B4-BE49-F238E27FC236}">
                <a16:creationId xmlns:a16="http://schemas.microsoft.com/office/drawing/2014/main" id="{AC1776F6-ABF9-7672-2D5E-5DAA8C75A1ED}"/>
              </a:ext>
            </a:extLst>
          </p:cNvPr>
          <p:cNvPicPr>
            <a:picLocks noChangeAspect="1"/>
          </p:cNvPicPr>
          <p:nvPr/>
        </p:nvPicPr>
        <p:blipFill>
          <a:blip r:embed="rId16"/>
          <a:stretch>
            <a:fillRect/>
          </a:stretch>
        </p:blipFill>
        <p:spPr>
          <a:xfrm>
            <a:off x="19141484" y="20478100"/>
            <a:ext cx="5433478" cy="4584497"/>
          </a:xfrm>
          <a:prstGeom prst="rect">
            <a:avLst/>
          </a:prstGeom>
        </p:spPr>
      </p:pic>
      <p:sp>
        <p:nvSpPr>
          <p:cNvPr id="9" name="TextBox 8">
            <a:extLst>
              <a:ext uri="{FF2B5EF4-FFF2-40B4-BE49-F238E27FC236}">
                <a16:creationId xmlns:a16="http://schemas.microsoft.com/office/drawing/2014/main" id="{7EEA6668-2104-0519-CF1F-EC7142450123}"/>
              </a:ext>
            </a:extLst>
          </p:cNvPr>
          <p:cNvSpPr txBox="1"/>
          <p:nvPr/>
        </p:nvSpPr>
        <p:spPr>
          <a:xfrm>
            <a:off x="21437395" y="20620727"/>
            <a:ext cx="1963993" cy="830997"/>
          </a:xfrm>
          <a:prstGeom prst="rect">
            <a:avLst/>
          </a:prstGeom>
          <a:noFill/>
        </p:spPr>
        <p:txBody>
          <a:bodyPr wrap="square" rtlCol="0">
            <a:spAutoFit/>
          </a:bodyPr>
          <a:lstStyle/>
          <a:p>
            <a:r>
              <a:rPr lang="en-US" dirty="0"/>
              <a:t>SDT-Omega Distribution</a:t>
            </a:r>
          </a:p>
        </p:txBody>
      </p:sp>
      <p:pic>
        <p:nvPicPr>
          <p:cNvPr id="64" name="Picture 63">
            <a:extLst>
              <a:ext uri="{FF2B5EF4-FFF2-40B4-BE49-F238E27FC236}">
                <a16:creationId xmlns:a16="http://schemas.microsoft.com/office/drawing/2014/main" id="{A23C0E5E-DCDE-F622-D63B-19962927E253}"/>
              </a:ext>
            </a:extLst>
          </p:cNvPr>
          <p:cNvPicPr>
            <a:picLocks noChangeAspect="1"/>
          </p:cNvPicPr>
          <p:nvPr/>
        </p:nvPicPr>
        <p:blipFill>
          <a:blip r:embed="rId17"/>
          <a:stretch>
            <a:fillRect/>
          </a:stretch>
        </p:blipFill>
        <p:spPr>
          <a:xfrm>
            <a:off x="25336621" y="20521866"/>
            <a:ext cx="5433478" cy="4521476"/>
          </a:xfrm>
          <a:prstGeom prst="rect">
            <a:avLst/>
          </a:prstGeom>
        </p:spPr>
      </p:pic>
      <p:sp>
        <p:nvSpPr>
          <p:cNvPr id="66" name="TextBox 65">
            <a:extLst>
              <a:ext uri="{FF2B5EF4-FFF2-40B4-BE49-F238E27FC236}">
                <a16:creationId xmlns:a16="http://schemas.microsoft.com/office/drawing/2014/main" id="{8492FDCB-257C-0BD7-36D5-C96F0C4AF9B6}"/>
              </a:ext>
            </a:extLst>
          </p:cNvPr>
          <p:cNvSpPr txBox="1"/>
          <p:nvPr/>
        </p:nvSpPr>
        <p:spPr>
          <a:xfrm>
            <a:off x="27748148" y="20659372"/>
            <a:ext cx="1963993" cy="830997"/>
          </a:xfrm>
          <a:prstGeom prst="rect">
            <a:avLst/>
          </a:prstGeom>
          <a:noFill/>
        </p:spPr>
        <p:txBody>
          <a:bodyPr wrap="square" rtlCol="0">
            <a:spAutoFit/>
          </a:bodyPr>
          <a:lstStyle/>
          <a:p>
            <a:r>
              <a:rPr lang="en-US" dirty="0"/>
              <a:t>PV-OSD Distribution</a:t>
            </a:r>
          </a:p>
        </p:txBody>
      </p:sp>
      <p:sp>
        <p:nvSpPr>
          <p:cNvPr id="67" name="TextBox 66">
            <a:extLst>
              <a:ext uri="{FF2B5EF4-FFF2-40B4-BE49-F238E27FC236}">
                <a16:creationId xmlns:a16="http://schemas.microsoft.com/office/drawing/2014/main" id="{C01BABBD-B842-A643-76FB-66D8DA9E325D}"/>
              </a:ext>
            </a:extLst>
          </p:cNvPr>
          <p:cNvSpPr txBox="1"/>
          <p:nvPr/>
        </p:nvSpPr>
        <p:spPr>
          <a:xfrm>
            <a:off x="27602304" y="15899038"/>
            <a:ext cx="1963993" cy="830997"/>
          </a:xfrm>
          <a:prstGeom prst="rect">
            <a:avLst/>
          </a:prstGeom>
          <a:noFill/>
        </p:spPr>
        <p:txBody>
          <a:bodyPr wrap="square" rtlCol="0">
            <a:spAutoFit/>
          </a:bodyPr>
          <a:lstStyle/>
          <a:p>
            <a:r>
              <a:rPr lang="en-US" dirty="0"/>
              <a:t>PV-OSD Distribution</a:t>
            </a:r>
          </a:p>
        </p:txBody>
      </p:sp>
      <p:sp>
        <p:nvSpPr>
          <p:cNvPr id="68" name="TextBox 67">
            <a:extLst>
              <a:ext uri="{FF2B5EF4-FFF2-40B4-BE49-F238E27FC236}">
                <a16:creationId xmlns:a16="http://schemas.microsoft.com/office/drawing/2014/main" id="{44525DBC-DF7B-5580-5C66-05AE30DB970D}"/>
              </a:ext>
            </a:extLst>
          </p:cNvPr>
          <p:cNvSpPr txBox="1"/>
          <p:nvPr/>
        </p:nvSpPr>
        <p:spPr>
          <a:xfrm>
            <a:off x="33883824" y="20637184"/>
            <a:ext cx="1963993" cy="830997"/>
          </a:xfrm>
          <a:prstGeom prst="rect">
            <a:avLst/>
          </a:prstGeom>
          <a:noFill/>
        </p:spPr>
        <p:txBody>
          <a:bodyPr wrap="square" rtlCol="0">
            <a:spAutoFit/>
          </a:bodyPr>
          <a:lstStyle/>
          <a:p>
            <a:r>
              <a:rPr lang="en-US" dirty="0"/>
              <a:t>PV-CPD Distribution</a:t>
            </a:r>
          </a:p>
        </p:txBody>
      </p:sp>
      <p:sp>
        <p:nvSpPr>
          <p:cNvPr id="69" name="TextBox 68">
            <a:extLst>
              <a:ext uri="{FF2B5EF4-FFF2-40B4-BE49-F238E27FC236}">
                <a16:creationId xmlns:a16="http://schemas.microsoft.com/office/drawing/2014/main" id="{EE4D4004-FB5E-DD72-F9BD-C3957151DF08}"/>
              </a:ext>
            </a:extLst>
          </p:cNvPr>
          <p:cNvSpPr txBox="1"/>
          <p:nvPr/>
        </p:nvSpPr>
        <p:spPr>
          <a:xfrm>
            <a:off x="33811428" y="15877704"/>
            <a:ext cx="1963993" cy="830997"/>
          </a:xfrm>
          <a:prstGeom prst="rect">
            <a:avLst/>
          </a:prstGeom>
          <a:noFill/>
        </p:spPr>
        <p:txBody>
          <a:bodyPr wrap="square" rtlCol="0">
            <a:spAutoFit/>
          </a:bodyPr>
          <a:lstStyle/>
          <a:p>
            <a:r>
              <a:rPr lang="en-US" dirty="0"/>
              <a:t>PV-CPD Distribution</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8513</TotalTime>
  <Words>848</Words>
  <Application>Microsoft Macintosh PowerPoint</Application>
  <PresentationFormat>Custom</PresentationFormat>
  <Paragraphs>109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Blank Presentation</vt:lpstr>
      <vt:lpstr>PowerPoint Presentation</vt:lpstr>
    </vt:vector>
  </TitlesOfParts>
  <Company>Bill Gillies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 Gillies</dc:creator>
  <cp:lastModifiedBy>Bennet E Meyers-Im</cp:lastModifiedBy>
  <cp:revision>560</cp:revision>
  <cp:lastPrinted>2009-08-21T21:57:41Z</cp:lastPrinted>
  <dcterms:created xsi:type="dcterms:W3CDTF">2009-08-19T15:15:49Z</dcterms:created>
  <dcterms:modified xsi:type="dcterms:W3CDTF">2023-02-26T23:41:22Z</dcterms:modified>
</cp:coreProperties>
</file>