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97" r:id="rId10"/>
    <p:sldId id="267" r:id="rId11"/>
    <p:sldId id="268" r:id="rId12"/>
    <p:sldId id="260" r:id="rId13"/>
    <p:sldId id="258" r:id="rId14"/>
    <p:sldId id="259" r:id="rId15"/>
    <p:sldId id="270" r:id="rId16"/>
    <p:sldId id="290" r:id="rId17"/>
    <p:sldId id="271" r:id="rId18"/>
    <p:sldId id="269" r:id="rId19"/>
    <p:sldId id="272" r:id="rId20"/>
    <p:sldId id="273" r:id="rId21"/>
    <p:sldId id="274" r:id="rId22"/>
    <p:sldId id="275" r:id="rId23"/>
    <p:sldId id="286" r:id="rId24"/>
    <p:sldId id="276" r:id="rId25"/>
    <p:sldId id="288" r:id="rId26"/>
    <p:sldId id="277" r:id="rId27"/>
    <p:sldId id="278" r:id="rId28"/>
    <p:sldId id="283" r:id="rId29"/>
    <p:sldId id="284" r:id="rId30"/>
    <p:sldId id="280" r:id="rId31"/>
    <p:sldId id="285" r:id="rId32"/>
    <p:sldId id="287" r:id="rId33"/>
    <p:sldId id="292" r:id="rId34"/>
    <p:sldId id="294" r:id="rId35"/>
    <p:sldId id="293" r:id="rId36"/>
    <p:sldId id="295" r:id="rId37"/>
    <p:sldId id="298" r:id="rId38"/>
    <p:sldId id="296" r:id="rId39"/>
    <p:sldId id="299" r:id="rId40"/>
    <p:sldId id="289" r:id="rId41"/>
    <p:sldId id="282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BD7CF-CE8D-43B1-B884-D59884E078C3}" type="datetimeFigureOut">
              <a:rPr lang="en-IE" smtClean="0"/>
              <a:t>27/02/2014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C2457-0B7C-48B9-BDD1-92A4A044B45F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10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11</a:t>
            </a:fld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12</a:t>
            </a:fld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14</a:t>
            </a:fld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15</a:t>
            </a:fld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16</a:t>
            </a:fld>
            <a:endParaRPr lang="en-I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17</a:t>
            </a:fld>
            <a:endParaRPr lang="en-I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18</a:t>
            </a:fld>
            <a:endParaRPr lang="en-I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19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20</a:t>
            </a:fld>
            <a:endParaRPr lang="en-I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21</a:t>
            </a:fld>
            <a:endParaRPr lang="en-I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22</a:t>
            </a:fld>
            <a:endParaRPr lang="en-I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23</a:t>
            </a:fld>
            <a:endParaRPr lang="en-I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24</a:t>
            </a:fld>
            <a:endParaRPr lang="en-I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25</a:t>
            </a:fld>
            <a:endParaRPr lang="en-I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26</a:t>
            </a:fld>
            <a:endParaRPr lang="en-I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27</a:t>
            </a:fld>
            <a:endParaRPr lang="en-I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28</a:t>
            </a:fld>
            <a:endParaRPr lang="en-I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29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30</a:t>
            </a:fld>
            <a:endParaRPr lang="en-I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31</a:t>
            </a:fld>
            <a:endParaRPr lang="en-I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32</a:t>
            </a:fld>
            <a:endParaRPr lang="en-I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33</a:t>
            </a:fld>
            <a:endParaRPr lang="en-I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34</a:t>
            </a:fld>
            <a:endParaRPr lang="en-I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35</a:t>
            </a:fld>
            <a:endParaRPr lang="en-I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36</a:t>
            </a:fld>
            <a:endParaRPr lang="en-I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37</a:t>
            </a:fld>
            <a:endParaRPr lang="en-I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38</a:t>
            </a:fld>
            <a:endParaRPr lang="en-I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39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40</a:t>
            </a:fld>
            <a:endParaRPr lang="en-I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41</a:t>
            </a:fld>
            <a:endParaRPr lang="en-I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42</a:t>
            </a:fld>
            <a:endParaRPr lang="en-I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43</a:t>
            </a:fld>
            <a:endParaRPr lang="en-I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44</a:t>
            </a:fld>
            <a:endParaRPr lang="en-I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45</a:t>
            </a:fld>
            <a:endParaRPr lang="en-I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46</a:t>
            </a:fld>
            <a:endParaRPr lang="en-I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47</a:t>
            </a:fld>
            <a:endParaRPr lang="en-I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48</a:t>
            </a:fld>
            <a:endParaRPr lang="en-IE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49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50</a:t>
            </a:fld>
            <a:endParaRPr lang="en-IE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51</a:t>
            </a:fld>
            <a:endParaRPr lang="en-I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52</a:t>
            </a:fld>
            <a:endParaRPr lang="en-I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53</a:t>
            </a:fld>
            <a:endParaRPr lang="en-IE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54</a:t>
            </a:fld>
            <a:endParaRPr lang="en-IE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55</a:t>
            </a:fld>
            <a:endParaRPr lang="en-IE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56</a:t>
            </a:fld>
            <a:endParaRPr lang="en-IE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57</a:t>
            </a:fld>
            <a:endParaRPr lang="en-IE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58</a:t>
            </a:fld>
            <a:endParaRPr lang="en-IE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59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6</a:t>
            </a:fld>
            <a:endParaRPr lang="en-I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60</a:t>
            </a:fld>
            <a:endParaRPr lang="en-IE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61</a:t>
            </a:fld>
            <a:endParaRPr lang="en-I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62</a:t>
            </a:fld>
            <a:endParaRPr lang="en-IE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63</a:t>
            </a:fld>
            <a:endParaRPr lang="en-I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64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8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9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0FEE-2562-4ECA-8249-9192E51E4D92}" type="datetimeFigureOut">
              <a:rPr lang="en-IE" smtClean="0"/>
              <a:pPr/>
              <a:t>27/02/2014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564904"/>
            <a:ext cx="6552728" cy="22322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the general structure of all programs is: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&lt;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ProgramName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&lt;Do stuff&gt;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SEQUENCE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we write programs, we assume that the computer executes the program starting at the beginning and working its way to the end.</a:t>
            </a:r>
          </a:p>
          <a:p>
            <a:r>
              <a:rPr lang="en-IE" dirty="0" smtClean="0"/>
              <a:t>This is a basic assumption of all algorithm design.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we write programs, we assume that the computer executes the program starting at the beginning and working its way to the end.</a:t>
            </a:r>
          </a:p>
          <a:p>
            <a:r>
              <a:rPr lang="en-IE" dirty="0" smtClean="0"/>
              <a:t>This is a basic assumption of all algorithm design.</a:t>
            </a:r>
          </a:p>
          <a:p>
            <a:r>
              <a:rPr lang="en-IE" dirty="0" smtClean="0"/>
              <a:t>We call this SEQUENCE.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204864"/>
            <a:ext cx="6552728" cy="37444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In Pseudo code it looks like this: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Statement1;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Statement2;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Statement3;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Statement4;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Statement5;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Statement6;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Statement7;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Statement8;</a:t>
            </a:r>
          </a:p>
          <a:p>
            <a:pPr>
              <a:buNone/>
            </a:pPr>
            <a:endParaRPr lang="en-IE" dirty="0" smtClean="0">
              <a:latin typeface="Courier" pitchFamily="49" charset="0"/>
            </a:endParaRP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For example, for making a cup of tea:</a:t>
            </a:r>
          </a:p>
          <a:p>
            <a:endParaRPr lang="en-IE" dirty="0" smtClean="0"/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Add milk and/or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Serve;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 and/or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636912"/>
            <a:ext cx="6552728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 and/or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SELECTION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want to make a choice, for example, do we want to add sugar or not to the tea?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want to make a choice, for example, do we want to add sugar or not to the tea? </a:t>
            </a:r>
          </a:p>
          <a:p>
            <a:r>
              <a:rPr lang="en-IE" dirty="0" smtClean="0"/>
              <a:t>We call this SELECTION.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So, we could state this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don’t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564904"/>
            <a:ext cx="6552728" cy="2808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Or, in general: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(&lt;CONDITION&gt;)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 to check which number is biggest: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(A &gt; B)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Print A + “is bigger”;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Print B + “is bigger”;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Adding a selection statement in the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149080"/>
            <a:ext cx="6552728" cy="9361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Adding a selection statement in the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ITERATION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need to tell the computer to keep doing something until some condition occurs?</a:t>
            </a:r>
            <a:endParaRPr lang="en-I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need to tell the computer to keep doing something until some condition occurs?</a:t>
            </a:r>
          </a:p>
          <a:p>
            <a:r>
              <a:rPr lang="en-IE" dirty="0" smtClean="0"/>
              <a:t>Let’s say we wish to indicate that the you need to keep filling the kettle with water until it is full.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need to tell the computer to keep doing something until some condition occurs?</a:t>
            </a:r>
          </a:p>
          <a:p>
            <a:r>
              <a:rPr lang="en-IE" dirty="0" smtClean="0"/>
              <a:t>Let’s say we wish to indicate that the you need to keep filling the kettle with water until it is full.</a:t>
            </a:r>
          </a:p>
          <a:p>
            <a:r>
              <a:rPr lang="en-IE" dirty="0" smtClean="0"/>
              <a:t>We need a loop, or ITERATION.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  <a:p>
            <a:r>
              <a:rPr lang="en-IE" dirty="0" smtClean="0"/>
              <a:t>Let’s say we want to write a program to calculate interest, a good name for the program would be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So, we could state this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WHILE (Kettle is not full)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keep filling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ENDWHILE;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276872"/>
            <a:ext cx="7128792" cy="2808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Or, in general: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WHILE (&lt;CONDITION&gt;)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ENDWHILE;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 to print out the numbers 1 to 5:</a:t>
            </a:r>
          </a:p>
          <a:p>
            <a:pPr>
              <a:buNone/>
            </a:pPr>
            <a:endParaRPr lang="en-I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 = 1;</a:t>
            </a:r>
          </a:p>
          <a:p>
            <a:pPr>
              <a:buNone/>
            </a:pPr>
            <a:r>
              <a:rPr lang="en-IE" smtClean="0">
                <a:latin typeface="Courier New" pitchFamily="49" charset="0"/>
                <a:cs typeface="Courier New" pitchFamily="49" charset="0"/>
              </a:rPr>
              <a:t>WHILE(A </a:t>
            </a:r>
            <a:r>
              <a:rPr lang="en-IE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5)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Print A;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  A = A + 1;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ENDWHILE;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What is the benefit of using a loop?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Consider the problem of searching for an entry in a phone book with only </a:t>
            </a:r>
            <a:r>
              <a:rPr lang="en-IE" dirty="0" smtClean="0"/>
              <a:t>condition: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Consider the problem of searching for an entry in a phone book with only </a:t>
            </a:r>
            <a:r>
              <a:rPr lang="en-IE" dirty="0" smtClean="0"/>
              <a:t>condition:</a:t>
            </a:r>
          </a:p>
          <a:p>
            <a:endParaRPr lang="en-IE" dirty="0"/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Get first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If this is the required entry 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Then write down phone number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Else get next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If this is the correct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then write done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else get next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	if this is the correct entry</a:t>
            </a:r>
          </a:p>
          <a:p>
            <a:pPr lvl="1">
              <a:buFontTx/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…………….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could take forever to specify.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could take forever to specify.</a:t>
            </a:r>
          </a:p>
          <a:p>
            <a:endParaRPr lang="en-IE" dirty="0" smtClean="0"/>
          </a:p>
          <a:p>
            <a:r>
              <a:rPr lang="en-IE" dirty="0" smtClean="0"/>
              <a:t>There must be a better way to do it.</a:t>
            </a:r>
          </a:p>
          <a:p>
            <a:endParaRPr lang="en-IE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 may rewrite this as follows</a:t>
            </a:r>
            <a:r>
              <a:rPr lang="en-IE" dirty="0" smtClean="0"/>
              <a:t>:</a:t>
            </a:r>
          </a:p>
          <a:p>
            <a:endParaRPr lang="en-IE" dirty="0"/>
          </a:p>
          <a:p>
            <a:pPr>
              <a:buFont typeface="Wingdings" pitchFamily="2" charset="2"/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first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WHILE N is NOT the required entry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DO Get next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ENDWHILE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may rewrite this as follows:</a:t>
            </a:r>
          </a:p>
          <a:p>
            <a:endParaRPr lang="en-IE" dirty="0"/>
          </a:p>
          <a:p>
            <a:pPr>
              <a:buFont typeface="Wingdings" pitchFamily="2" charset="2"/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first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WHILE N is NOT the required entry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DO Get next entry;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this entry N;</a:t>
            </a:r>
          </a:p>
          <a:p>
            <a:pPr>
              <a:buFont typeface="Wingdings" pitchFamily="2" charset="2"/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ENDWHILE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IE" sz="3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E" sz="3000" dirty="0" smtClean="0">
                <a:latin typeface="Calibri" pitchFamily="34" charset="0"/>
                <a:cs typeface="Calibri" pitchFamily="34" charset="0"/>
              </a:rPr>
              <a:t>This is why we love loops!</a:t>
            </a:r>
          </a:p>
          <a:p>
            <a:pPr>
              <a:buFont typeface="Wingdings" pitchFamily="2" charset="2"/>
              <a:buNone/>
            </a:pPr>
            <a:endParaRPr lang="en-GB" sz="2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  <a:p>
            <a:r>
              <a:rPr lang="en-IE" dirty="0" smtClean="0"/>
              <a:t>Let’s say we want to write a program to calculate interest, a good name for the program would be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/>
              <a:t>.</a:t>
            </a:r>
          </a:p>
          <a:p>
            <a:r>
              <a:rPr lang="en-IE" dirty="0" smtClean="0"/>
              <a:t>Note the use of </a:t>
            </a:r>
            <a:r>
              <a:rPr lang="en-IE" dirty="0" err="1" smtClean="0"/>
              <a:t>CamelCase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WHILE (Kettle is not full)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keep filling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ENDWHILE;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996952"/>
            <a:ext cx="7128792" cy="7200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WHILE (Kettle is not full)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DO keep filling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ENDWHILE;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 and print it out.</a:t>
            </a: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84784"/>
            <a:ext cx="6552728" cy="26642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PrintNumber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Print A;</a:t>
            </a:r>
          </a:p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 and print it out double the number.</a:t>
            </a: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7128792" cy="31683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PrintDoubleNumber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B = A*2;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 Print B;</a:t>
            </a:r>
          </a:p>
          <a:p>
            <a:pPr>
              <a:buNone/>
            </a:pPr>
            <a:r>
              <a:rPr lang="en-IE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number, check if it is odd or even.</a:t>
            </a: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340768"/>
            <a:ext cx="7776864" cy="41044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800" dirty="0" err="1" smtClean="0">
                <a:latin typeface="Courier New" pitchFamily="49" charset="0"/>
                <a:cs typeface="Courier New" pitchFamily="49" charset="0"/>
              </a:rPr>
              <a:t>IsOddOrEven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(A/2 gives a remainder)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 “It’s Odd”;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 “It’s Even”;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 to print out the bigger of two numbers:</a:t>
            </a:r>
          </a:p>
          <a:p>
            <a:pPr lvl="1"/>
            <a:r>
              <a:rPr lang="en-IE" sz="2400" i="1" dirty="0" smtClean="0"/>
              <a:t>Read in two numbers, call them A and B. Is A is bigger than B, print out A, otherwise print out B.</a:t>
            </a:r>
            <a:endParaRPr lang="en-IE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  <a:p>
            <a:r>
              <a:rPr lang="en-IE" dirty="0" smtClean="0"/>
              <a:t>Let’s say we want to write a program to calculate interest, a good name for the program would be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/>
              <a:t>.</a:t>
            </a:r>
          </a:p>
          <a:p>
            <a:r>
              <a:rPr lang="en-IE" dirty="0" smtClean="0"/>
              <a:t>Note the use of </a:t>
            </a:r>
            <a:r>
              <a:rPr lang="en-IE" dirty="0" err="1" smtClean="0"/>
              <a:t>CamelCase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  <p:pic>
        <p:nvPicPr>
          <p:cNvPr id="4" name="Picture 3" descr="camelC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4653136"/>
            <a:ext cx="2575913" cy="2132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6552728" cy="44644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800" dirty="0" err="1" smtClean="0">
                <a:latin typeface="Courier New" pitchFamily="49" charset="0"/>
                <a:cs typeface="Courier New" pitchFamily="49" charset="0"/>
              </a:rPr>
              <a:t>PrintBiggerOfTwo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Read A; 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Read B;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(A&gt;B)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 A;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 B;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END.</a:t>
            </a:r>
            <a:endParaRPr lang="en-IE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 to print out the bigger of three numbers:</a:t>
            </a:r>
          </a:p>
          <a:p>
            <a:pPr lvl="1"/>
            <a:r>
              <a:rPr lang="en-IE" sz="2400" i="1" dirty="0" smtClean="0"/>
              <a:t>Read in three numbers, call them A, B and C. </a:t>
            </a:r>
          </a:p>
          <a:p>
            <a:pPr lvl="2"/>
            <a:r>
              <a:rPr lang="en-IE" sz="2000" i="1" dirty="0" smtClean="0"/>
              <a:t>If A is bigger than B, then if A is bigger than C, print out A, otherwise print out C. </a:t>
            </a:r>
          </a:p>
          <a:p>
            <a:pPr lvl="2"/>
            <a:r>
              <a:rPr lang="en-IE" sz="2000" i="1" dirty="0" smtClean="0"/>
              <a:t>If B is bigger than A, then if B is bigger than C, print out B, otherwise print out C. 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84784"/>
            <a:ext cx="6552728" cy="48245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BiggerOfThree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  Read B;</a:t>
            </a:r>
          </a:p>
          <a:p>
            <a:pPr>
              <a:buNone/>
            </a:pP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   Read C;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(A&gt;B)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THEN IF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(A&gt;C)</a:t>
            </a: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      THEN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Print A;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      ELSE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Print C;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END IF;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ELSE IF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(B&gt;C)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      THEN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Print B;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        ELSE 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Print C;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                END IF;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    END IF;</a:t>
            </a:r>
          </a:p>
          <a:p>
            <a:pPr>
              <a:buNone/>
            </a:pPr>
            <a:r>
              <a:rPr lang="en-IE" sz="20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Print out the numbers from 1 to 5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6552728" cy="39604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Print1to5: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(A != 6)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Print A;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    A = A + 1;</a:t>
            </a:r>
          </a:p>
          <a:p>
            <a:pPr>
              <a:buNone/>
            </a:pPr>
            <a:r>
              <a:rPr lang="en-IE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ENDWHILE;</a:t>
            </a:r>
          </a:p>
          <a:p>
            <a:pPr>
              <a:buNone/>
            </a:pPr>
            <a:r>
              <a:rPr lang="en-IE" sz="28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800" b="1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Add up the numbers 1 to 5 and print out the result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12776"/>
            <a:ext cx="6552728" cy="43924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pPr>
              <a:buNone/>
            </a:pP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PrintSum1to5: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Total = 0;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(A != 6)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Total = Total + A;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    A = A + 1;</a:t>
            </a:r>
          </a:p>
          <a:p>
            <a:pPr>
              <a:buNone/>
            </a:pP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    ENDWHILE;</a:t>
            </a:r>
          </a:p>
          <a:p>
            <a:pPr>
              <a:buNone/>
            </a:pPr>
            <a:r>
              <a:rPr lang="en-IE" sz="2400" dirty="0" smtClean="0">
                <a:latin typeface="Courier New" pitchFamily="49" charset="0"/>
                <a:cs typeface="Courier New" pitchFamily="49" charset="0"/>
              </a:rPr>
              <a:t>    Print Total;</a:t>
            </a:r>
          </a:p>
          <a:p>
            <a:pPr>
              <a:buNone/>
            </a:pPr>
            <a:r>
              <a:rPr lang="en-IE" sz="24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 and check if it’s a prime number</a:t>
            </a:r>
            <a:r>
              <a:rPr lang="en-IE" sz="2000" i="1" dirty="0" smtClean="0"/>
              <a:t>. 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 and check if it’s a prime number</a:t>
            </a:r>
            <a:r>
              <a:rPr lang="en-IE" sz="2000" i="1" dirty="0" smtClean="0"/>
              <a:t>.</a:t>
            </a:r>
          </a:p>
          <a:p>
            <a:pPr lvl="1"/>
            <a:r>
              <a:rPr lang="en-IE" sz="2000" i="1" dirty="0" smtClean="0"/>
              <a:t>What’s a prime number? 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 and check if it’s a prime number</a:t>
            </a:r>
            <a:r>
              <a:rPr lang="en-IE" sz="2000" i="1" dirty="0" smtClean="0"/>
              <a:t>.</a:t>
            </a:r>
          </a:p>
          <a:p>
            <a:pPr lvl="1"/>
            <a:r>
              <a:rPr lang="en-IE" sz="2000" i="1" dirty="0" smtClean="0"/>
              <a:t>What’s a prime number?</a:t>
            </a:r>
          </a:p>
          <a:p>
            <a:pPr lvl="1"/>
            <a:r>
              <a:rPr lang="en-IE" sz="2000" i="1" dirty="0" smtClean="0"/>
              <a:t>A number that’s only divisible by itself and 1, e.g. 7. 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we start the program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 and check if it’s a prime number</a:t>
            </a:r>
            <a:r>
              <a:rPr lang="en-IE" sz="2000" i="1" dirty="0" smtClean="0"/>
              <a:t>.</a:t>
            </a:r>
          </a:p>
          <a:p>
            <a:pPr lvl="1"/>
            <a:r>
              <a:rPr lang="en-IE" sz="2000" i="1" dirty="0" smtClean="0"/>
              <a:t>What’s a prime number?</a:t>
            </a:r>
          </a:p>
          <a:p>
            <a:pPr lvl="1"/>
            <a:r>
              <a:rPr lang="en-IE" sz="2000" i="1" dirty="0" smtClean="0"/>
              <a:t>A number that’s only divisible by itself and 1, e.g. 7. </a:t>
            </a:r>
          </a:p>
          <a:p>
            <a:pPr lvl="1"/>
            <a:r>
              <a:rPr lang="en-IE" sz="2000" i="1" dirty="0" smtClean="0"/>
              <a:t>Or to put it another way, every number other than itself and 1 gives a remainder, e.g. For 7, if 6, 5, 4, 3, and 2 give a remainder then 7 is prime.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let’s say we want to express the following algorithm:</a:t>
            </a:r>
          </a:p>
          <a:p>
            <a:pPr lvl="1"/>
            <a:r>
              <a:rPr lang="en-IE" sz="2400" i="1" dirty="0" smtClean="0"/>
              <a:t>Read in a number and check if it’s a prime number</a:t>
            </a:r>
            <a:r>
              <a:rPr lang="en-IE" sz="2000" i="1" dirty="0" smtClean="0"/>
              <a:t>.</a:t>
            </a:r>
          </a:p>
          <a:p>
            <a:pPr lvl="1"/>
            <a:r>
              <a:rPr lang="en-IE" sz="2000" i="1" dirty="0" smtClean="0"/>
              <a:t>What’s a prime number?</a:t>
            </a:r>
          </a:p>
          <a:p>
            <a:pPr lvl="1"/>
            <a:r>
              <a:rPr lang="en-IE" sz="2000" i="1" dirty="0" smtClean="0"/>
              <a:t>A number that’s only divisible by itself and 1, e.g. 7. </a:t>
            </a:r>
          </a:p>
          <a:p>
            <a:pPr lvl="1"/>
            <a:r>
              <a:rPr lang="en-IE" sz="2000" i="1" dirty="0" smtClean="0"/>
              <a:t>Or to put it another way, every number other than itself and 1 gives a remainder, e.g. For 7, if 6, 5, 4, 3, and 2 give a remainder then 7 is prime.</a:t>
            </a:r>
          </a:p>
          <a:p>
            <a:pPr lvl="1"/>
            <a:r>
              <a:rPr lang="en-IE" sz="2000" i="1" dirty="0" smtClean="0"/>
              <a:t>So all we need to do is divide 7 by all numbers less than it but greater than one, and if any of them have no remainder, we know it’s not prime.</a:t>
            </a:r>
            <a:endParaRPr lang="en-I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So, </a:t>
            </a:r>
          </a:p>
          <a:p>
            <a:r>
              <a:rPr lang="en-IE" dirty="0" smtClean="0"/>
              <a:t>If the number is 7, as long as 6, 5, 4, 3, and 2 give a remainder, 7 is prime.</a:t>
            </a:r>
          </a:p>
          <a:p>
            <a:r>
              <a:rPr lang="en-IE" dirty="0" smtClean="0"/>
              <a:t>If the number is 9, we know that 8, 7, 6, 5, and 4, all give remainders, but 3 does not give a remainder, it goes evenly into 9 so we can say 9 is not prime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r>
              <a:rPr lang="en-IE" dirty="0" smtClean="0"/>
              <a:t>So remember, </a:t>
            </a:r>
          </a:p>
          <a:p>
            <a:pPr lvl="1"/>
            <a:r>
              <a:rPr lang="en-IE" dirty="0" smtClean="0"/>
              <a:t>if the number is 7, as long as 6, 5, 4, 3, and 2 give a remainder, 7 is prime.</a:t>
            </a:r>
          </a:p>
          <a:p>
            <a:r>
              <a:rPr lang="en-IE" dirty="0" smtClean="0"/>
              <a:t>So, in general, </a:t>
            </a:r>
          </a:p>
          <a:p>
            <a:pPr lvl="1"/>
            <a:r>
              <a:rPr lang="en-IE" dirty="0" smtClean="0"/>
              <a:t>if the number is A, as long as A-1, A-2, A-3, A-4, ... 2 give a remainder, A is prime.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1484784"/>
            <a:ext cx="6552728" cy="51845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Prime: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Read A;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B = A - 1;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=True;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(B != 1)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DO  IF 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(A/B gives no remainder)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= False;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    B = B – 1;             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   ENDWHILE;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E" sz="1800" dirty="0" err="1" smtClean="0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 THEN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Print “Prime”;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Print “Not Prime”;</a:t>
            </a:r>
          </a:p>
          <a:p>
            <a:pPr>
              <a:buNone/>
            </a:pPr>
            <a:r>
              <a:rPr lang="en-IE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ENDIF;</a:t>
            </a:r>
          </a:p>
          <a:p>
            <a:pPr>
              <a:buNone/>
            </a:pPr>
            <a:r>
              <a:rPr lang="en-IE" sz="18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797152"/>
            <a:ext cx="6552728" cy="1296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we start the program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IE" dirty="0"/>
          </a:p>
          <a:p>
            <a:r>
              <a:rPr lang="en-IE" dirty="0" smtClean="0"/>
              <a:t>And in general it’s: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&lt;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ProgramName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Our program will finish with the following: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797152"/>
            <a:ext cx="6552728" cy="1296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Our program will finish with the following: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dirty="0"/>
          </a:p>
          <a:p>
            <a:r>
              <a:rPr lang="en-IE" dirty="0" smtClean="0"/>
              <a:t>And in general it’s the same: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2392</Words>
  <Application>Microsoft Office PowerPoint</Application>
  <PresentationFormat>On-screen Show (4:3)</PresentationFormat>
  <Paragraphs>483</Paragraphs>
  <Slides>64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SEQUENCE</vt:lpstr>
      <vt:lpstr>Pseudocode</vt:lpstr>
      <vt:lpstr>Pseudocode</vt:lpstr>
      <vt:lpstr>Pseudocode</vt:lpstr>
      <vt:lpstr>Pseudocode</vt:lpstr>
      <vt:lpstr>Pseudocode</vt:lpstr>
      <vt:lpstr>Pseudocode</vt:lpstr>
      <vt:lpstr>SELECTION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ITERATION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EXAMPLES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 (reprise)</dc:title>
  <dc:creator>dgordon</dc:creator>
  <cp:lastModifiedBy>DIT</cp:lastModifiedBy>
  <cp:revision>18</cp:revision>
  <dcterms:created xsi:type="dcterms:W3CDTF">2011-11-22T13:33:19Z</dcterms:created>
  <dcterms:modified xsi:type="dcterms:W3CDTF">2014-02-27T21:07:47Z</dcterms:modified>
</cp:coreProperties>
</file>