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c4f83bd87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c4f83bd8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beffb088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beffb088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c4f83bd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c4f83bd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c4f83bd8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c4f83bd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c4f83bd8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c4f83bd8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c4f83bd8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c4f83bd8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c4f83bd8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c4f83bd8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c4f83bd8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c4f83bd8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c4f83bd8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c4f83bd8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C841 – Legal Issues in InfoSec (IHP4 T1)</a:t>
            </a:r>
            <a:endParaRPr/>
          </a:p>
        </p:txBody>
      </p:sp>
      <p:sp>
        <p:nvSpPr>
          <p:cNvPr id="73" name="Google Shape;73;p13"/>
          <p:cNvSpPr txBox="1">
            <a:spLocks noGrp="1"/>
          </p:cNvSpPr>
          <p:nvPr>
            <p:ph type="subTitle" idx="1"/>
          </p:nvPr>
        </p:nvSpPr>
        <p:spPr>
          <a:xfrm>
            <a:off x="2390275" y="4042400"/>
            <a:ext cx="6331500" cy="666300"/>
          </a:xfrm>
          <a:prstGeom prst="rect">
            <a:avLst/>
          </a:prstGeom>
        </p:spPr>
        <p:txBody>
          <a:bodyPr spcFirstLastPara="1" wrap="square" lIns="91425" tIns="91425" rIns="91425" bIns="91425" anchor="b" anchorCtr="0">
            <a:normAutofit lnSpcReduction="20000"/>
          </a:bodyPr>
          <a:lstStyle/>
          <a:p>
            <a:pPr marL="0" lvl="0" indent="0" algn="l" rtl="0">
              <a:spcBef>
                <a:spcPts val="0"/>
              </a:spcBef>
              <a:spcAft>
                <a:spcPts val="0"/>
              </a:spcAft>
              <a:buNone/>
            </a:pPr>
            <a:r>
              <a:rPr lang="en" dirty="0"/>
              <a:t>By Kiarah Pettaway </a:t>
            </a:r>
            <a:endParaRPr dirty="0"/>
          </a:p>
          <a:p>
            <a:pPr marL="0" lvl="0" indent="0" algn="l" rtl="0">
              <a:spcBef>
                <a:spcPts val="0"/>
              </a:spcBef>
              <a:spcAft>
                <a:spcPts val="0"/>
              </a:spcAft>
              <a:buNone/>
            </a:pPr>
            <a:r>
              <a:rPr lang="en" dirty="0"/>
              <a:t>Student ID: 011015177</a:t>
            </a:r>
            <a:endParaRPr dirty="0"/>
          </a:p>
        </p:txBody>
      </p:sp>
      <p:sp>
        <p:nvSpPr>
          <p:cNvPr id="2" name="Rectangle 1">
            <a:extLst>
              <a:ext uri="{FF2B5EF4-FFF2-40B4-BE49-F238E27FC236}">
                <a16:creationId xmlns:a16="http://schemas.microsoft.com/office/drawing/2014/main" id="{5A5D9F65-EA30-9897-7A70-982B52DAB8F4}"/>
              </a:ext>
            </a:extLst>
          </p:cNvPr>
          <p:cNvSpPr/>
          <p:nvPr/>
        </p:nvSpPr>
        <p:spPr>
          <a:xfrm>
            <a:off x="2455954" y="4390077"/>
            <a:ext cx="2527765" cy="229797"/>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Legal Compliance Summary</a:t>
            </a:r>
            <a:endParaRPr/>
          </a:p>
        </p:txBody>
      </p:sp>
      <p:sp>
        <p:nvSpPr>
          <p:cNvPr id="135" name="Google Shape;135;p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1200"/>
              </a:spcAft>
              <a:buNone/>
            </a:pPr>
            <a:r>
              <a:rPr lang="en"/>
              <a:t>TechFite has demonstrated partial compliance with the Electronic Communications Privacy Act (ECPA), but internal enforcement is lacking. The Business Intelligence (BI) unit has used dummy accounts to access other departments, violating ECPA guidelines. Compliance with the Computer Fraud and Abuse Act (CFAA) is deficient, as evidenced by the use of Metasploit tools to track and gain unauthorized access to competitors. The Sarbanes-Oxley Act (SOX) audit of the client database revealed fictitious company profiles, contributing to fraudulent sales figures. The absence of internal auditing processes and the lack of proper implementation of the principle of least privilege and separation of duties facilitated unauthorized access by BI unit employees. Addressing these compliance gaps is imperative to uphold legal standards and fortify internal controls.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A1. CFAA &amp; ECPA</a:t>
            </a:r>
            <a:endParaRPr/>
          </a:p>
        </p:txBody>
      </p:sp>
      <p:sp>
        <p:nvSpPr>
          <p:cNvPr id="79" name="Google Shape;79;p14"/>
          <p:cNvSpPr txBox="1">
            <a:spLocks noGrp="1"/>
          </p:cNvSpPr>
          <p:nvPr>
            <p:ph type="body" idx="1"/>
          </p:nvPr>
        </p:nvSpPr>
        <p:spPr>
          <a:xfrm>
            <a:off x="2400300" y="1297875"/>
            <a:ext cx="3071400" cy="4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CFAA</a:t>
            </a:r>
            <a:endParaRPr/>
          </a:p>
        </p:txBody>
      </p:sp>
      <p:sp>
        <p:nvSpPr>
          <p:cNvPr id="80" name="Google Shape;80;p14"/>
          <p:cNvSpPr txBox="1">
            <a:spLocks noGrp="1"/>
          </p:cNvSpPr>
          <p:nvPr>
            <p:ph type="body" idx="2"/>
          </p:nvPr>
        </p:nvSpPr>
        <p:spPr>
          <a:xfrm>
            <a:off x="5471700" y="1297875"/>
            <a:ext cx="3071400" cy="4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ECPA</a:t>
            </a:r>
            <a:endParaRPr/>
          </a:p>
        </p:txBody>
      </p:sp>
      <p:sp>
        <p:nvSpPr>
          <p:cNvPr id="81" name="Google Shape;81;p14"/>
          <p:cNvSpPr txBox="1">
            <a:spLocks noGrp="1"/>
          </p:cNvSpPr>
          <p:nvPr>
            <p:ph type="body" idx="1"/>
          </p:nvPr>
        </p:nvSpPr>
        <p:spPr>
          <a:xfrm>
            <a:off x="2400303" y="1635975"/>
            <a:ext cx="30714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100">
                <a:solidFill>
                  <a:srgbClr val="0F0F0F"/>
                </a:solidFill>
                <a:latin typeface="Roboto"/>
                <a:ea typeface="Roboto"/>
                <a:cs typeface="Roboto"/>
                <a:sym typeface="Roboto"/>
              </a:rPr>
              <a:t>Two accounts, created solely upon Carl Jaspers' request, are in constant use despite the associated employees not working for TechFite for over a year.</a:t>
            </a:r>
            <a:endParaRPr sz="1100">
              <a:solidFill>
                <a:srgbClr val="0F0F0F"/>
              </a:solidFill>
              <a:latin typeface="Roboto"/>
              <a:ea typeface="Roboto"/>
              <a:cs typeface="Roboto"/>
              <a:sym typeface="Roboto"/>
            </a:endParaRPr>
          </a:p>
          <a:p>
            <a:pPr marL="0" lvl="0" indent="0" algn="l" rtl="0">
              <a:spcBef>
                <a:spcPts val="1200"/>
              </a:spcBef>
              <a:spcAft>
                <a:spcPts val="0"/>
              </a:spcAft>
              <a:buClr>
                <a:schemeClr val="dk2"/>
              </a:buClr>
              <a:buSzPts val="1100"/>
              <a:buFont typeface="Arial"/>
              <a:buNone/>
            </a:pPr>
            <a:r>
              <a:rPr lang="en" sz="1100">
                <a:solidFill>
                  <a:srgbClr val="0F0F0F"/>
                </a:solidFill>
                <a:latin typeface="Roboto"/>
                <a:ea typeface="Roboto"/>
                <a:cs typeface="Roboto"/>
                <a:sym typeface="Roboto"/>
              </a:rPr>
              <a:t>Emails associated with these accounts refer to intelligence-gathering activities.</a:t>
            </a:r>
            <a:endParaRPr sz="1100">
              <a:solidFill>
                <a:srgbClr val="0F0F0F"/>
              </a:solidFill>
              <a:latin typeface="Roboto"/>
              <a:ea typeface="Roboto"/>
              <a:cs typeface="Roboto"/>
              <a:sym typeface="Roboto"/>
            </a:endParaRPr>
          </a:p>
          <a:p>
            <a:pPr marL="0" lvl="0" indent="0" algn="l" rtl="0">
              <a:spcBef>
                <a:spcPts val="1200"/>
              </a:spcBef>
              <a:spcAft>
                <a:spcPts val="1200"/>
              </a:spcAft>
              <a:buNone/>
            </a:pPr>
            <a:endParaRPr sz="1100">
              <a:solidFill>
                <a:srgbClr val="0F0F0F"/>
              </a:solidFill>
              <a:latin typeface="Roboto"/>
              <a:ea typeface="Roboto"/>
              <a:cs typeface="Roboto"/>
              <a:sym typeface="Roboto"/>
            </a:endParaRPr>
          </a:p>
        </p:txBody>
      </p:sp>
      <p:sp>
        <p:nvSpPr>
          <p:cNvPr id="82" name="Google Shape;82;p14"/>
          <p:cNvSpPr txBox="1">
            <a:spLocks noGrp="1"/>
          </p:cNvSpPr>
          <p:nvPr>
            <p:ph type="body" idx="1"/>
          </p:nvPr>
        </p:nvSpPr>
        <p:spPr>
          <a:xfrm>
            <a:off x="5471703" y="1635975"/>
            <a:ext cx="3071400" cy="3002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 sz="1100">
                <a:solidFill>
                  <a:srgbClr val="0F0F0F"/>
                </a:solidFill>
                <a:latin typeface="Roboto"/>
                <a:ea typeface="Roboto"/>
                <a:cs typeface="Roboto"/>
                <a:sym typeface="Roboto"/>
              </a:rPr>
              <a:t>BI Unit gains unauthorized access to other units within TechFite, including legal, human resources, and finance departments.</a:t>
            </a:r>
            <a:endParaRPr sz="1100">
              <a:solidFill>
                <a:srgbClr val="0F0F0F"/>
              </a:solidFill>
              <a:latin typeface="Roboto"/>
              <a:ea typeface="Roboto"/>
              <a:cs typeface="Roboto"/>
              <a:sym typeface="Roboto"/>
            </a:endParaRPr>
          </a:p>
          <a:p>
            <a:pPr marL="0" lvl="0" indent="0" algn="l" rtl="0">
              <a:spcBef>
                <a:spcPts val="1400"/>
              </a:spcBef>
              <a:spcAft>
                <a:spcPts val="0"/>
              </a:spcAft>
              <a:buNone/>
            </a:pPr>
            <a:r>
              <a:rPr lang="en" sz="1100">
                <a:solidFill>
                  <a:srgbClr val="0F0F0F"/>
                </a:solidFill>
                <a:latin typeface="Roboto"/>
                <a:ea typeface="Roboto"/>
                <a:cs typeface="Roboto"/>
                <a:sym typeface="Roboto"/>
              </a:rPr>
              <a:t>Escalation of privilege occurs on dummy user accounts, allowing access to sensitive documents.</a:t>
            </a:r>
            <a:endParaRPr sz="1100">
              <a:solidFill>
                <a:srgbClr val="0F0F0F"/>
              </a:solidFill>
              <a:latin typeface="Roboto"/>
              <a:ea typeface="Roboto"/>
              <a:cs typeface="Roboto"/>
              <a:sym typeface="Roboto"/>
            </a:endParaRPr>
          </a:p>
          <a:p>
            <a:pPr marL="0" lvl="0" indent="0" algn="l" rtl="0">
              <a:spcBef>
                <a:spcPts val="1400"/>
              </a:spcBef>
              <a:spcAft>
                <a:spcPts val="1200"/>
              </a:spcAft>
              <a:buNone/>
            </a:pPr>
            <a:endParaRPr sz="1100">
              <a:solidFill>
                <a:srgbClr val="0F0F0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9500" y="7842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A2. </a:t>
            </a:r>
            <a:r>
              <a:rPr lang="en">
                <a:solidFill>
                  <a:srgbClr val="CC0000"/>
                </a:solidFill>
              </a:rPr>
              <a:t>Three</a:t>
            </a:r>
            <a:r>
              <a:rPr lang="en"/>
              <a:t> Laws</a:t>
            </a:r>
            <a:endParaRPr/>
          </a:p>
        </p:txBody>
      </p:sp>
      <p:sp>
        <p:nvSpPr>
          <p:cNvPr id="88" name="Google Shape;88;p15"/>
          <p:cNvSpPr txBox="1">
            <a:spLocks noGrp="1"/>
          </p:cNvSpPr>
          <p:nvPr>
            <p:ph type="body" idx="1"/>
          </p:nvPr>
        </p:nvSpPr>
        <p:spPr>
          <a:xfrm>
            <a:off x="319500" y="1618203"/>
            <a:ext cx="2808000" cy="362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b="1"/>
              <a:t>CFAA</a:t>
            </a:r>
            <a:endParaRPr b="1"/>
          </a:p>
        </p:txBody>
      </p:sp>
      <p:sp>
        <p:nvSpPr>
          <p:cNvPr id="89" name="Google Shape;89;p15"/>
          <p:cNvSpPr txBox="1">
            <a:spLocks noGrp="1"/>
          </p:cNvSpPr>
          <p:nvPr>
            <p:ph type="body" idx="1"/>
          </p:nvPr>
        </p:nvSpPr>
        <p:spPr>
          <a:xfrm>
            <a:off x="3308350" y="1618201"/>
            <a:ext cx="2808000" cy="362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b="1"/>
              <a:t>ECPA</a:t>
            </a:r>
            <a:endParaRPr/>
          </a:p>
        </p:txBody>
      </p:sp>
      <p:sp>
        <p:nvSpPr>
          <p:cNvPr id="90" name="Google Shape;90;p15"/>
          <p:cNvSpPr txBox="1">
            <a:spLocks noGrp="1"/>
          </p:cNvSpPr>
          <p:nvPr>
            <p:ph type="body" idx="1"/>
          </p:nvPr>
        </p:nvSpPr>
        <p:spPr>
          <a:xfrm>
            <a:off x="6243950" y="1618200"/>
            <a:ext cx="2808000" cy="362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b="1"/>
              <a:t>SOX</a:t>
            </a:r>
            <a:endParaRPr/>
          </a:p>
        </p:txBody>
      </p:sp>
      <p:sp>
        <p:nvSpPr>
          <p:cNvPr id="91" name="Google Shape;91;p15"/>
          <p:cNvSpPr txBox="1">
            <a:spLocks noGrp="1"/>
          </p:cNvSpPr>
          <p:nvPr>
            <p:ph type="body" idx="1"/>
          </p:nvPr>
        </p:nvSpPr>
        <p:spPr>
          <a:xfrm>
            <a:off x="319500" y="1954150"/>
            <a:ext cx="2701500" cy="2973600"/>
          </a:xfrm>
          <a:prstGeom prst="rect">
            <a:avLst/>
          </a:prstGeom>
        </p:spPr>
        <p:txBody>
          <a:bodyPr spcFirstLastPara="1" wrap="square" lIns="91425" tIns="91425" rIns="91425" bIns="91425" anchor="t" anchorCtr="0">
            <a:normAutofit fontScale="85000" lnSpcReduction="20000"/>
          </a:bodyPr>
          <a:lstStyle/>
          <a:p>
            <a:pPr marL="0" lvl="0" indent="0" algn="l" rtl="0">
              <a:spcBef>
                <a:spcPts val="1700"/>
              </a:spcBef>
              <a:spcAft>
                <a:spcPts val="0"/>
              </a:spcAft>
              <a:buNone/>
            </a:pPr>
            <a:r>
              <a:rPr lang="en" sz="1350">
                <a:latin typeface="Roboto"/>
                <a:ea typeface="Roboto"/>
                <a:cs typeface="Roboto"/>
                <a:sym typeface="Roboto"/>
              </a:rPr>
              <a:t>The creation and usage of two accounts, which were made solely based on Carl Jaspers' request and continued to be used even after their associated employees left TechFite, is an ideal example of unauthorized access under the Computer Fraud and Abuse Act. This act violates the provision that prohibits accessing a computer system without proper authorization or exceeding authorized access.</a:t>
            </a:r>
            <a:endParaRPr sz="1350">
              <a:latin typeface="Roboto"/>
              <a:ea typeface="Roboto"/>
              <a:cs typeface="Roboto"/>
              <a:sym typeface="Roboto"/>
            </a:endParaRPr>
          </a:p>
          <a:p>
            <a:pPr marL="457200" lvl="0" indent="-228600" algn="l" rtl="0">
              <a:spcBef>
                <a:spcPts val="1700"/>
              </a:spcBef>
              <a:spcAft>
                <a:spcPts val="0"/>
              </a:spcAft>
              <a:buSzPct val="100000"/>
              <a:buFont typeface="Roboto"/>
              <a:buNone/>
            </a:pPr>
            <a:endParaRPr sz="1350">
              <a:latin typeface="Roboto"/>
              <a:ea typeface="Roboto"/>
              <a:cs typeface="Roboto"/>
              <a:sym typeface="Roboto"/>
            </a:endParaRPr>
          </a:p>
          <a:p>
            <a:pPr marL="0" lvl="0" indent="0" algn="l" rtl="0">
              <a:spcBef>
                <a:spcPts val="1700"/>
              </a:spcBef>
              <a:spcAft>
                <a:spcPts val="1200"/>
              </a:spcAft>
              <a:buNone/>
            </a:pPr>
            <a:endParaRPr b="1"/>
          </a:p>
        </p:txBody>
      </p:sp>
      <p:sp>
        <p:nvSpPr>
          <p:cNvPr id="92" name="Google Shape;92;p15"/>
          <p:cNvSpPr txBox="1">
            <a:spLocks noGrp="1"/>
          </p:cNvSpPr>
          <p:nvPr>
            <p:ph type="body" idx="1"/>
          </p:nvPr>
        </p:nvSpPr>
        <p:spPr>
          <a:xfrm>
            <a:off x="3308350" y="1954150"/>
            <a:ext cx="2701500" cy="2973600"/>
          </a:xfrm>
          <a:prstGeom prst="rect">
            <a:avLst/>
          </a:prstGeom>
        </p:spPr>
        <p:txBody>
          <a:bodyPr spcFirstLastPara="1" wrap="square" lIns="91425" tIns="91425" rIns="91425" bIns="91425" anchor="t" anchorCtr="0">
            <a:normAutofit/>
          </a:bodyPr>
          <a:lstStyle/>
          <a:p>
            <a:pPr marL="0" lvl="0" indent="0" algn="l" rtl="0">
              <a:spcBef>
                <a:spcPts val="1400"/>
              </a:spcBef>
              <a:spcAft>
                <a:spcPts val="1400"/>
              </a:spcAft>
              <a:buNone/>
            </a:pPr>
            <a:r>
              <a:rPr lang="en"/>
              <a:t>The BI Unit gaining unauthorized access to other units, including legal, human resources, and finance departments, implicate the ECPA's prohibition against unauthorized interception of electronic communications. </a:t>
            </a:r>
            <a:endParaRPr b="1"/>
          </a:p>
        </p:txBody>
      </p:sp>
      <p:sp>
        <p:nvSpPr>
          <p:cNvPr id="93" name="Google Shape;93;p15"/>
          <p:cNvSpPr txBox="1">
            <a:spLocks noGrp="1"/>
          </p:cNvSpPr>
          <p:nvPr>
            <p:ph type="body" idx="1"/>
          </p:nvPr>
        </p:nvSpPr>
        <p:spPr>
          <a:xfrm>
            <a:off x="6243950" y="1954150"/>
            <a:ext cx="2701500" cy="2973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2"/>
              </a:buClr>
              <a:buSzPts val="1100"/>
              <a:buFont typeface="Arial"/>
              <a:buNone/>
            </a:pPr>
            <a:r>
              <a:rPr lang="en"/>
              <a:t>Nadia Johnson consistently receives favorable recommendations from her associate, Jaspers, leading to substantial salary increases. Their close friendship is evident on social media. Notably, Johnson has never conducted an audit of Jaspers' division, potentially impeding effective internal communication. This situation warrants an examination of TechFite, with the Sarbanes-Oxley Act providing justification for conducting a comprehensive audit of the company.</a:t>
            </a:r>
            <a:endParaRPr/>
          </a:p>
          <a:p>
            <a:pPr marL="0" lvl="0" indent="0" algn="l" rtl="0">
              <a:spcBef>
                <a:spcPts val="1200"/>
              </a:spcBef>
              <a:spcAft>
                <a:spcPts val="1200"/>
              </a:spcAft>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A3. Duty of Due Care</a:t>
            </a:r>
            <a:endParaRPr/>
          </a:p>
        </p:txBody>
      </p:sp>
      <p:sp>
        <p:nvSpPr>
          <p:cNvPr id="99" name="Google Shape;99;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50">
                <a:solidFill>
                  <a:srgbClr val="0F0F0F"/>
                </a:solidFill>
                <a:latin typeface="Roboto"/>
                <a:ea typeface="Roboto"/>
                <a:cs typeface="Roboto"/>
                <a:sym typeface="Roboto"/>
              </a:rPr>
              <a:t>TechFite seems to have some shortcomings in its internal oversight, specifically in regards to the BI Unit. While their external threat protection measures are commendable, there appears to be insufficient documentation and discussion around important internal operations. This lack of oversight in areas such as auditing user accounts, monitoring for privilege escalation, and enforcing data loss prevention on sensitive documents, raises concerns about their duty of due care. The absence of a clear plan for safeguarding sensitive and proprietary information only compounds these concerns.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A4. SOX</a:t>
            </a:r>
            <a:endParaRPr/>
          </a:p>
        </p:txBody>
      </p:sp>
      <p:sp>
        <p:nvSpPr>
          <p:cNvPr id="105" name="Google Shape;105;p17"/>
          <p:cNvSpPr txBox="1">
            <a:spLocks noGrp="1"/>
          </p:cNvSpPr>
          <p:nvPr>
            <p:ph type="body" idx="1"/>
          </p:nvPr>
        </p:nvSpPr>
        <p:spPr>
          <a:xfrm>
            <a:off x="2410112" y="1443376"/>
            <a:ext cx="6321600" cy="3002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1200"/>
              </a:spcAft>
              <a:buNone/>
            </a:pPr>
            <a:r>
              <a:rPr lang="en"/>
              <a:t>The discovery of three clients, namely Bebop Software, FGH Research Group, and Dazzling Comet Software, who do not seem to have any internet presence and make payments through checks from the same bank, raises strong suspicions of potential irregularities. This situation aligns perfectly with the objectives of the Sarbanes-Oxley Act (SOX) to ensure financial transparency, accountability, and the prevention of off-the-books transactions. The robust internal controls mandated by SOX, including the prevention of fraudulent financial activities and the maintenance of accurate financial records, make it clear that the identified pattern of clients lacking an internet presence and utilizing the same bank for payments is a possible conduit for off-the-books payments, thereby implicating SOX's principles of financial oversight and integrity.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B1a. Criminal Activity, </a:t>
            </a:r>
            <a:r>
              <a:rPr lang="en">
                <a:solidFill>
                  <a:srgbClr val="CC0000"/>
                </a:solidFill>
              </a:rPr>
              <a:t>actors</a:t>
            </a:r>
            <a:r>
              <a:rPr lang="en"/>
              <a:t> and Victims</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11" name="Google Shape;111;p1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Individuals involved in the creation and use of unauthorized accounts, potentially for intelligence-gathering activities, including Carl Jaspers and the BI Unit employees, such as Sarah Miller, Megan Rogers, and Jack Hudson.</a:t>
            </a:r>
            <a:endParaRPr/>
          </a:p>
          <a:p>
            <a:pPr marL="0" lvl="0" indent="0" algn="l" rtl="0">
              <a:spcBef>
                <a:spcPts val="1200"/>
              </a:spcBef>
              <a:spcAft>
                <a:spcPts val="0"/>
              </a:spcAft>
              <a:buClr>
                <a:schemeClr val="dk2"/>
              </a:buClr>
              <a:buSzPct val="61111"/>
              <a:buFont typeface="Arial"/>
              <a:buNone/>
            </a:pPr>
            <a:r>
              <a:rPr lang="en"/>
              <a:t>Some of the victims include; TechFite itself, as unauthorized access and intelligence gathering can compromise the company's confidential information. Employees within TechFite, especially those in legal, human resources, and finance departments, whose sensitive documents were potentially accessed without proper authorization. Clients such as Orange Leaf Software LLC and Union City Electronic Ventures, whose proprietary information may have been accessed without authorization.</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B1b. Cybersecurity Policies &amp; Procedures</a:t>
            </a:r>
            <a:endParaRPr/>
          </a:p>
          <a:p>
            <a:pPr marL="0" lvl="0" indent="0" algn="l" rtl="0">
              <a:spcBef>
                <a:spcPts val="0"/>
              </a:spcBef>
              <a:spcAft>
                <a:spcPts val="0"/>
              </a:spcAft>
              <a:buNone/>
            </a:pPr>
            <a:endParaRPr/>
          </a:p>
        </p:txBody>
      </p:sp>
      <p:sp>
        <p:nvSpPr>
          <p:cNvPr id="117" name="Google Shape;117;p1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350"/>
              <a:t>TechFite's lack of policies and procedures has resulted in several shortcomings. Firstly, there are no policies in place to ensure ongoing oversight of user accounts. Secondly, the current cybersecurity policies do not mandate comprehensive internal oversight. Thirdly, there are no guidelines to enforce adequate segregation of duties including client information and using a Chinese wall. Fourthly, there are no controls in place to identify and prevent off-the-books transactions. Fifthly, the absence of policies addressing conflicts of interest from social relationships is a major concern. Lastly, there are inadequate policies on internal oversight measures which contributes to unauthorized access.</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B2a. Negligent Activity, </a:t>
            </a:r>
            <a:r>
              <a:rPr lang="en">
                <a:solidFill>
                  <a:srgbClr val="CC0000"/>
                </a:solidFill>
              </a:rPr>
              <a:t>actors</a:t>
            </a:r>
            <a:r>
              <a:rPr lang="en"/>
              <a:t> and Victims</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a:t>Alleged acts of negligence at TechFite, include several lapses such as the creation and use of unauthorized accounts, failure to secure client information, and inadequate controls for financial transactions. The culprits behind these lapses include Carl Jaspers who may have been involved in the creation of unauthorized accounts, and Nadia Johnson whose social connections might influence personnel decisions. The victims of these acts of negligence include clients such as Noah Stevenson and Ana Capperson, employees, and TechFite itself, facing potential breaches of confidential information and financial records. The lack of internal oversight documentation and unauthorized access to legal, human resources, and finance departments further highlight negligence, with responsibility ultimately falling on TechFite's management and IT security personnel. These alleged acts of negligence highlight the need for comprehensive reforms in TechFite's policies to prevent future incidents and protect stakeholders.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B2b. Negligence Prevention</a:t>
            </a:r>
            <a:endParaRPr/>
          </a:p>
        </p:txBody>
      </p:sp>
      <p:sp>
        <p:nvSpPr>
          <p:cNvPr id="129" name="Google Shape;129;p21"/>
          <p:cNvSpPr txBox="1">
            <a:spLocks noGrp="1"/>
          </p:cNvSpPr>
          <p:nvPr>
            <p:ph type="body" idx="1"/>
          </p:nvPr>
        </p:nvSpPr>
        <p:spPr>
          <a:xfrm>
            <a:off x="2410100" y="1267900"/>
            <a:ext cx="6321600" cy="33303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Clr>
                <a:schemeClr val="dk2"/>
              </a:buClr>
              <a:buSzPct val="61111"/>
              <a:buFont typeface="Arial"/>
              <a:buNone/>
            </a:pPr>
            <a:r>
              <a:rPr lang="en"/>
              <a:t>TechFite's cybersecurity policies fell short in preventing careless practices, resulting in various unauthorized accounts, unprotected client information, and insufficient financial transaction controls. These policy gaps opened the door for potential misuse of accounts and access to confidential information by individuals such as Carl Jaspers, ultimately leading to fraudulent activities with clients like Bebop Software, FGH Research Group, and Dazzling Comet Software.</a:t>
            </a:r>
            <a:endParaRPr/>
          </a:p>
          <a:p>
            <a:pPr marL="0" lvl="0" indent="0" algn="l" rtl="0">
              <a:spcBef>
                <a:spcPts val="1200"/>
              </a:spcBef>
              <a:spcAft>
                <a:spcPts val="0"/>
              </a:spcAft>
              <a:buClr>
                <a:schemeClr val="dk2"/>
              </a:buClr>
              <a:buSzPct val="61111"/>
              <a:buFont typeface="Arial"/>
              <a:buNone/>
            </a:pPr>
            <a:endParaRPr/>
          </a:p>
          <a:p>
            <a:pPr marL="0" lvl="0" indent="0" algn="l" rtl="0">
              <a:spcBef>
                <a:spcPts val="1200"/>
              </a:spcBef>
              <a:spcAft>
                <a:spcPts val="0"/>
              </a:spcAft>
              <a:buClr>
                <a:schemeClr val="dk2"/>
              </a:buClr>
              <a:buSzPct val="61111"/>
              <a:buFont typeface="Arial"/>
              <a:buNone/>
            </a:pPr>
            <a:r>
              <a:rPr lang="en"/>
              <a:t>Moreover, TechFite lacked policies to handle conflicts of interest, resulting in personnel decisions that were negligent, as exemplified by the cases of Carl Jaspers and Nadia Johnson. The company's access controls and monitoring policies were also inadequate in preventing unauthorized access to sensitive business areas and detecting potential data breaches.</a:t>
            </a:r>
            <a:endParaRPr/>
          </a:p>
          <a:p>
            <a:pPr marL="0" lvl="0" indent="0" algn="l" rtl="0">
              <a:spcBef>
                <a:spcPts val="1200"/>
              </a:spcBef>
              <a:spcAft>
                <a:spcPts val="0"/>
              </a:spcAft>
              <a:buClr>
                <a:schemeClr val="dk2"/>
              </a:buClr>
              <a:buSzPct val="61111"/>
              <a:buFont typeface="Arial"/>
              <a:buNone/>
            </a:pPr>
            <a:endParaRPr/>
          </a:p>
          <a:p>
            <a:pPr marL="0" lvl="0" indent="0" algn="l" rtl="0">
              <a:spcBef>
                <a:spcPts val="1200"/>
              </a:spcBef>
              <a:spcAft>
                <a:spcPts val="1200"/>
              </a:spcAft>
              <a:buNone/>
            </a:pPr>
            <a:r>
              <a:rPr lang="en"/>
              <a:t>To prevent future incidents and safeguard all parties involved, TechFite must implement comprehensive policy reforms.</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1188</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Roboto</vt:lpstr>
      <vt:lpstr>Arial</vt:lpstr>
      <vt:lpstr>Raleway</vt:lpstr>
      <vt:lpstr>Swiss</vt:lpstr>
      <vt:lpstr>C841 – Legal Issues in InfoSec (IHP4 T1)</vt:lpstr>
      <vt:lpstr>A1. CFAA &amp; ECPA</vt:lpstr>
      <vt:lpstr>A2. Three Laws</vt:lpstr>
      <vt:lpstr>A3. Duty of Due Care</vt:lpstr>
      <vt:lpstr>A4. SOX</vt:lpstr>
      <vt:lpstr>B1a. Criminal Activity, actors and Victims  </vt:lpstr>
      <vt:lpstr>B1b. Cybersecurity Policies &amp; Procedures </vt:lpstr>
      <vt:lpstr>B2a. Negligent Activity, actors and Victims  </vt:lpstr>
      <vt:lpstr>B2b. Negligence Prevention</vt:lpstr>
      <vt:lpstr>C. Legal Compliance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𝟗𝟗𝟗 ⠀</dc:creator>
  <cp:lastModifiedBy>𝟗𝟗𝟗 ⠀</cp:lastModifiedBy>
  <cp:revision>1</cp:revision>
  <dcterms:modified xsi:type="dcterms:W3CDTF">2025-04-10T11:44:24Z</dcterms:modified>
</cp:coreProperties>
</file>