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F0502020204030203" pitchFamily="34" charset="0"/>
      <p:regular r:id="rId12"/>
      <p:bold r:id="rId13"/>
      <p:italic r:id="rId14"/>
      <p:boldItalic r:id="rId15"/>
    </p:embeddedFont>
    <p:embeddedFont>
      <p:font typeface="Raleway"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9" d="100"/>
          <a:sy n="199" d="100"/>
        </p:scale>
        <p:origin x="68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61b34b58a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61b34b58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61b81bf2aa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61b81bf2aa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61b81bf2aa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61b81bf2aa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61b81bf2aa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61b81bf2aa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61b81bf2aa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61b81bf2aa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61b81bf2aa_1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61b81bf2aa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61b81bf2aa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61b81bf2aa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61b81bf2aa_1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61b81bf2aa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C841 – Legal Issues in InfoSec (IHP4 T2)</a:t>
            </a:r>
            <a:endParaRPr/>
          </a:p>
        </p:txBody>
      </p:sp>
      <p:sp>
        <p:nvSpPr>
          <p:cNvPr id="73" name="Google Shape;73;p13"/>
          <p:cNvSpPr txBox="1">
            <a:spLocks noGrp="1"/>
          </p:cNvSpPr>
          <p:nvPr>
            <p:ph type="subTitle" idx="1"/>
          </p:nvPr>
        </p:nvSpPr>
        <p:spPr>
          <a:xfrm>
            <a:off x="2390275" y="4042400"/>
            <a:ext cx="6331500" cy="666300"/>
          </a:xfrm>
          <a:prstGeom prst="rect">
            <a:avLst/>
          </a:prstGeom>
        </p:spPr>
        <p:txBody>
          <a:bodyPr spcFirstLastPara="1" wrap="square" lIns="91425" tIns="91425" rIns="91425" bIns="91425" anchor="b" anchorCtr="0">
            <a:normAutofit lnSpcReduction="20000"/>
          </a:bodyPr>
          <a:lstStyle/>
          <a:p>
            <a:pPr marL="0" lvl="0" indent="0" algn="l" rtl="0">
              <a:spcBef>
                <a:spcPts val="0"/>
              </a:spcBef>
              <a:spcAft>
                <a:spcPts val="0"/>
              </a:spcAft>
              <a:buNone/>
            </a:pPr>
            <a:r>
              <a:rPr lang="en"/>
              <a:t>By Kiarah Pettaway </a:t>
            </a:r>
            <a:endParaRPr/>
          </a:p>
          <a:p>
            <a:pPr marL="0" lvl="0" indent="0" algn="l" rtl="0">
              <a:spcBef>
                <a:spcPts val="0"/>
              </a:spcBef>
              <a:spcAft>
                <a:spcPts val="0"/>
              </a:spcAft>
              <a:buNone/>
            </a:pPr>
            <a:r>
              <a:rPr lang="en"/>
              <a:t>Student ID: 011015177</a:t>
            </a:r>
            <a:endParaRPr/>
          </a:p>
        </p:txBody>
      </p:sp>
      <p:sp>
        <p:nvSpPr>
          <p:cNvPr id="3" name="Rectangle 2">
            <a:extLst>
              <a:ext uri="{FF2B5EF4-FFF2-40B4-BE49-F238E27FC236}">
                <a16:creationId xmlns:a16="http://schemas.microsoft.com/office/drawing/2014/main" id="{2B42DF70-E0D1-2B8C-3D8F-7CF2D3EB6212}"/>
              </a:ext>
            </a:extLst>
          </p:cNvPr>
          <p:cNvSpPr/>
          <p:nvPr/>
        </p:nvSpPr>
        <p:spPr>
          <a:xfrm>
            <a:off x="2390275" y="4390077"/>
            <a:ext cx="2631744" cy="205860"/>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A1a. Ethical Guidelines</a:t>
            </a:r>
            <a:endParaRPr/>
          </a:p>
        </p:txBody>
      </p:sp>
      <p:sp>
        <p:nvSpPr>
          <p:cNvPr id="79" name="Google Shape;79;p14"/>
          <p:cNvSpPr txBox="1">
            <a:spLocks noGrp="1"/>
          </p:cNvSpPr>
          <p:nvPr>
            <p:ph type="body" idx="1"/>
          </p:nvPr>
        </p:nvSpPr>
        <p:spPr>
          <a:xfrm>
            <a:off x="2400250" y="1211350"/>
            <a:ext cx="6321600" cy="34485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b="1"/>
              <a:t>Example #1</a:t>
            </a:r>
            <a:r>
              <a:rPr lang="en"/>
              <a:t>: Orange Leaf Software LLC had a consultation with TechFite's Applications Division after signing a non-disclosure agreement (NDA) during the pre-consulting process. However, during this process, confidential information about Orange Leaf's products was leaked to competitors, indicating a potential breach of privacy. This shows that the "</a:t>
            </a:r>
            <a:r>
              <a:rPr lang="en" b="1">
                <a:solidFill>
                  <a:srgbClr val="CC0000"/>
                </a:solidFill>
              </a:rPr>
              <a:t>Respect for Privacy</a:t>
            </a:r>
            <a:r>
              <a:rPr lang="en"/>
              <a:t>" guideline is crucial in situations like these, where information shared under the NDA should be handled with confidentiality and not misused for competitive advantage. Adhering to the "</a:t>
            </a:r>
            <a:r>
              <a:rPr lang="en" b="1">
                <a:solidFill>
                  <a:srgbClr val="CC0000"/>
                </a:solidFill>
              </a:rPr>
              <a:t>Respect for Privacy</a:t>
            </a:r>
            <a:r>
              <a:rPr lang="en"/>
              <a:t>" guideline would have ensured the protection of Orange Leaf's proprietary information and prevented the unauthorized use of technical details provided during the consultation. This emphasizes the importance of ethical standards in building trust and safeguarding the privacy of organizations seeking consulting services.</a:t>
            </a:r>
            <a:endParaRPr/>
          </a:p>
          <a:p>
            <a:pPr marL="0" lvl="0" indent="0" algn="l" rtl="0">
              <a:spcBef>
                <a:spcPts val="1200"/>
              </a:spcBef>
              <a:spcAft>
                <a:spcPts val="1200"/>
              </a:spcAft>
              <a:buNone/>
            </a:pPr>
            <a:r>
              <a:rPr lang="en" b="1"/>
              <a:t>Example #2</a:t>
            </a:r>
            <a:r>
              <a:rPr lang="en"/>
              <a:t>: TechFite's Applications Division is implicated in potential legal violations, including unauthorized access, use of Metasploit tools, and creation of dummy accounts without proper authorization. The applicability of the "</a:t>
            </a:r>
            <a:r>
              <a:rPr lang="en" b="1">
                <a:solidFill>
                  <a:srgbClr val="CC0000"/>
                </a:solidFill>
              </a:rPr>
              <a:t>Compliance with Laws and Regulations</a:t>
            </a:r>
            <a:r>
              <a:rPr lang="en"/>
              <a:t>" guideline is evident in this instance, as TechFite should have maintained a strict commitment to legal requirements governing information security. Upholding the "</a:t>
            </a:r>
            <a:r>
              <a:rPr lang="en" b="1">
                <a:solidFill>
                  <a:srgbClr val="CC0000"/>
                </a:solidFill>
              </a:rPr>
              <a:t>Compliance with Laws and Regulations</a:t>
            </a:r>
            <a:r>
              <a:rPr lang="en"/>
              <a:t>" guideline would have justified the prevention of potential legal violations, ensuring that the organization operates within the boundaries set by applicable laws. This underscores the significance of ethical standards in guiding organizations to operate with integrity and legality in their information security practices.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A2. Unethical Practices</a:t>
            </a:r>
            <a:endParaRPr/>
          </a:p>
        </p:txBody>
      </p:sp>
      <p:sp>
        <p:nvSpPr>
          <p:cNvPr id="85" name="Google Shape;85;p15"/>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The IT Security Analyst, </a:t>
            </a:r>
            <a:r>
              <a:rPr lang="en" b="1">
                <a:solidFill>
                  <a:srgbClr val="CC0000"/>
                </a:solidFill>
              </a:rPr>
              <a:t>Nadia Johnson</a:t>
            </a:r>
            <a:r>
              <a:rPr lang="en"/>
              <a:t>, acknowledged the lack of documentation on internal oversight, especially within the Business Intelligence (BI) Unit. Specific discussions on auditing users’ accounts, checking for escalation of privilege, enforcing data loss prevention (DLP), and monitoring internal network traffic were absent. This omission of essential behaviors led to a lack of oversight and control, creating an environment where potential misuse of information could occur without detection.</a:t>
            </a:r>
            <a:endParaRPr/>
          </a:p>
          <a:p>
            <a:pPr marL="0" lvl="0" indent="0" algn="l" rtl="0">
              <a:spcBef>
                <a:spcPts val="1200"/>
              </a:spcBef>
              <a:spcAft>
                <a:spcPts val="1200"/>
              </a:spcAft>
              <a:buNone/>
            </a:pPr>
            <a:r>
              <a:rPr lang="en"/>
              <a:t>The creation of fictitious clients (</a:t>
            </a:r>
            <a:r>
              <a:rPr lang="en" b="1">
                <a:solidFill>
                  <a:srgbClr val="CC0000"/>
                </a:solidFill>
              </a:rPr>
              <a:t>Bebop Software</a:t>
            </a:r>
            <a:r>
              <a:rPr lang="en"/>
              <a:t>, </a:t>
            </a:r>
            <a:r>
              <a:rPr lang="en" b="1">
                <a:solidFill>
                  <a:srgbClr val="CC0000"/>
                </a:solidFill>
              </a:rPr>
              <a:t>FGH Research Group</a:t>
            </a:r>
            <a:r>
              <a:rPr lang="en"/>
              <a:t>, </a:t>
            </a:r>
            <a:r>
              <a:rPr lang="en" b="1">
                <a:solidFill>
                  <a:srgbClr val="CC0000"/>
                </a:solidFill>
              </a:rPr>
              <a:t>Dazzling Comet Software</a:t>
            </a:r>
            <a:r>
              <a:rPr lang="en"/>
              <a:t>) and potential off-the-books payments raised suspicions of fraudulent practices within the TechFite's Applications Division. This behavior contributed to potential financial misconduct and the creation of misleading sales figures, compromising the integrity of the company's financial reporting.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A3. Factors</a:t>
            </a:r>
            <a:endParaRPr/>
          </a:p>
        </p:txBody>
      </p:sp>
      <p:sp>
        <p:nvSpPr>
          <p:cNvPr id="91" name="Google Shape;91;p16"/>
          <p:cNvSpPr txBox="1">
            <a:spLocks noGrp="1"/>
          </p:cNvSpPr>
          <p:nvPr>
            <p:ph type="body" idx="1"/>
          </p:nvPr>
        </p:nvSpPr>
        <p:spPr>
          <a:xfrm>
            <a:off x="2410112" y="1290976"/>
            <a:ext cx="6321600" cy="30024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r>
              <a:rPr lang="en"/>
              <a:t>The </a:t>
            </a:r>
            <a:r>
              <a:rPr lang="en" b="1">
                <a:solidFill>
                  <a:srgbClr val="CC0000"/>
                </a:solidFill>
              </a:rPr>
              <a:t>BI Unit</a:t>
            </a:r>
            <a:r>
              <a:rPr lang="en"/>
              <a:t> did not enforce the principles of least privilege and segregation of duties. Each workstation and computer had full administrative rights, and there was no IT segmentation or separation between units. The lack of strict control over access privileges resulted in unauthorized access to sensitive information, enabling individuals to exploit their positions for personal gain or engage in activities without proper authorization.</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The positive reviews given by </a:t>
            </a:r>
            <a:r>
              <a:rPr lang="en" b="1">
                <a:solidFill>
                  <a:srgbClr val="CC0000"/>
                </a:solidFill>
              </a:rPr>
              <a:t>Carl Jaspers</a:t>
            </a:r>
            <a:r>
              <a:rPr lang="en"/>
              <a:t> and the frequent raises awarded to </a:t>
            </a:r>
            <a:r>
              <a:rPr lang="en" b="1">
                <a:solidFill>
                  <a:srgbClr val="CC0000"/>
                </a:solidFill>
              </a:rPr>
              <a:t>Nadia Johnson</a:t>
            </a:r>
            <a:r>
              <a:rPr lang="en"/>
              <a:t> have raised concerns about the impact of personal relationships on professional decisions. Linking financial incentives to personal relationships may have created a work environment in which employees felt compelled to engage in unethical practices, jeopardizing the impartiality and integrity of decision-making processes.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2410100" y="471375"/>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
              <a:t>B1. InfoSec Policies</a:t>
            </a:r>
            <a:endParaRPr/>
          </a:p>
          <a:p>
            <a:pPr marL="0" lvl="0" indent="0" algn="l" rtl="0">
              <a:spcBef>
                <a:spcPts val="0"/>
              </a:spcBef>
              <a:spcAft>
                <a:spcPts val="0"/>
              </a:spcAft>
              <a:buNone/>
            </a:pPr>
            <a:endParaRPr sz="1800" b="0">
              <a:latin typeface="Lato"/>
              <a:ea typeface="Lato"/>
              <a:cs typeface="Lato"/>
              <a:sym typeface="Lato"/>
            </a:endParaRPr>
          </a:p>
        </p:txBody>
      </p:sp>
      <p:sp>
        <p:nvSpPr>
          <p:cNvPr id="97" name="Google Shape;97;p17"/>
          <p:cNvSpPr txBox="1">
            <a:spLocks noGrp="1"/>
          </p:cNvSpPr>
          <p:nvPr>
            <p:ph type="body" idx="1"/>
          </p:nvPr>
        </p:nvSpPr>
        <p:spPr>
          <a:xfrm>
            <a:off x="2410100" y="1299538"/>
            <a:ext cx="6321600" cy="16926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sz="1116"/>
              <a:t>The policy mandates strict access controls and enforces segregation of duties, ensuring that individuals have access only to the information and resources necessary for their roles. This prevents unauthorized access and misuse of sensitive data. By enforcing least privilege principles and segregation of duties, the policy acts as a deterrent to negligent acts within the organization. Individuals are discouraged from engaging in activities beyond their authorized responsibilities, reducing the risk of unintentional errors or oversights. For instance, the policy would have prevented the unauthorized access to sensitive information by ensuring that employees within the </a:t>
            </a:r>
            <a:r>
              <a:rPr lang="en" sz="1116" b="1">
                <a:solidFill>
                  <a:srgbClr val="CC0000"/>
                </a:solidFill>
              </a:rPr>
              <a:t>BI Unit</a:t>
            </a:r>
            <a:r>
              <a:rPr lang="en" sz="1116"/>
              <a:t> had limited access rights. This would have deterred the creation of dummy user accounts and unauthorized access to other departments, leading to a decrease in the compromise of intellectual property.</a:t>
            </a:r>
            <a:endParaRPr/>
          </a:p>
        </p:txBody>
      </p:sp>
      <p:sp>
        <p:nvSpPr>
          <p:cNvPr id="98" name="Google Shape;98;p17"/>
          <p:cNvSpPr txBox="1">
            <a:spLocks noGrp="1"/>
          </p:cNvSpPr>
          <p:nvPr>
            <p:ph type="body" idx="1"/>
          </p:nvPr>
        </p:nvSpPr>
        <p:spPr>
          <a:xfrm>
            <a:off x="2410100" y="1019550"/>
            <a:ext cx="6321600" cy="50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b="1"/>
              <a:t>Information Security Policy #1</a:t>
            </a:r>
            <a:r>
              <a:rPr lang="en" sz="1300"/>
              <a:t>:</a:t>
            </a:r>
            <a:r>
              <a:rPr lang="en" sz="1300" i="1"/>
              <a:t> Access Control and Segregation of Duties</a:t>
            </a:r>
            <a:endParaRPr sz="1300"/>
          </a:p>
        </p:txBody>
      </p:sp>
      <p:sp>
        <p:nvSpPr>
          <p:cNvPr id="99" name="Google Shape;99;p17"/>
          <p:cNvSpPr txBox="1">
            <a:spLocks noGrp="1"/>
          </p:cNvSpPr>
          <p:nvPr>
            <p:ph type="body" idx="1"/>
          </p:nvPr>
        </p:nvSpPr>
        <p:spPr>
          <a:xfrm>
            <a:off x="2410100" y="2992150"/>
            <a:ext cx="6321600" cy="16926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sz="1116"/>
              <a:t>This policy aims to promote ethical behavior and manage conflicts of interest within the workplace. It provides guidelines on personal relationships among employees to prevent biased decision-making and misuse of positions for personal gain. By addressing conflicts of interest and emphasizing the importance of ethical conduct, the policy serves as a deterrent to negligent acts. Employees are urged to maintain a professional and unbiased approach in their work, reducing the likelihood of unintentional negligence. The policy would have discouraged the social relationship between </a:t>
            </a:r>
            <a:r>
              <a:rPr lang="en" sz="1116" b="1">
                <a:solidFill>
                  <a:srgbClr val="CC0000"/>
                </a:solidFill>
              </a:rPr>
              <a:t>Nadia Johnson</a:t>
            </a:r>
            <a:r>
              <a:rPr lang="en" sz="1116"/>
              <a:t> and </a:t>
            </a:r>
            <a:r>
              <a:rPr lang="en" sz="1116" b="1">
                <a:solidFill>
                  <a:srgbClr val="CC0000"/>
                </a:solidFill>
              </a:rPr>
              <a:t>Carl Jaspers</a:t>
            </a:r>
            <a:r>
              <a:rPr lang="en" sz="1116"/>
              <a:t>. With clear guidelines in place, such relationships would be better managed to prevent potential biases in recommendations and raises. This would help to decrease the risk of compromising intellectual property and confidential information associated with personal relationships.</a:t>
            </a:r>
            <a:endParaRPr sz="1116"/>
          </a:p>
        </p:txBody>
      </p:sp>
      <p:sp>
        <p:nvSpPr>
          <p:cNvPr id="100" name="Google Shape;100;p17"/>
          <p:cNvSpPr txBox="1">
            <a:spLocks noGrp="1"/>
          </p:cNvSpPr>
          <p:nvPr>
            <p:ph type="body" idx="1"/>
          </p:nvPr>
        </p:nvSpPr>
        <p:spPr>
          <a:xfrm>
            <a:off x="2410100" y="2690375"/>
            <a:ext cx="6321600" cy="506400"/>
          </a:xfrm>
          <a:prstGeom prst="rect">
            <a:avLst/>
          </a:prstGeom>
        </p:spPr>
        <p:txBody>
          <a:bodyPr spcFirstLastPara="1" wrap="square" lIns="91425" tIns="91425" rIns="91425" bIns="91425" anchor="t" anchorCtr="0">
            <a:normAutofit fontScale="77500"/>
          </a:bodyPr>
          <a:lstStyle/>
          <a:p>
            <a:pPr marL="0" lvl="0" indent="0" algn="l" rtl="0">
              <a:spcBef>
                <a:spcPts val="0"/>
              </a:spcBef>
              <a:spcAft>
                <a:spcPts val="1200"/>
              </a:spcAft>
              <a:buNone/>
            </a:pPr>
            <a:r>
              <a:rPr lang="en" sz="1691" b="1"/>
              <a:t>Information Security Policy #2</a:t>
            </a:r>
            <a:r>
              <a:rPr lang="en" sz="1691"/>
              <a:t>:</a:t>
            </a:r>
            <a:r>
              <a:rPr lang="en" sz="1691" i="1"/>
              <a:t> Ethical Conduct and Conflict of Interest Management</a:t>
            </a:r>
            <a:endParaRPr sz="1691"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B2. SATE Components</a:t>
            </a:r>
            <a:endParaRPr/>
          </a:p>
        </p:txBody>
      </p:sp>
      <p:sp>
        <p:nvSpPr>
          <p:cNvPr id="106" name="Google Shape;106;p18"/>
          <p:cNvSpPr txBox="1">
            <a:spLocks noGrp="1"/>
          </p:cNvSpPr>
          <p:nvPr>
            <p:ph type="body" idx="1"/>
          </p:nvPr>
        </p:nvSpPr>
        <p:spPr>
          <a:xfrm>
            <a:off x="2400250" y="1704525"/>
            <a:ext cx="6321600" cy="1632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a:t>
            </a:r>
            <a:r>
              <a:rPr lang="en" b="1"/>
              <a:t>first</a:t>
            </a:r>
            <a:r>
              <a:rPr lang="en"/>
              <a:t> SATE component that will be implemented Compliance Legal Requirements Training.  The </a:t>
            </a:r>
            <a:r>
              <a:rPr lang="en" b="1"/>
              <a:t>second</a:t>
            </a:r>
            <a:r>
              <a:rPr lang="en"/>
              <a:t> SATE component that will be implemented is Ethical Issues for Cybersecurity Training.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B2. SATE Program Communication</a:t>
            </a:r>
            <a:endParaRPr/>
          </a:p>
        </p:txBody>
      </p:sp>
      <p:sp>
        <p:nvSpPr>
          <p:cNvPr id="112" name="Google Shape;112;p19"/>
          <p:cNvSpPr txBox="1">
            <a:spLocks noGrp="1"/>
          </p:cNvSpPr>
          <p:nvPr>
            <p:ph type="body" idx="1"/>
          </p:nvPr>
        </p:nvSpPr>
        <p:spPr>
          <a:xfrm>
            <a:off x="2400250" y="1399725"/>
            <a:ext cx="6321600" cy="1410600"/>
          </a:xfrm>
          <a:prstGeom prst="rect">
            <a:avLst/>
          </a:prstGeom>
        </p:spPr>
        <p:txBody>
          <a:bodyPr spcFirstLastPara="1" wrap="square" lIns="91425" tIns="91425" rIns="91425" bIns="91425" anchor="t" anchorCtr="0">
            <a:normAutofit fontScale="47500" lnSpcReduction="10000"/>
          </a:bodyPr>
          <a:lstStyle/>
          <a:p>
            <a:pPr marL="0" lvl="0" indent="0" algn="l" rtl="0">
              <a:spcBef>
                <a:spcPts val="0"/>
              </a:spcBef>
              <a:spcAft>
                <a:spcPts val="1200"/>
              </a:spcAft>
              <a:buNone/>
            </a:pPr>
            <a:r>
              <a:rPr lang="en"/>
              <a:t>The Compliance Department will supervise the program ensuring that it aligns with the legal requirements related to information security. A designated Compliance Officer will manage and coordinate the training initiatives. All employees, particularly those handling sensitive information, must participate in compliance legal requirements training. This includes people in the Applications Division, IT Security, and any department with access to confidential data. Compliance officers, legal experts, and external consultants with expertise in information security law will conduct the training sessions, giving employees an understanding of the legal landscape and their responsibilities. Failure to comply with legal training may lead to disciplinary actions, ranging from written warnings to further training requirements. Repeated non-compliance could result in more severe consequences, such as suspension or termination. Annual training sessions will be held to ensure that employees stay up-to-date on evolving legal requirements. In addition, reminders and updates will be provided periodically throughout the year to reinforce key concepts.</a:t>
            </a:r>
            <a:endParaRPr/>
          </a:p>
        </p:txBody>
      </p:sp>
      <p:sp>
        <p:nvSpPr>
          <p:cNvPr id="113" name="Google Shape;113;p19"/>
          <p:cNvSpPr txBox="1"/>
          <p:nvPr/>
        </p:nvSpPr>
        <p:spPr>
          <a:xfrm>
            <a:off x="2400250" y="1078350"/>
            <a:ext cx="4091400" cy="392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50" b="1" i="1">
                <a:solidFill>
                  <a:srgbClr val="0F0F0F"/>
                </a:solidFill>
                <a:latin typeface="Lato"/>
                <a:ea typeface="Lato"/>
                <a:cs typeface="Lato"/>
                <a:sym typeface="Lato"/>
              </a:rPr>
              <a:t>Compliance Legal Requirements Training</a:t>
            </a:r>
            <a:endParaRPr sz="1100" b="1" i="1">
              <a:solidFill>
                <a:schemeClr val="dk2"/>
              </a:solidFill>
              <a:latin typeface="Lato"/>
              <a:ea typeface="Lato"/>
              <a:cs typeface="Lato"/>
              <a:sym typeface="Lato"/>
            </a:endParaRPr>
          </a:p>
        </p:txBody>
      </p:sp>
      <p:sp>
        <p:nvSpPr>
          <p:cNvPr id="114" name="Google Shape;114;p19"/>
          <p:cNvSpPr txBox="1">
            <a:spLocks noGrp="1"/>
          </p:cNvSpPr>
          <p:nvPr>
            <p:ph type="body" idx="1"/>
          </p:nvPr>
        </p:nvSpPr>
        <p:spPr>
          <a:xfrm>
            <a:off x="2448075" y="3131700"/>
            <a:ext cx="6321600" cy="1410600"/>
          </a:xfrm>
          <a:prstGeom prst="rect">
            <a:avLst/>
          </a:prstGeom>
        </p:spPr>
        <p:txBody>
          <a:bodyPr spcFirstLastPara="1" wrap="square" lIns="91425" tIns="91425" rIns="91425" bIns="91425" anchor="t" anchorCtr="0">
            <a:normAutofit fontScale="47500" lnSpcReduction="10000"/>
          </a:bodyPr>
          <a:lstStyle/>
          <a:p>
            <a:pPr marL="0" lvl="0" indent="0" algn="l" rtl="0">
              <a:spcBef>
                <a:spcPts val="0"/>
              </a:spcBef>
              <a:spcAft>
                <a:spcPts val="1200"/>
              </a:spcAft>
              <a:buNone/>
            </a:pPr>
            <a:r>
              <a:rPr lang="en"/>
              <a:t>The Ethics and Cybersecurity Oversight Committee, consisting of members from Human Resources, Legal, and IT Security, will manage the program. An Ethics Officer will lead the implementation of the program. All employees, regardless of their position, will be required to take part in ethical training related to cybersecurity issues. This includes individuals in the BI Unit, IT Security, and leadership roles. The ethical training will be conducted by experts in ethics, cybersecurity professionals, and external consultants who specialize in ethical conduct in the cybersecurity domain. This diverse approach ensures a well-rounded perspective. If an employee fails to comply with the ethical training, progressive disciplinary actions will be taken, starting with counseling and additional training. Severe or repeated non-compliance could lead to escalated consequences such as reassignment or termination. Bi-annual training sessions will be held to address ethical issues and reinforce the importance of maintaining ethical standards. Regular ethical dilemmas and case studies will be shared to keep the topic at the forefront of employees' minds.</a:t>
            </a:r>
            <a:endParaRPr/>
          </a:p>
        </p:txBody>
      </p:sp>
      <p:sp>
        <p:nvSpPr>
          <p:cNvPr id="115" name="Google Shape;115;p19"/>
          <p:cNvSpPr txBox="1"/>
          <p:nvPr/>
        </p:nvSpPr>
        <p:spPr>
          <a:xfrm>
            <a:off x="2448075" y="2810325"/>
            <a:ext cx="4091400" cy="392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50" b="1" i="1">
                <a:solidFill>
                  <a:srgbClr val="0F0F0F"/>
                </a:solidFill>
                <a:latin typeface="Lato"/>
                <a:ea typeface="Lato"/>
                <a:cs typeface="Lato"/>
                <a:sym typeface="Lato"/>
              </a:rPr>
              <a:t>Ethical Issues for Cybersecurity Training</a:t>
            </a:r>
            <a:endParaRPr sz="1350" b="1" i="1">
              <a:solidFill>
                <a:srgbClr val="0F0F0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B2b. SATE Program Justification</a:t>
            </a:r>
            <a:endParaRPr/>
          </a:p>
        </p:txBody>
      </p:sp>
      <p:sp>
        <p:nvSpPr>
          <p:cNvPr id="121" name="Google Shape;121;p20"/>
          <p:cNvSpPr txBox="1">
            <a:spLocks noGrp="1"/>
          </p:cNvSpPr>
          <p:nvPr>
            <p:ph type="body" idx="1"/>
          </p:nvPr>
        </p:nvSpPr>
        <p:spPr>
          <a:xfrm>
            <a:off x="2410100" y="1211350"/>
            <a:ext cx="6321600" cy="3386700"/>
          </a:xfrm>
          <a:prstGeom prst="rect">
            <a:avLst/>
          </a:prstGeom>
        </p:spPr>
        <p:txBody>
          <a:bodyPr spcFirstLastPara="1" wrap="square" lIns="91425" tIns="91425" rIns="91425" bIns="91425" anchor="t" anchorCtr="0">
            <a:normAutofit fontScale="47500" lnSpcReduction="10000"/>
          </a:bodyPr>
          <a:lstStyle/>
          <a:p>
            <a:pPr marL="0" lvl="0" indent="0" algn="l" rtl="0">
              <a:spcBef>
                <a:spcPts val="0"/>
              </a:spcBef>
              <a:spcAft>
                <a:spcPts val="0"/>
              </a:spcAft>
              <a:buNone/>
            </a:pPr>
            <a:r>
              <a:rPr lang="en" b="1"/>
              <a:t>Undesirable Behavior #1</a:t>
            </a:r>
            <a:r>
              <a:rPr lang="en"/>
              <a:t>: Unauthorized Access to Other Departments.</a:t>
            </a:r>
            <a:endParaRPr/>
          </a:p>
          <a:p>
            <a:pPr marL="0" lvl="0" indent="0" algn="l" rtl="0">
              <a:spcBef>
                <a:spcPts val="1200"/>
              </a:spcBef>
              <a:spcAft>
                <a:spcPts val="0"/>
              </a:spcAft>
              <a:buNone/>
            </a:pPr>
            <a:r>
              <a:rPr lang="en" b="1"/>
              <a:t>Restated Undesirable Behavior</a:t>
            </a:r>
            <a:r>
              <a:rPr lang="en"/>
              <a:t>: The BI Unit was found to have gained unauthorized access to other units within TechFite. This included access to the legal, human resources, and finance departments. </a:t>
            </a:r>
            <a:endParaRPr/>
          </a:p>
          <a:p>
            <a:pPr marL="0" lvl="0" indent="0" algn="l" rtl="0">
              <a:spcBef>
                <a:spcPts val="1200"/>
              </a:spcBef>
              <a:spcAft>
                <a:spcPts val="0"/>
              </a:spcAft>
              <a:buNone/>
            </a:pPr>
            <a:r>
              <a:rPr lang="en" b="1"/>
              <a:t>SATE Program Mitigation:</a:t>
            </a:r>
            <a:r>
              <a:rPr lang="en"/>
              <a:t> To address this issue, the SATE program will include specific training modules that focus on access control and privileged access management. Employees, particularly those in roles that require access to sensitive departments, will undergo training on the principles of least privilege and separation of duties. This training will stress the importance of limiting access to only essential information, which is necessary for an individual's role. By doing so, it will mitigate the risk of unauthorized access and ensure that each employee operates within their designated permissions.</a:t>
            </a:r>
            <a:endParaRPr/>
          </a:p>
          <a:p>
            <a:pPr marL="0" lvl="0" indent="0" algn="l" rtl="0">
              <a:spcBef>
                <a:spcPts val="1200"/>
              </a:spcBef>
              <a:spcAft>
                <a:spcPts val="0"/>
              </a:spcAft>
              <a:buNone/>
            </a:pPr>
            <a:r>
              <a:rPr lang="en" b="1"/>
              <a:t>Undesirable Behavior #2</a:t>
            </a:r>
            <a:r>
              <a:rPr lang="en"/>
              <a:t>: Lack of Internal Oversight in BI Unit: </a:t>
            </a:r>
            <a:endParaRPr/>
          </a:p>
          <a:p>
            <a:pPr marL="0" lvl="0" indent="0" algn="l" rtl="0">
              <a:spcBef>
                <a:spcPts val="1200"/>
              </a:spcBef>
              <a:spcAft>
                <a:spcPts val="0"/>
              </a:spcAft>
              <a:buNone/>
            </a:pPr>
            <a:r>
              <a:rPr lang="en" b="1"/>
              <a:t>Restated Undesirable Behavior:</a:t>
            </a:r>
            <a:r>
              <a:rPr lang="en"/>
              <a:t> The BI Unit had a lack of internal oversight, which resulted in deficiencies in auditing users' accounts, checking for escalation of privilege, enforcing data loss prevention (DLP), and monitoring internal network traffic and activity. </a:t>
            </a:r>
            <a:endParaRPr/>
          </a:p>
          <a:p>
            <a:pPr marL="0" lvl="0" indent="0" algn="l" rtl="0">
              <a:spcBef>
                <a:spcPts val="1200"/>
              </a:spcBef>
              <a:spcAft>
                <a:spcPts val="1200"/>
              </a:spcAft>
              <a:buNone/>
            </a:pPr>
            <a:r>
              <a:rPr lang="en" b="1"/>
              <a:t>SATE Program Mitigation</a:t>
            </a:r>
            <a:r>
              <a:rPr lang="en"/>
              <a:t>: To address this issue, the SATE program will incorporate comprehensive training on internal oversight and cybersecurity best practices. It will include modules on auditing procedures, escalation of privilege checks, and the importance of data loss prevention. The training will be designed to address the specific shortcomings identified in the BI Unit. It will empower employees to understand their role in maintaining a secure environment, emphasizing the need for proactive internal oversight to identify and rectify potential security gaps.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 Ethical Issues and Mitigations</a:t>
            </a:r>
            <a:endParaRPr/>
          </a:p>
        </p:txBody>
      </p:sp>
      <p:sp>
        <p:nvSpPr>
          <p:cNvPr id="127" name="Google Shape;127;p21"/>
          <p:cNvSpPr txBox="1">
            <a:spLocks noGrp="1"/>
          </p:cNvSpPr>
          <p:nvPr>
            <p:ph type="body" idx="1"/>
          </p:nvPr>
        </p:nvSpPr>
        <p:spPr>
          <a:xfrm>
            <a:off x="2410100" y="1320175"/>
            <a:ext cx="6321600" cy="32781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b="1"/>
              <a:t>Ethical Issue 1:</a:t>
            </a:r>
            <a:r>
              <a:rPr lang="en"/>
              <a:t> </a:t>
            </a:r>
            <a:r>
              <a:rPr lang="en" i="1"/>
              <a:t>Unauthorized Access to Other Departments</a:t>
            </a:r>
            <a:endParaRPr i="1"/>
          </a:p>
          <a:p>
            <a:pPr marL="0" lvl="0" indent="0" algn="l" rtl="0">
              <a:spcBef>
                <a:spcPts val="1200"/>
              </a:spcBef>
              <a:spcAft>
                <a:spcPts val="0"/>
              </a:spcAft>
              <a:buClr>
                <a:schemeClr val="dk2"/>
              </a:buClr>
              <a:buSzPct val="61111"/>
              <a:buFont typeface="Arial"/>
              <a:buNone/>
            </a:pPr>
            <a:r>
              <a:rPr lang="en"/>
              <a:t>The TechFite's BI Unit experienced unauthorized access, which raised significant ethical concerns due to employees accessing sensitive departments without proper authorization. To tackle this issue, the Security Awareness Training and Education (SATE) program will focus on access control and privileged access management. The program will provide targeted training to employees on the principles of least privilege and separation of duties, emphasizing the ethical responsibility of restricting access to only essential information for each individual's role.</a:t>
            </a:r>
            <a:endParaRPr/>
          </a:p>
          <a:p>
            <a:pPr marL="0" lvl="0" indent="0" algn="l" rtl="0">
              <a:spcBef>
                <a:spcPts val="1200"/>
              </a:spcBef>
              <a:spcAft>
                <a:spcPts val="0"/>
              </a:spcAft>
              <a:buClr>
                <a:schemeClr val="dk2"/>
              </a:buClr>
              <a:buSzPct val="61111"/>
              <a:buFont typeface="Arial"/>
              <a:buNone/>
            </a:pPr>
            <a:r>
              <a:rPr lang="en" b="1"/>
              <a:t>Ethical Issue 2</a:t>
            </a:r>
            <a:r>
              <a:rPr lang="en"/>
              <a:t>: </a:t>
            </a:r>
            <a:r>
              <a:rPr lang="en" i="1"/>
              <a:t>Lack of Internal Oversight in BI Unit</a:t>
            </a:r>
            <a:endParaRPr i="1"/>
          </a:p>
          <a:p>
            <a:pPr marL="0" lvl="0" indent="0" algn="l" rtl="0">
              <a:spcBef>
                <a:spcPts val="1200"/>
              </a:spcBef>
              <a:spcAft>
                <a:spcPts val="1200"/>
              </a:spcAft>
              <a:buNone/>
            </a:pPr>
            <a:r>
              <a:rPr lang="en"/>
              <a:t>The lack of internal oversight, including deficiencies in auditing, escalation of privilege checks, and data loss prevention, is a major ethical issue. As a solution, the SATE program will introduce specific modules that will provide comprehensive training on internal oversight and cybersecurity best practices. The program will empower employees to proactively engage in auditing procedures, understand the importance of preventing data loss, and actively contribute to maintaining a secure environment. The aim is to promote ethical behavior and establish a culture of responsibility and accountability in information security practices through targeted training.</a:t>
            </a:r>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1772</Words>
  <Application>Microsoft Office PowerPoint</Application>
  <PresentationFormat>On-screen Show (16:9)</PresentationFormat>
  <Paragraphs>37</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Lato</vt:lpstr>
      <vt:lpstr>Arial</vt:lpstr>
      <vt:lpstr>Raleway</vt:lpstr>
      <vt:lpstr>Swiss</vt:lpstr>
      <vt:lpstr>C841 – Legal Issues in InfoSec (IHP4 T2)</vt:lpstr>
      <vt:lpstr>A1a. Ethical Guidelines</vt:lpstr>
      <vt:lpstr>A2. Unethical Practices</vt:lpstr>
      <vt:lpstr>A3. Factors</vt:lpstr>
      <vt:lpstr>B1. InfoSec Policies </vt:lpstr>
      <vt:lpstr>B2. SATE Components</vt:lpstr>
      <vt:lpstr>B2. SATE Program Communication</vt:lpstr>
      <vt:lpstr>B2b. SATE Program Justification</vt:lpstr>
      <vt:lpstr>C. Ethical Issues and Mitigations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𝟗𝟗𝟗 ⠀</dc:creator>
  <cp:lastModifiedBy>𝟗𝟗𝟗 ⠀</cp:lastModifiedBy>
  <cp:revision>1</cp:revision>
  <dcterms:modified xsi:type="dcterms:W3CDTF">2025-04-10T11:45:08Z</dcterms:modified>
</cp:coreProperties>
</file>