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  <p:sldId id="259" r:id="rId3"/>
    <p:sldId id="258" r:id="rId4"/>
    <p:sldId id="257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1"/>
    <p:restoredTop sz="95135"/>
  </p:normalViewPr>
  <p:slideViewPr>
    <p:cSldViewPr snapToGrid="0">
      <p:cViewPr varScale="1">
        <p:scale>
          <a:sx n="96" d="100"/>
          <a:sy n="96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F269-D210-7CDE-A596-99F82EE4C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A0929-46E4-1C22-3EB5-17BF5D971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A7D3-203B-C037-5E13-4603E783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72EA1-EB18-00AC-6B05-89F22C3D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33D71-BA02-B29D-55BA-DD9EFC1A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2D04-B46E-C2BF-8BD5-029BE6E9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1A3D7-20DE-C003-8697-DBE9D414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5641B-0402-282E-71DD-C6ECC18C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A00C-7D95-776C-71AF-CD47305F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A90D-4C81-66C4-4568-DF98E952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2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167E2-6790-B529-2BF1-4AA509671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3404F-8DC2-4B2D-027B-C868D775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F1B4-BD6C-77ED-AAD7-6EE1600F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F84A-DB3F-1B2F-C49F-E5AD9D09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72E5A-711C-81ED-8FD5-DD2C6544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7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CAD6DD7E-4ACA-3A41-BA28-4BDD551A3C28}"/>
              </a:ext>
            </a:extLst>
          </p:cNvPr>
          <p:cNvSpPr/>
          <p:nvPr userDrawn="1"/>
        </p:nvSpPr>
        <p:spPr>
          <a:xfrm>
            <a:off x="0" y="-1"/>
            <a:ext cx="12191999" cy="6858001"/>
          </a:xfrm>
          <a:prstGeom prst="rect">
            <a:avLst/>
          </a:prstGeom>
          <a:solidFill>
            <a:srgbClr val="00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1AE525-2BA9-AD48-8BEE-A39C85146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0748" y="5046650"/>
            <a:ext cx="4634746" cy="1040043"/>
          </a:xfrm>
        </p:spPr>
        <p:txBody>
          <a:bodyPr wrap="square" lIns="0" tIns="0" rIns="0" bIns="0" anchor="t" anchorCtr="0">
            <a:normAutofit/>
          </a:bodyPr>
          <a:lstStyle>
            <a:lvl1pPr>
              <a:defRPr sz="3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PowerPoint Template Cover Slide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2E411-A629-5341-99C2-7F17B6908437}"/>
              </a:ext>
            </a:extLst>
          </p:cNvPr>
          <p:cNvSpPr/>
          <p:nvPr userDrawn="1"/>
        </p:nvSpPr>
        <p:spPr>
          <a:xfrm>
            <a:off x="12251585" y="1"/>
            <a:ext cx="295633" cy="1354412"/>
          </a:xfrm>
          <a:prstGeom prst="rect">
            <a:avLst/>
          </a:prstGeom>
          <a:solidFill>
            <a:srgbClr val="FF7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E8723B-22D8-9343-A0D8-51036E751EF5}"/>
              </a:ext>
            </a:extLst>
          </p:cNvPr>
          <p:cNvSpPr/>
          <p:nvPr userDrawn="1"/>
        </p:nvSpPr>
        <p:spPr>
          <a:xfrm>
            <a:off x="12251585" y="1354413"/>
            <a:ext cx="295633" cy="1354412"/>
          </a:xfrm>
          <a:prstGeom prst="rect">
            <a:avLst/>
          </a:prstGeom>
          <a:solidFill>
            <a:srgbClr val="FF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A29E75-4F23-C84C-8B0F-712785B7ECDC}"/>
              </a:ext>
            </a:extLst>
          </p:cNvPr>
          <p:cNvSpPr/>
          <p:nvPr userDrawn="1"/>
        </p:nvSpPr>
        <p:spPr>
          <a:xfrm>
            <a:off x="12251585" y="2708825"/>
            <a:ext cx="295633" cy="1354412"/>
          </a:xfrm>
          <a:prstGeom prst="rect">
            <a:avLst/>
          </a:prstGeom>
          <a:solidFill>
            <a:srgbClr val="00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468A2B-020F-5345-94D8-391787EDF10F}"/>
              </a:ext>
            </a:extLst>
          </p:cNvPr>
          <p:cNvSpPr/>
          <p:nvPr userDrawn="1"/>
        </p:nvSpPr>
        <p:spPr>
          <a:xfrm>
            <a:off x="12251585" y="4063237"/>
            <a:ext cx="295633" cy="1354412"/>
          </a:xfrm>
          <a:prstGeom prst="rect">
            <a:avLst/>
          </a:prstGeom>
          <a:solidFill>
            <a:srgbClr val="7BB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64289A-9A5E-4948-BB14-F29AC9262BF5}"/>
              </a:ext>
            </a:extLst>
          </p:cNvPr>
          <p:cNvSpPr/>
          <p:nvPr userDrawn="1"/>
        </p:nvSpPr>
        <p:spPr>
          <a:xfrm>
            <a:off x="12547218" y="2"/>
            <a:ext cx="295633" cy="1354412"/>
          </a:xfrm>
          <a:prstGeom prst="rect">
            <a:avLst/>
          </a:prstGeom>
          <a:solidFill>
            <a:srgbClr val="00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0617C8-523B-E248-8023-1D2D396D90E8}"/>
              </a:ext>
            </a:extLst>
          </p:cNvPr>
          <p:cNvSpPr/>
          <p:nvPr userDrawn="1"/>
        </p:nvSpPr>
        <p:spPr>
          <a:xfrm>
            <a:off x="12547218" y="1354414"/>
            <a:ext cx="295633" cy="1354412"/>
          </a:xfrm>
          <a:prstGeom prst="rect">
            <a:avLst/>
          </a:prstGeom>
          <a:solidFill>
            <a:srgbClr val="4D0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FEA1AD-5B46-B548-9EC4-2F882DFE0016}"/>
              </a:ext>
            </a:extLst>
          </p:cNvPr>
          <p:cNvSpPr/>
          <p:nvPr userDrawn="1"/>
        </p:nvSpPr>
        <p:spPr>
          <a:xfrm>
            <a:off x="12547218" y="2708826"/>
            <a:ext cx="295633" cy="1354412"/>
          </a:xfrm>
          <a:prstGeom prst="rect">
            <a:avLst/>
          </a:prstGeom>
          <a:solidFill>
            <a:srgbClr val="C8B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9E1777-A501-164C-BAAD-53E6E7D1D8B9}"/>
              </a:ext>
            </a:extLst>
          </p:cNvPr>
          <p:cNvSpPr/>
          <p:nvPr userDrawn="1"/>
        </p:nvSpPr>
        <p:spPr>
          <a:xfrm>
            <a:off x="12547218" y="4063238"/>
            <a:ext cx="295633" cy="1354412"/>
          </a:xfrm>
          <a:prstGeom prst="rect">
            <a:avLst/>
          </a:prstGeom>
          <a:solidFill>
            <a:srgbClr val="ACF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068D89-3B48-094F-BFEB-627CE3966E9A}"/>
              </a:ext>
            </a:extLst>
          </p:cNvPr>
          <p:cNvSpPr/>
          <p:nvPr userDrawn="1"/>
        </p:nvSpPr>
        <p:spPr>
          <a:xfrm>
            <a:off x="12547218" y="5417649"/>
            <a:ext cx="295633" cy="1440351"/>
          </a:xfrm>
          <a:prstGeom prst="rect">
            <a:avLst/>
          </a:prstGeom>
          <a:solidFill>
            <a:srgbClr val="F8F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58A17C84-B298-E649-83B8-67D256B415F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 rot="5400000">
            <a:off x="11984384" y="562833"/>
            <a:ext cx="1354413" cy="22874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R=0  G=26  B=121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FD997BC-CD51-1346-9FF4-98A2EB6E747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 rot="5400000">
            <a:off x="11984383" y="1917244"/>
            <a:ext cx="1354413" cy="22874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R=77  G=8  B=87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7CBAC8C-5C6B-164D-A91C-D41ADD9DA8B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 rot="5400000">
            <a:off x="11984383" y="3271657"/>
            <a:ext cx="1354413" cy="22874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R=200  G=190  B=191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1C3EA83-38C5-6548-90D4-E777BC4D44F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 rot="5400000">
            <a:off x="11984383" y="4626067"/>
            <a:ext cx="1354413" cy="22874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R=172  G=245  B=189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74F9172-3E71-5848-9101-3C609C45B60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 rot="5400000">
            <a:off x="11984382" y="6023449"/>
            <a:ext cx="1354413" cy="22874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R=248  G=255  B=142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177306F-FF6E-2F43-AAEA-F7B3749240C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 rot="5400000">
            <a:off x="11674999" y="576584"/>
            <a:ext cx="1354413" cy="20124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R=255  G=121  B=30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CD63476-7991-EE45-BE19-5C05BE119A4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 rot="5400000">
            <a:off x="11668764" y="1930995"/>
            <a:ext cx="1354413" cy="20124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R=255  G=232  B=212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F9B8D787-6492-A24C-855B-06D1B7B6D50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 rot="5400000">
            <a:off x="11674999" y="3285407"/>
            <a:ext cx="1354413" cy="20124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R=0  G=91  B=94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BFD153B2-8809-544A-B73F-865500A245D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 rot="5400000">
            <a:off x="11668764" y="4639816"/>
            <a:ext cx="1354413" cy="20124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R=123  G=185  B=203</a:t>
            </a:r>
          </a:p>
        </p:txBody>
      </p:sp>
      <p:pic>
        <p:nvPicPr>
          <p:cNvPr id="55" name="Picture 54" descr="A picture containing icon&#10;&#10;Description automatically generated">
            <a:extLst>
              <a:ext uri="{FF2B5EF4-FFF2-40B4-BE49-F238E27FC236}">
                <a16:creationId xmlns:a16="http://schemas.microsoft.com/office/drawing/2014/main" id="{92447711-DD5C-804E-8DEA-D5F9849987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9586" y="-49313"/>
            <a:ext cx="6379074" cy="699146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71E7265-6347-5148-B88E-B4DDFE6378F0}"/>
              </a:ext>
            </a:extLst>
          </p:cNvPr>
          <p:cNvSpPr/>
          <p:nvPr userDrawn="1"/>
        </p:nvSpPr>
        <p:spPr>
          <a:xfrm>
            <a:off x="11760713" y="-1"/>
            <a:ext cx="425790" cy="3429001"/>
          </a:xfrm>
          <a:prstGeom prst="rect">
            <a:avLst/>
          </a:prstGeom>
          <a:solidFill>
            <a:srgbClr val="7BB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8E0A4AB-3C57-5B4B-AB4A-BABE8BC79CC1}"/>
              </a:ext>
            </a:extLst>
          </p:cNvPr>
          <p:cNvSpPr/>
          <p:nvPr userDrawn="1"/>
        </p:nvSpPr>
        <p:spPr>
          <a:xfrm>
            <a:off x="11760713" y="3428999"/>
            <a:ext cx="425790" cy="3429001"/>
          </a:xfrm>
          <a:prstGeom prst="rect">
            <a:avLst/>
          </a:prstGeom>
          <a:solidFill>
            <a:srgbClr val="FF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ECE1061-F67C-5B42-833D-61FB1A2618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11817" y="411313"/>
            <a:ext cx="1338160" cy="15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1193-9CF3-1C2B-9B62-A42066F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3CA4-4FB4-E33E-8673-52499604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25485-0200-B2F2-A36B-9560058B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7437-F47D-4A76-8420-8FFEF9C8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FFC8-FCA7-A9F7-915C-F8D801B2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5806-C2F2-882F-2386-FBE6F7EA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96DCA-9BD7-E7DE-1926-76064108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1C44-CF15-E801-6538-F5E1BB2B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4B20-BA5D-AA3B-1939-D114991D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48F6-EC1F-E75D-6F38-7430EA7B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8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FAB7-A0B3-7C2D-2503-701656C8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C9FB-E976-0FB4-D368-2422477C6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38A2E-3CE0-A98B-1CA6-CE81745CF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D30BA-2C8E-A772-963E-733F0239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57AC6-9060-2725-3258-9EEF961B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80CF-ECBB-F9BB-F96F-7DF4CA4F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6596-B016-55D6-9D9C-99DED5C0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2B924-8F8C-E0AC-BFF2-640EB7E62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6C8DA-75A9-744F-D362-722EC3CED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6E075-EB07-781A-3B01-C98A6BFFC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AE2FA-A51E-D2B8-7267-3378C885F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0C8D1-49C5-FBA9-13CA-18966239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19C55-41A8-C109-BCDC-85953EC7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F9178-46B6-50D5-E037-27FB4D09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2805-8345-1DCB-6A49-91EF580F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62AA3-0B75-9CE1-2432-ACCFC260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47C6D-0C3D-DC41-E65E-2C34E687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62591-928C-98E7-10B1-157B47D8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F9245-0BEB-C9CB-608F-3C8726AE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BAE07-8131-6DD7-00B8-ECA3C5A9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F12B-1D07-CE2A-9E87-F48AE7A3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CDB6-973C-37DC-D8C3-EE185648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8FAA-9159-9280-79A8-52EAAC7F8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0D1B3-7CBB-4FC3-F0DF-11E7C159B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1D893-9E23-FB76-06F6-43528DBC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25716-08AE-8640-F8A6-94B45A05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8DDF2-55AB-1E20-4822-29AE173C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8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0B06-77B3-0CEC-18C2-DBF40C8A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81360-D86B-5502-EBFD-800B73B1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FCF5-2F8A-A30C-6B4C-5F1A373E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D668F-A94F-0E14-B5AA-6DEF91C0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A4E59-63A6-1261-20CF-AA215B06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5A7D0-2690-03EF-755A-79126D4F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0F09C-5AA3-6976-8E8F-B6D00D5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E9E2-93E4-CD8B-E6F9-6713C90FD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B4A2-6038-7DDB-E7B6-69E25E65C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B1EA-E30D-0C43-1E78-8DE03904E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97CE-3D32-20EE-240F-E4D060464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group/csp/cs21/csscheatsheet.pdf" TargetMode="External"/><Relationship Id="rId2" Type="http://schemas.openxmlformats.org/officeDocument/2006/relationships/hyperlink" Target="https://web.stanford.edu/group/csp/cs21/htmlcheat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4A3D-BA17-F642-B22E-DD71C184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170" y="3132450"/>
            <a:ext cx="5683567" cy="2872438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Tutorial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Create your CV using HTML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FF5E-0BEB-6645-B3A2-005B6CA3ABA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0FAB4-42D9-B941-AF5D-0FF2A1F9CFE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7A351-3040-714E-9C5D-E1799B1D8FF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4A5153-756A-1447-AEE0-7B73DC77A1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F9A4C7-5E85-2043-A134-C2D16E40AC5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29912-09FB-3145-A51D-C7430BD1847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387DE0-451D-A047-9473-BA497EAD9E60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EA40A5-32B4-4043-A85D-EC409D3E40B5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40703F-BF49-CF4C-A69D-75000F0E29F5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4E20-1F13-C898-38C6-B4B77A16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Hypertext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C617-71D5-701B-8B3F-2A3811C69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is the language of the web, allows us to build websites</a:t>
            </a:r>
          </a:p>
          <a:p>
            <a:r>
              <a:rPr lang="en-US" dirty="0"/>
              <a:t>Hypertext - allows us to click on links</a:t>
            </a:r>
          </a:p>
          <a:p>
            <a:r>
              <a:rPr lang="en-US" dirty="0"/>
              <a:t>Markup - the language elements in HTML that make content appear as it does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Video</a:t>
            </a:r>
          </a:p>
          <a:p>
            <a:r>
              <a:rPr lang="en-US" dirty="0"/>
              <a:t>All markup (or tags) appear between &lt; &gt;</a:t>
            </a:r>
          </a:p>
        </p:txBody>
      </p:sp>
    </p:spTree>
    <p:extLst>
      <p:ext uri="{BB962C8B-B14F-4D97-AF65-F5344CB8AC3E}">
        <p14:creationId xmlns:p14="http://schemas.microsoft.com/office/powerpoint/2010/main" val="402117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7B8E-7FE2-8AE5-C1EC-3AC8329F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markup/tags we will use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79D3-6FD6-2B49-98E4-2A10C02C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h1, h2 – header </a:t>
            </a:r>
          </a:p>
          <a:p>
            <a:r>
              <a:rPr lang="en-US" dirty="0"/>
              <a:t>p – paragraph of text</a:t>
            </a:r>
          </a:p>
          <a:p>
            <a:r>
              <a:rPr lang="en-US" dirty="0"/>
              <a:t>strong – makes text bold</a:t>
            </a:r>
          </a:p>
          <a:p>
            <a:r>
              <a:rPr lang="en-US" dirty="0" err="1"/>
              <a:t>ul</a:t>
            </a:r>
            <a:r>
              <a:rPr lang="en-US" dirty="0"/>
              <a:t> – </a:t>
            </a:r>
            <a:r>
              <a:rPr lang="en-US" dirty="0" err="1"/>
              <a:t>undordered</a:t>
            </a:r>
            <a:r>
              <a:rPr lang="en-US" dirty="0"/>
              <a:t> list (bullets)</a:t>
            </a:r>
          </a:p>
          <a:p>
            <a:r>
              <a:rPr lang="en-US" dirty="0" err="1"/>
              <a:t>ol</a:t>
            </a:r>
            <a:r>
              <a:rPr lang="en-US" dirty="0"/>
              <a:t> – numbered list (1,2, 3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li – list item inside </a:t>
            </a:r>
            <a:r>
              <a:rPr lang="en-US" dirty="0" err="1"/>
              <a:t>ul</a:t>
            </a:r>
            <a:r>
              <a:rPr lang="en-US" dirty="0"/>
              <a:t> or </a:t>
            </a:r>
            <a:r>
              <a:rPr lang="en-US" dirty="0" err="1"/>
              <a:t>ol</a:t>
            </a:r>
            <a:endParaRPr lang="en-US" dirty="0"/>
          </a:p>
          <a:p>
            <a:r>
              <a:rPr lang="en-US" dirty="0"/>
              <a:t>a – link to another page or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6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54ED6D2-57FE-AA3F-3843-B23DDDD8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742" y="-31460"/>
            <a:ext cx="7772400" cy="6628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D79196-2D22-53E4-8207-73A7AD273946}"/>
              </a:ext>
            </a:extLst>
          </p:cNvPr>
          <p:cNvSpPr txBox="1"/>
          <p:nvPr/>
        </p:nvSpPr>
        <p:spPr>
          <a:xfrm>
            <a:off x="1539419" y="256776"/>
            <a:ext cx="57259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&lt;h1&gt;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4FC8B-0785-B559-7EBB-338A2259168E}"/>
              </a:ext>
            </a:extLst>
          </p:cNvPr>
          <p:cNvSpPr txBox="1"/>
          <p:nvPr/>
        </p:nvSpPr>
        <p:spPr>
          <a:xfrm>
            <a:off x="1381461" y="788678"/>
            <a:ext cx="73289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&lt;h2&gt;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B2FFC-BECF-2582-28B2-98D794545428}"/>
              </a:ext>
            </a:extLst>
          </p:cNvPr>
          <p:cNvSpPr txBox="1"/>
          <p:nvPr/>
        </p:nvSpPr>
        <p:spPr>
          <a:xfrm>
            <a:off x="902728" y="1505147"/>
            <a:ext cx="119269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&lt;p&gt; &lt;strong&gt;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498D6B-D8A8-9B17-52A0-8AA8D75C3CDE}"/>
              </a:ext>
            </a:extLst>
          </p:cNvPr>
          <p:cNvSpPr txBox="1"/>
          <p:nvPr/>
        </p:nvSpPr>
        <p:spPr>
          <a:xfrm>
            <a:off x="491067" y="2818817"/>
            <a:ext cx="1570899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 &lt;</a:t>
            </a:r>
            <a:r>
              <a:rPr lang="en-US" sz="1400" dirty="0" err="1"/>
              <a:t>ul</a:t>
            </a:r>
            <a:r>
              <a:rPr lang="en-US" sz="1400" dirty="0"/>
              <a:t>&gt;&lt;li&gt;&lt;p&gt;&lt;a&gt;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9A7E09-F70D-F3A3-A3E2-723104D22C82}"/>
              </a:ext>
            </a:extLst>
          </p:cNvPr>
          <p:cNvSpPr txBox="1"/>
          <p:nvPr/>
        </p:nvSpPr>
        <p:spPr>
          <a:xfrm>
            <a:off x="1499078" y="2286915"/>
            <a:ext cx="57259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&lt;h2&gt;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4629EA-FA79-E588-0721-8E44A84AD50C}"/>
              </a:ext>
            </a:extLst>
          </p:cNvPr>
          <p:cNvSpPr txBox="1"/>
          <p:nvPr/>
        </p:nvSpPr>
        <p:spPr>
          <a:xfrm>
            <a:off x="1499078" y="3486452"/>
            <a:ext cx="57259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&lt;h2&gt;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87CE24-333F-31BF-844A-C5EAF4494C58}"/>
              </a:ext>
            </a:extLst>
          </p:cNvPr>
          <p:cNvSpPr txBox="1"/>
          <p:nvPr/>
        </p:nvSpPr>
        <p:spPr>
          <a:xfrm>
            <a:off x="660400" y="3978598"/>
            <a:ext cx="141127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 &lt;</a:t>
            </a:r>
            <a:r>
              <a:rPr lang="en-US" sz="1400" dirty="0" err="1"/>
              <a:t>ol</a:t>
            </a:r>
            <a:r>
              <a:rPr lang="en-US" sz="1400" dirty="0"/>
              <a:t>&gt;&lt;li&gt;&lt;p&gt;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1BE160-49E8-43ED-E123-A2471D9D1DF8}"/>
              </a:ext>
            </a:extLst>
          </p:cNvPr>
          <p:cNvSpPr txBox="1"/>
          <p:nvPr/>
        </p:nvSpPr>
        <p:spPr>
          <a:xfrm>
            <a:off x="1472841" y="4532100"/>
            <a:ext cx="57259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&lt;h2&gt;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1DD525-82B1-22AA-C312-3922BEBCB2C6}"/>
              </a:ext>
            </a:extLst>
          </p:cNvPr>
          <p:cNvSpPr txBox="1"/>
          <p:nvPr/>
        </p:nvSpPr>
        <p:spPr>
          <a:xfrm>
            <a:off x="902729" y="5026760"/>
            <a:ext cx="115112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 &lt;</a:t>
            </a:r>
            <a:r>
              <a:rPr lang="en-US" sz="1400" dirty="0" err="1"/>
              <a:t>ul</a:t>
            </a:r>
            <a:r>
              <a:rPr lang="en-US" sz="1400" dirty="0"/>
              <a:t>&gt;&lt;li&gt;&lt;p&gt;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CECF9-0BFE-6867-29FE-9436AFC281BA}"/>
              </a:ext>
            </a:extLst>
          </p:cNvPr>
          <p:cNvSpPr txBox="1"/>
          <p:nvPr/>
        </p:nvSpPr>
        <p:spPr>
          <a:xfrm>
            <a:off x="1461610" y="5530470"/>
            <a:ext cx="57259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&lt;h2&gt;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A59E25-5476-B61F-B7AF-487A0ED1F59E}"/>
              </a:ext>
            </a:extLst>
          </p:cNvPr>
          <p:cNvSpPr txBox="1"/>
          <p:nvPr/>
        </p:nvSpPr>
        <p:spPr>
          <a:xfrm>
            <a:off x="1410048" y="6092862"/>
            <a:ext cx="6438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 &lt;p&gt;</a:t>
            </a:r>
          </a:p>
        </p:txBody>
      </p:sp>
    </p:spTree>
    <p:extLst>
      <p:ext uri="{BB962C8B-B14F-4D97-AF65-F5344CB8AC3E}">
        <p14:creationId xmlns:p14="http://schemas.microsoft.com/office/powerpoint/2010/main" val="216197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961C-7A36-2681-64C5-BA41ECDD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development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EB3C-4744-E06E-89E0-38F88B96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Login to Lab PC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Visual Code or Notepad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a file called </a:t>
            </a:r>
            <a:r>
              <a:rPr lang="en-US" dirty="0" err="1"/>
              <a:t>index.html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to write some basic CV details</a:t>
            </a:r>
          </a:p>
          <a:p>
            <a:pPr lvl="1"/>
            <a:r>
              <a:rPr lang="en-US" dirty="0"/>
              <a:t>You should just use fictional details please!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some of basic HTML markup/tags</a:t>
            </a:r>
          </a:p>
          <a:p>
            <a:pPr lvl="1"/>
            <a:r>
              <a:rPr lang="en-US" dirty="0"/>
              <a:t>Refer to the printed materials you received – cheat sheets and Walter’s CV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in the browser </a:t>
            </a:r>
          </a:p>
          <a:p>
            <a:pPr lvl="1"/>
            <a:r>
              <a:rPr lang="en-US" dirty="0"/>
              <a:t>What does it look like? If it does not lot right, maybe you have a bug? How do we fix a bug?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8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76BE-88F7-7DA3-840C-7A75323B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used in this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DFB8-4EFB-D41F-E38E-32C0508E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Cheatsheet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https://web.stanford.edu/group/csp/cs21/htmlcheatsheet.pdf</a:t>
            </a:r>
            <a:endParaRPr lang="en-US" dirty="0"/>
          </a:p>
          <a:p>
            <a:r>
              <a:rPr lang="en-US" dirty="0"/>
              <a:t>CSS </a:t>
            </a:r>
            <a:r>
              <a:rPr lang="en-US" dirty="0" err="1"/>
              <a:t>Cheatsheet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https://web.stanford.edu/group/csp/cs21/csscheatsheet.pdf</a:t>
            </a:r>
            <a:endParaRPr lang="en-US" dirty="0"/>
          </a:p>
          <a:p>
            <a:r>
              <a:rPr lang="en-US" dirty="0"/>
              <a:t>Visual Code</a:t>
            </a:r>
          </a:p>
          <a:p>
            <a:pPr lvl="1"/>
            <a:r>
              <a:rPr lang="en-US" dirty="0">
                <a:hlinkClick r:id="rId4"/>
              </a:rPr>
              <a:t>https://code.visualstudio.com/</a:t>
            </a:r>
            <a:endParaRPr lang="en-US" dirty="0"/>
          </a:p>
          <a:p>
            <a:pPr lvl="1"/>
            <a:r>
              <a:rPr lang="en-US" dirty="0"/>
              <a:t>Extension : Live server (Five Server) - for testing in browser</a:t>
            </a:r>
          </a:p>
          <a:p>
            <a:pPr lvl="1"/>
            <a:r>
              <a:rPr lang="en-US" dirty="0"/>
              <a:t>Extension – HTML CSS Support – </a:t>
            </a:r>
            <a:r>
              <a:rPr lang="en-US" dirty="0" err="1"/>
              <a:t>intellisense</a:t>
            </a:r>
            <a:r>
              <a:rPr lang="en-US" dirty="0"/>
              <a:t> easier coding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339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Tutorial  Create your CV using HTML   </vt:lpstr>
      <vt:lpstr>HTML – Hypertext Markup Language</vt:lpstr>
      <vt:lpstr>HTML markup/tags we will use today</vt:lpstr>
      <vt:lpstr>PowerPoint Presentation</vt:lpstr>
      <vt:lpstr>What is development process?</vt:lpstr>
      <vt:lpstr>Materials used in this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 Create your CV using HTML   </dc:title>
  <dc:creator>Kevin Peyton</dc:creator>
  <cp:lastModifiedBy>Kevin Peyton</cp:lastModifiedBy>
  <cp:revision>3</cp:revision>
  <dcterms:created xsi:type="dcterms:W3CDTF">2024-03-11T09:36:37Z</dcterms:created>
  <dcterms:modified xsi:type="dcterms:W3CDTF">2024-03-12T09:51:36Z</dcterms:modified>
</cp:coreProperties>
</file>