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7"/>
  </p:notesMasterIdLst>
  <p:sldIdLst>
    <p:sldId id="265" r:id="rId2"/>
    <p:sldId id="281" r:id="rId3"/>
    <p:sldId id="272" r:id="rId4"/>
    <p:sldId id="287" r:id="rId5"/>
    <p:sldId id="269" r:id="rId6"/>
    <p:sldId id="279" r:id="rId7"/>
    <p:sldId id="283" r:id="rId8"/>
    <p:sldId id="273" r:id="rId9"/>
    <p:sldId id="274" r:id="rId10"/>
    <p:sldId id="275" r:id="rId11"/>
    <p:sldId id="282" r:id="rId12"/>
    <p:sldId id="284" r:id="rId13"/>
    <p:sldId id="285" r:id="rId14"/>
    <p:sldId id="286" r:id="rId15"/>
    <p:sldId id="267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Source Sans Pro" panose="020B0503030403020204" pitchFamily="34" charset="0"/>
      <p:regular r:id="rId22"/>
      <p:bold r:id="rId23"/>
      <p:italic r:id="rId24"/>
      <p:boldItalic r:id="rId25"/>
    </p:embeddedFont>
    <p:embeddedFont>
      <p:font typeface="Source Sans Pro Semibold" panose="020B0603030403020204" pitchFamily="34" charset="0"/>
      <p:bold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neth Fairchild" initials="KF" lastIdx="1" clrIdx="0">
    <p:extLst>
      <p:ext uri="{19B8F6BF-5375-455C-9EA6-DF929625EA0E}">
        <p15:presenceInfo xmlns:p15="http://schemas.microsoft.com/office/powerpoint/2012/main" userId="S-1-5-21-1688897741-1474885027-3190508300-11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AD38"/>
    <a:srgbClr val="1F4A69"/>
    <a:srgbClr val="F8FAFC"/>
    <a:srgbClr val="F7F9FB"/>
    <a:srgbClr val="7FAC37"/>
    <a:srgbClr val="CCD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6374" autoAdjust="0"/>
  </p:normalViewPr>
  <p:slideViewPr>
    <p:cSldViewPr snapToGrid="0">
      <p:cViewPr varScale="1">
        <p:scale>
          <a:sx n="119" d="100"/>
          <a:sy n="119" d="100"/>
        </p:scale>
        <p:origin x="96" y="2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0T15:45:15.658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70032-BD20-48D6-A055-C0D06282CF8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9C32D-7E7A-494A-BA47-051E64BDE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64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share of preference is just the average over each respondent’s share of preference.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9C32D-7E7A-494A-BA47-051E64BDE1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42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solidFill>
          <a:srgbClr val="1F4A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512475D-5B88-486D-8191-96AE3C98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6" y="4025844"/>
            <a:ext cx="8599074" cy="261444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5800">
                <a:solidFill>
                  <a:schemeClr val="bg1"/>
                </a:solidFill>
                <a:latin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riangle">
            <a:extLst>
              <a:ext uri="{FF2B5EF4-FFF2-40B4-BE49-F238E27FC236}">
                <a16:creationId xmlns:a16="http://schemas.microsoft.com/office/drawing/2014/main" id="{8579914A-472E-497D-AFEA-F96D1ED99380}"/>
              </a:ext>
            </a:extLst>
          </p:cNvPr>
          <p:cNvSpPr/>
          <p:nvPr userDrawn="1"/>
        </p:nvSpPr>
        <p:spPr>
          <a:xfrm>
            <a:off x="9172575" y="0"/>
            <a:ext cx="3028950" cy="11896725"/>
          </a:xfrm>
          <a:custGeom>
            <a:avLst/>
            <a:gdLst>
              <a:gd name="connsiteX0" fmla="*/ 3028950 w 3028950"/>
              <a:gd name="connsiteY0" fmla="*/ 11896725 h 11896725"/>
              <a:gd name="connsiteX1" fmla="*/ 3028950 w 3028950"/>
              <a:gd name="connsiteY1" fmla="*/ 0 h 11896725"/>
              <a:gd name="connsiteX2" fmla="*/ 0 w 3028950"/>
              <a:gd name="connsiteY2" fmla="*/ 0 h 11896725"/>
              <a:gd name="connsiteX3" fmla="*/ 3028950 w 3028950"/>
              <a:gd name="connsiteY3" fmla="*/ 11896725 h 1189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8950" h="11896725">
                <a:moveTo>
                  <a:pt x="3028950" y="11896725"/>
                </a:moveTo>
                <a:lnTo>
                  <a:pt x="3028950" y="0"/>
                </a:lnTo>
                <a:lnTo>
                  <a:pt x="0" y="0"/>
                </a:lnTo>
                <a:lnTo>
                  <a:pt x="3028950" y="11896725"/>
                </a:lnTo>
                <a:close/>
              </a:path>
            </a:pathLst>
          </a:cu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apezoid">
            <a:extLst>
              <a:ext uri="{FF2B5EF4-FFF2-40B4-BE49-F238E27FC236}">
                <a16:creationId xmlns:a16="http://schemas.microsoft.com/office/drawing/2014/main" id="{8B131239-B34D-4565-8705-EEF9769D5640}"/>
              </a:ext>
            </a:extLst>
          </p:cNvPr>
          <p:cNvSpPr/>
          <p:nvPr userDrawn="1"/>
        </p:nvSpPr>
        <p:spPr>
          <a:xfrm>
            <a:off x="9238748" y="0"/>
            <a:ext cx="1093399" cy="2580238"/>
          </a:xfrm>
          <a:custGeom>
            <a:avLst/>
            <a:gdLst>
              <a:gd name="connsiteX0" fmla="*/ 0 w 2276475"/>
              <a:gd name="connsiteY0" fmla="*/ 0 h 5372100"/>
              <a:gd name="connsiteX1" fmla="*/ 895350 w 2276475"/>
              <a:gd name="connsiteY1" fmla="*/ 0 h 5372100"/>
              <a:gd name="connsiteX2" fmla="*/ 2276475 w 2276475"/>
              <a:gd name="connsiteY2" fmla="*/ 5372100 h 5372100"/>
              <a:gd name="connsiteX3" fmla="*/ 1352550 w 2276475"/>
              <a:gd name="connsiteY3" fmla="*/ 5372100 h 5372100"/>
              <a:gd name="connsiteX4" fmla="*/ 0 w 2276475"/>
              <a:gd name="connsiteY4" fmla="*/ 0 h 537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6475" h="5372100">
                <a:moveTo>
                  <a:pt x="0" y="0"/>
                </a:moveTo>
                <a:lnTo>
                  <a:pt x="895350" y="0"/>
                </a:lnTo>
                <a:lnTo>
                  <a:pt x="2276475" y="5372100"/>
                </a:lnTo>
                <a:lnTo>
                  <a:pt x="1352550" y="5372100"/>
                </a:lnTo>
                <a:lnTo>
                  <a:pt x="0" y="0"/>
                </a:lnTo>
                <a:close/>
              </a:path>
            </a:pathLst>
          </a:custGeom>
          <a:solidFill>
            <a:srgbClr val="CCD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Logoi">
            <a:extLst>
              <a:ext uri="{FF2B5EF4-FFF2-40B4-BE49-F238E27FC236}">
                <a16:creationId xmlns:a16="http://schemas.microsoft.com/office/drawing/2014/main" id="{7FB2BBA0-C8BE-4803-B1C3-5C491FF3A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81" y="6194585"/>
            <a:ext cx="561054" cy="313842"/>
          </a:xfrm>
          <a:prstGeom prst="rect">
            <a:avLst/>
          </a:prstGeom>
        </p:spPr>
      </p:pic>
      <p:cxnSp>
        <p:nvCxnSpPr>
          <p:cNvPr id="10" name="Line Green">
            <a:extLst>
              <a:ext uri="{FF2B5EF4-FFF2-40B4-BE49-F238E27FC236}">
                <a16:creationId xmlns:a16="http://schemas.microsoft.com/office/drawing/2014/main" id="{A2D3C769-B8E8-4CBE-8DCE-1C3CD0DB916E}"/>
              </a:ext>
            </a:extLst>
          </p:cNvPr>
          <p:cNvCxnSpPr>
            <a:cxnSpLocks/>
            <a:stCxn id="7" idx="2"/>
            <a:endCxn id="7" idx="0"/>
          </p:cNvCxnSpPr>
          <p:nvPr userDrawn="1"/>
        </p:nvCxnSpPr>
        <p:spPr>
          <a:xfrm>
            <a:off x="9172575" y="0"/>
            <a:ext cx="3028950" cy="11896725"/>
          </a:xfrm>
          <a:prstGeom prst="line">
            <a:avLst/>
          </a:prstGeom>
          <a:ln w="127000" cap="sq">
            <a:solidFill>
              <a:srgbClr val="80A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D46D3A3-2CEC-4C46-B2B6-FC476B5BD1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4158" y="3486054"/>
            <a:ext cx="8599075" cy="4154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bg1"/>
                </a:solidFill>
                <a:latin typeface="Source Sans Pro Semibold" panose="020B06030304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625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6BF0F9-D3ED-4B67-843C-13EF02AB1A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9E132-E488-413D-817B-91B264DA1A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0125" y="1303338"/>
            <a:ext cx="10101263" cy="2638425"/>
          </a:xfrm>
        </p:spPr>
        <p:txBody>
          <a:bodyPr anchor="b"/>
          <a:lstStyle>
            <a:lvl1pPr marL="0" indent="0">
              <a:buNone/>
              <a:defRPr/>
            </a:lvl1pPr>
            <a:lvl2pPr marL="344487" indent="0">
              <a:buNone/>
              <a:defRPr/>
            </a:lvl2pPr>
            <a:lvl3pPr marL="688975" indent="0">
              <a:buFont typeface="Arial" panose="020B0604020202020204" pitchFamily="34" charset="0"/>
              <a:buNone/>
              <a:defRPr/>
            </a:lvl3pPr>
            <a:lvl4pPr marL="1027112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“Quote”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30809F-95DA-4BAC-B5E6-8110E400CC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0125" y="4266723"/>
            <a:ext cx="10101263" cy="797878"/>
          </a:xfrm>
        </p:spPr>
        <p:txBody>
          <a:bodyPr>
            <a:normAutofit/>
          </a:bodyPr>
          <a:lstStyle>
            <a:lvl1pPr marL="0" indent="0">
              <a:buNone/>
              <a:defRPr sz="1700">
                <a:solidFill>
                  <a:srgbClr val="80AD38"/>
                </a:solidFill>
                <a:latin typeface="+mj-lt"/>
              </a:defRPr>
            </a:lvl1pPr>
            <a:lvl2pPr marL="344487" indent="0">
              <a:buNone/>
              <a:defRPr>
                <a:solidFill>
                  <a:srgbClr val="80AD38"/>
                </a:solidFill>
              </a:defRPr>
            </a:lvl2pPr>
            <a:lvl3pPr marL="688975" indent="0">
              <a:buNone/>
              <a:defRPr>
                <a:solidFill>
                  <a:srgbClr val="80AD38"/>
                </a:solidFill>
              </a:defRPr>
            </a:lvl3pPr>
            <a:lvl4pPr marL="1027112" indent="0">
              <a:buNone/>
              <a:defRPr>
                <a:solidFill>
                  <a:srgbClr val="80AD38"/>
                </a:solidFill>
              </a:defRPr>
            </a:lvl4pPr>
            <a:lvl5pPr marL="1371600" indent="0">
              <a:buNone/>
              <a:defRPr>
                <a:solidFill>
                  <a:srgbClr val="80AD38"/>
                </a:solidFill>
              </a:defRPr>
            </a:lvl5pPr>
          </a:lstStyle>
          <a:p>
            <a:pPr lvl="0"/>
            <a:r>
              <a:rPr lang="en-US" dirty="0"/>
              <a:t>QUOTE AUTHOR</a:t>
            </a:r>
          </a:p>
        </p:txBody>
      </p:sp>
    </p:spTree>
    <p:extLst>
      <p:ext uri="{BB962C8B-B14F-4D97-AF65-F5344CB8AC3E}">
        <p14:creationId xmlns:p14="http://schemas.microsoft.com/office/powerpoint/2010/main" val="113387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-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ezoid">
            <a:extLst>
              <a:ext uri="{FF2B5EF4-FFF2-40B4-BE49-F238E27FC236}">
                <a16:creationId xmlns:a16="http://schemas.microsoft.com/office/drawing/2014/main" id="{7088C6A6-1ACE-49A7-9B55-0235A4F551CD}"/>
              </a:ext>
            </a:extLst>
          </p:cNvPr>
          <p:cNvSpPr/>
          <p:nvPr userDrawn="1"/>
        </p:nvSpPr>
        <p:spPr>
          <a:xfrm>
            <a:off x="9410756" y="3429000"/>
            <a:ext cx="1453069" cy="3429000"/>
          </a:xfrm>
          <a:custGeom>
            <a:avLst/>
            <a:gdLst>
              <a:gd name="connsiteX0" fmla="*/ 0 w 2276475"/>
              <a:gd name="connsiteY0" fmla="*/ 0 h 5372100"/>
              <a:gd name="connsiteX1" fmla="*/ 895350 w 2276475"/>
              <a:gd name="connsiteY1" fmla="*/ 0 h 5372100"/>
              <a:gd name="connsiteX2" fmla="*/ 2276475 w 2276475"/>
              <a:gd name="connsiteY2" fmla="*/ 5372100 h 5372100"/>
              <a:gd name="connsiteX3" fmla="*/ 1352550 w 2276475"/>
              <a:gd name="connsiteY3" fmla="*/ 5372100 h 5372100"/>
              <a:gd name="connsiteX4" fmla="*/ 0 w 2276475"/>
              <a:gd name="connsiteY4" fmla="*/ 0 h 537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6475" h="5372100">
                <a:moveTo>
                  <a:pt x="0" y="0"/>
                </a:moveTo>
                <a:lnTo>
                  <a:pt x="895350" y="0"/>
                </a:lnTo>
                <a:lnTo>
                  <a:pt x="2276475" y="5372100"/>
                </a:lnTo>
                <a:lnTo>
                  <a:pt x="1352550" y="5372100"/>
                </a:lnTo>
                <a:lnTo>
                  <a:pt x="0" y="0"/>
                </a:lnTo>
                <a:close/>
              </a:path>
            </a:pathLst>
          </a:custGeom>
          <a:solidFill>
            <a:srgbClr val="CCD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">
            <a:extLst>
              <a:ext uri="{FF2B5EF4-FFF2-40B4-BE49-F238E27FC236}">
                <a16:creationId xmlns:a16="http://schemas.microsoft.com/office/drawing/2014/main" id="{032722F3-2F26-4234-B65E-82AA6DFBB8D8}"/>
              </a:ext>
            </a:extLst>
          </p:cNvPr>
          <p:cNvSpPr/>
          <p:nvPr userDrawn="1"/>
        </p:nvSpPr>
        <p:spPr>
          <a:xfrm>
            <a:off x="9172575" y="0"/>
            <a:ext cx="3028950" cy="11896725"/>
          </a:xfrm>
          <a:custGeom>
            <a:avLst/>
            <a:gdLst>
              <a:gd name="connsiteX0" fmla="*/ 3028950 w 3028950"/>
              <a:gd name="connsiteY0" fmla="*/ 11896725 h 11896725"/>
              <a:gd name="connsiteX1" fmla="*/ 3028950 w 3028950"/>
              <a:gd name="connsiteY1" fmla="*/ 0 h 11896725"/>
              <a:gd name="connsiteX2" fmla="*/ 0 w 3028950"/>
              <a:gd name="connsiteY2" fmla="*/ 0 h 11896725"/>
              <a:gd name="connsiteX3" fmla="*/ 3028950 w 3028950"/>
              <a:gd name="connsiteY3" fmla="*/ 11896725 h 1189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8950" h="11896725">
                <a:moveTo>
                  <a:pt x="3028950" y="11896725"/>
                </a:moveTo>
                <a:lnTo>
                  <a:pt x="3028950" y="0"/>
                </a:lnTo>
                <a:lnTo>
                  <a:pt x="0" y="0"/>
                </a:lnTo>
                <a:lnTo>
                  <a:pt x="3028950" y="11896725"/>
                </a:lnTo>
                <a:close/>
              </a:path>
            </a:pathLst>
          </a:custGeom>
          <a:solidFill>
            <a:srgbClr val="1F4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Logoi">
            <a:extLst>
              <a:ext uri="{FF2B5EF4-FFF2-40B4-BE49-F238E27FC236}">
                <a16:creationId xmlns:a16="http://schemas.microsoft.com/office/drawing/2014/main" id="{323FD72F-D9AC-474F-9AC5-1DC92A7689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81" y="6194585"/>
            <a:ext cx="561054" cy="313842"/>
          </a:xfrm>
          <a:prstGeom prst="rect">
            <a:avLst/>
          </a:prstGeom>
        </p:spPr>
      </p:pic>
      <p:cxnSp>
        <p:nvCxnSpPr>
          <p:cNvPr id="11" name="Line Green">
            <a:extLst>
              <a:ext uri="{FF2B5EF4-FFF2-40B4-BE49-F238E27FC236}">
                <a16:creationId xmlns:a16="http://schemas.microsoft.com/office/drawing/2014/main" id="{45E025CC-3D23-44DD-B635-5FD6F3A93DA5}"/>
              </a:ext>
            </a:extLst>
          </p:cNvPr>
          <p:cNvCxnSpPr>
            <a:cxnSpLocks/>
            <a:stCxn id="7" idx="2"/>
            <a:endCxn id="7" idx="0"/>
          </p:cNvCxnSpPr>
          <p:nvPr userDrawn="1"/>
        </p:nvCxnSpPr>
        <p:spPr>
          <a:xfrm>
            <a:off x="9172575" y="0"/>
            <a:ext cx="3028950" cy="11896725"/>
          </a:xfrm>
          <a:prstGeom prst="line">
            <a:avLst/>
          </a:prstGeom>
          <a:ln w="127000" cap="sq">
            <a:solidFill>
              <a:srgbClr val="80A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8FE2D93-553D-4511-AC74-C75A30369A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8850" y="3649338"/>
            <a:ext cx="8116037" cy="28590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9FD30D-4D8B-4C3E-B0BD-DCB0DEFF6C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8850" y="3083151"/>
            <a:ext cx="8014291" cy="3458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rgbClr val="80AD38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rgbClr val="80AD38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rgbClr val="80AD38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rgbClr val="80AD38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rgbClr val="80AD38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3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7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15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0" presetClass="exit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0" presetClass="exit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0" presetClass="exit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0" presetClass="exit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2B64-88AB-46EE-83A7-2265196E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1545454"/>
            <a:ext cx="10101263" cy="4714861"/>
          </a:xfrm>
        </p:spPr>
        <p:txBody>
          <a:bodyPr/>
          <a:lstStyle>
            <a:lvl1pPr marL="0" indent="0">
              <a:buNone/>
              <a:defRPr/>
            </a:lvl1pPr>
            <a:lvl2pPr marL="344487" indent="0">
              <a:buNone/>
              <a:defRPr/>
            </a:lvl2pPr>
            <a:lvl3pPr marL="688975" indent="0">
              <a:buNone/>
              <a:defRPr/>
            </a:lvl3pPr>
            <a:lvl4pPr marL="1027112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8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683110"/>
            <a:ext cx="10101263" cy="5577205"/>
          </a:xfrm>
        </p:spPr>
        <p:txBody>
          <a:bodyPr/>
          <a:lstStyle>
            <a:lvl1pPr marL="0" indent="0">
              <a:buNone/>
              <a:defRPr/>
            </a:lvl1pPr>
            <a:lvl2pPr marL="344487" indent="0">
              <a:buNone/>
              <a:defRPr/>
            </a:lvl2pPr>
            <a:lvl3pPr marL="688975" indent="0">
              <a:buNone/>
              <a:defRPr/>
            </a:lvl3pPr>
            <a:lvl4pPr marL="1027112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3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Title-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2B64-88AB-46EE-83A7-2265196E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1545455"/>
            <a:ext cx="10101263" cy="4144146"/>
          </a:xfrm>
        </p:spPr>
        <p:txBody>
          <a:bodyPr/>
          <a:lstStyle>
            <a:lvl1pPr marL="0" indent="0">
              <a:buNone/>
              <a:defRPr/>
            </a:lvl1pPr>
            <a:lvl2pPr marL="344487" indent="0">
              <a:buNone/>
              <a:defRPr/>
            </a:lvl2pPr>
            <a:lvl3pPr marL="688975" indent="0">
              <a:buNone/>
              <a:defRPr/>
            </a:lvl3pPr>
            <a:lvl4pPr marL="1027112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1C46E-C0FE-4EC1-B675-F2FE0C9E81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0125" y="5895975"/>
            <a:ext cx="100282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4487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88975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027112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37160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36569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683111"/>
            <a:ext cx="10101263" cy="5011570"/>
          </a:xfrm>
        </p:spPr>
        <p:txBody>
          <a:bodyPr/>
          <a:lstStyle>
            <a:lvl1pPr marL="0" indent="0">
              <a:buNone/>
              <a:defRPr/>
            </a:lvl1pPr>
            <a:lvl2pPr marL="344487" indent="0">
              <a:buNone/>
              <a:defRPr/>
            </a:lvl2pPr>
            <a:lvl3pPr marL="688975" indent="0">
              <a:buNone/>
              <a:defRPr/>
            </a:lvl3pPr>
            <a:lvl4pPr marL="1027112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2E27179-26D4-47E2-9899-AF50C86E07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0125" y="5895975"/>
            <a:ext cx="100282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4487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88975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027112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37160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66874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2B64-88AB-46EE-83A7-2265196E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1545454"/>
            <a:ext cx="10101263" cy="4714861"/>
          </a:xfrm>
        </p:spPr>
        <p:txBody>
          <a:bodyPr/>
          <a:lstStyle>
            <a:lvl1pPr marL="344488" indent="-344488">
              <a:buSzPct val="100000"/>
              <a:buFontTx/>
              <a:buBlip>
                <a:blip r:embed="rId2"/>
              </a:buBlip>
              <a:defRPr/>
            </a:lvl1pPr>
            <a:lvl2pPr marL="685800" indent="-341313">
              <a:buSzPct val="100000"/>
              <a:buFontTx/>
              <a:buBlip>
                <a:blip r:embed="rId2"/>
              </a:buBlip>
              <a:defRPr/>
            </a:lvl2pPr>
            <a:lvl3pPr marL="1027113" indent="-338138">
              <a:buSzPct val="100000"/>
              <a:buFontTx/>
              <a:buBlip>
                <a:blip r:embed="rId2"/>
              </a:buBlip>
              <a:defRPr/>
            </a:lvl3pPr>
            <a:lvl4pPr marL="1371600" indent="-344488">
              <a:buSzPct val="100000"/>
              <a:buFontTx/>
              <a:buBlip>
                <a:blip r:embed="rId2"/>
              </a:buBlip>
              <a:defRPr/>
            </a:lvl4pPr>
            <a:lvl5pPr marL="1716088" indent="-344488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6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683110"/>
            <a:ext cx="10101263" cy="5577205"/>
          </a:xfrm>
        </p:spPr>
        <p:txBody>
          <a:bodyPr/>
          <a:lstStyle>
            <a:lvl1pPr marL="344488" indent="-344488">
              <a:buSzPct val="100000"/>
              <a:buFontTx/>
              <a:buBlip>
                <a:blip r:embed="rId2"/>
              </a:buBlip>
              <a:defRPr/>
            </a:lvl1pPr>
            <a:lvl2pPr marL="685800" indent="-341313">
              <a:buSzPct val="100000"/>
              <a:buFontTx/>
              <a:buBlip>
                <a:blip r:embed="rId2"/>
              </a:buBlip>
              <a:defRPr/>
            </a:lvl2pPr>
            <a:lvl3pPr marL="1027113" indent="-338138">
              <a:buSzPct val="100000"/>
              <a:buFontTx/>
              <a:buBlip>
                <a:blip r:embed="rId2"/>
              </a:buBlip>
              <a:defRPr/>
            </a:lvl3pPr>
            <a:lvl4pPr marL="1371600" indent="-344488">
              <a:buSzPct val="100000"/>
              <a:buFontTx/>
              <a:buBlip>
                <a:blip r:embed="rId2"/>
              </a:buBlip>
              <a:defRPr/>
            </a:lvl4pPr>
            <a:lvl5pPr marL="1716088" indent="-344488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6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-Title-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2B64-88AB-46EE-83A7-2265196E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1545455"/>
            <a:ext cx="10101263" cy="4144146"/>
          </a:xfrm>
        </p:spPr>
        <p:txBody>
          <a:bodyPr/>
          <a:lstStyle>
            <a:lvl1pPr marL="346075" indent="-346075">
              <a:buSzPct val="100000"/>
              <a:buFontTx/>
              <a:buBlip>
                <a:blip r:embed="rId2"/>
              </a:buBlip>
              <a:defRPr/>
            </a:lvl1pPr>
            <a:lvl2pPr marL="685800" indent="-346075">
              <a:buSzPct val="100000"/>
              <a:buFontTx/>
              <a:buBlip>
                <a:blip r:embed="rId2"/>
              </a:buBlip>
              <a:defRPr/>
            </a:lvl2pPr>
            <a:lvl3pPr marL="1031875" indent="-346075">
              <a:buSzPct val="100000"/>
              <a:buFontTx/>
              <a:buBlip>
                <a:blip r:embed="rId2"/>
              </a:buBlip>
              <a:defRPr/>
            </a:lvl3pPr>
            <a:lvl4pPr marL="1371600" indent="-346075">
              <a:buSzPct val="100000"/>
              <a:buFontTx/>
              <a:buBlip>
                <a:blip r:embed="rId2"/>
              </a:buBlip>
              <a:defRPr/>
            </a:lvl4pPr>
            <a:lvl5pPr marL="1717675" indent="-346075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1C46E-C0FE-4EC1-B675-F2FE0C9E81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0125" y="5895975"/>
            <a:ext cx="100282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4487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88975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027112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37160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06280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-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683111"/>
            <a:ext cx="10101263" cy="5011570"/>
          </a:xfrm>
        </p:spPr>
        <p:txBody>
          <a:bodyPr/>
          <a:lstStyle>
            <a:lvl1pPr marL="346075" indent="-346075">
              <a:spcBef>
                <a:spcPts val="0"/>
              </a:spcBef>
              <a:buSzPct val="100000"/>
              <a:buFontTx/>
              <a:buBlip>
                <a:blip r:embed="rId2"/>
              </a:buBlip>
              <a:defRPr/>
            </a:lvl1pPr>
            <a:lvl2pPr marL="685800" indent="-346075">
              <a:spcBef>
                <a:spcPts val="0"/>
              </a:spcBef>
              <a:buSzPct val="100000"/>
              <a:buFontTx/>
              <a:buBlip>
                <a:blip r:embed="rId2"/>
              </a:buBlip>
              <a:defRPr/>
            </a:lvl2pPr>
            <a:lvl3pPr marL="1031875" indent="-346075">
              <a:spcBef>
                <a:spcPts val="0"/>
              </a:spcBef>
              <a:buSzPct val="100000"/>
              <a:buFontTx/>
              <a:buBlip>
                <a:blip r:embed="rId2"/>
              </a:buBlip>
              <a:defRPr/>
            </a:lvl3pPr>
            <a:lvl4pPr marL="1371600" indent="-346075">
              <a:spcBef>
                <a:spcPts val="0"/>
              </a:spcBef>
              <a:buSzPct val="100000"/>
              <a:buFontTx/>
              <a:buBlip>
                <a:blip r:embed="rId2"/>
              </a:buBlip>
              <a:defRPr/>
            </a:lvl4pPr>
            <a:lvl5pPr marL="1717675" indent="-346075">
              <a:spcBef>
                <a:spcPts val="0"/>
              </a:spcBef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2E27179-26D4-47E2-9899-AF50C86E07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0125" y="5895975"/>
            <a:ext cx="100282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4487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88975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027112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37160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76006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FC9D6-1486-445F-8C01-C3CBF44A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60" y="242682"/>
            <a:ext cx="10101431" cy="1060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6BDA7-1D3D-4BDE-A3DD-7E0600331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0460" y="1545455"/>
            <a:ext cx="10101431" cy="4704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336AC-7207-4F86-9388-471A09353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1891" y="5895191"/>
            <a:ext cx="493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0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5" r:id="rId3"/>
    <p:sldLayoutId id="2147483667" r:id="rId4"/>
    <p:sldLayoutId id="2147483668" r:id="rId5"/>
    <p:sldLayoutId id="2147483662" r:id="rId6"/>
    <p:sldLayoutId id="2147483663" r:id="rId7"/>
    <p:sldLayoutId id="2147483669" r:id="rId8"/>
    <p:sldLayoutId id="2147483670" r:id="rId9"/>
    <p:sldLayoutId id="2147483666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1F4A69"/>
          </a:solidFill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1000"/>
        </a:spcAft>
        <a:buClr>
          <a:schemeClr val="accent6"/>
        </a:buClr>
        <a:buSzPct val="100000"/>
        <a:buFontTx/>
        <a:buBlip>
          <a:blip r:embed="rId13"/>
        </a:buBlip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341313" algn="l" defTabSz="914400" rtl="0" eaLnBrk="1" latinLnBrk="0" hangingPunct="1">
        <a:lnSpc>
          <a:spcPct val="120000"/>
        </a:lnSpc>
        <a:spcBef>
          <a:spcPts val="500"/>
        </a:spcBef>
        <a:spcAft>
          <a:spcPts val="1000"/>
        </a:spcAft>
        <a:buClr>
          <a:schemeClr val="accent6"/>
        </a:buClr>
        <a:buSzPct val="100000"/>
        <a:buFontTx/>
        <a:buBlip>
          <a:blip r:embed="rId13"/>
        </a:buBlip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27113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1000"/>
        </a:spcAft>
        <a:buClr>
          <a:schemeClr val="accent6"/>
        </a:buClr>
        <a:buSzPct val="100000"/>
        <a:buFontTx/>
        <a:buBlip>
          <a:blip r:embed="rId13"/>
        </a:buBlip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1000"/>
        </a:spcAft>
        <a:buClr>
          <a:schemeClr val="accent6"/>
        </a:buClr>
        <a:buSzPct val="100000"/>
        <a:buFontTx/>
        <a:buBlip>
          <a:blip r:embed="rId13"/>
        </a:buBlip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160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1000"/>
        </a:spcAft>
        <a:buClr>
          <a:schemeClr val="accent6"/>
        </a:buClr>
        <a:buSzPct val="100000"/>
        <a:buFontTx/>
        <a:buBlip>
          <a:blip r:embed="rId13"/>
        </a:buBlip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pfairchild/ExcelSimulato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D07E-C7BA-4333-8C72-6AD70815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Simulator Tips &amp; Tricks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8C8E5-B6D1-44F3-AE25-32239BA9DA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2019 SAWTOOTH SOFTWARE CONFERENCE	</a:t>
            </a:r>
          </a:p>
        </p:txBody>
      </p:sp>
    </p:spTree>
    <p:extLst>
      <p:ext uri="{BB962C8B-B14F-4D97-AF65-F5344CB8AC3E}">
        <p14:creationId xmlns:p14="http://schemas.microsoft.com/office/powerpoint/2010/main" val="46695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D6FED5-482C-4D3A-8839-736C514E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Segmentation and Weighting – Review Averages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F8D961-26CA-4A79-A9EF-DC7C9F441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Weighted Average with weights shown: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B9A4-ED7D-44BA-9ED1-A12C0E69A8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0911D9-2AFD-4220-8935-29071AB1C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131" y="2566884"/>
            <a:ext cx="69532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684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A713-615C-4277-AB75-D536E533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Segmentation and Weighting – Segmentation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F2E60-A8B2-4610-A13A-5ACFEFEAC1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For building our simulators, segmentation is a matter of setting our weights equal to zero when the segment should be excluded.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16006-3A1E-4A4A-8782-9208D3590E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27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FCD0-C05D-41B4-8FBD-EC77E88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Considerations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F0E6B-80E9-423A-AB61-140A6CB203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92AF3-406C-4A1E-81B5-59D2D9135B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41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703F3-E25F-4DF5-9DE5-540B61F9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Formulas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12800-EBA8-45DE-A1F6-8880A9444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Allows operations on many cells at once</a:t>
            </a:r>
          </a:p>
          <a:p>
            <a:r>
              <a:rPr lang="en-US" dirty="0"/>
              <a:t>Allows ‘arrays’ of cells to operate on each other</a:t>
            </a:r>
          </a:p>
          <a:p>
            <a:r>
              <a:rPr lang="en-US" dirty="0" err="1"/>
              <a:t>Control+Shift+Enter</a:t>
            </a:r>
            <a:endParaRPr lang="en-US" dirty="0"/>
          </a:p>
          <a:p>
            <a:r>
              <a:rPr lang="en-US" dirty="0"/>
              <a:t>F9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00E39-EFDA-4BE9-B2CF-02CCBCC09A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92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FA62-4295-4A71-AF0B-F3D8A43D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Named Ranges – Reuse common cell selections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595E1-E5D0-4886-AACE-BFB91C2CA4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5893F2-C14C-4EAA-83EA-0F07A6CF4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305" y="1329299"/>
            <a:ext cx="8330941" cy="493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6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85326-CDFC-4843-9EF5-A258E287B4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kenneth@sawtoothsoftware.com</a:t>
            </a:r>
          </a:p>
          <a:p>
            <a:r>
              <a:rPr lang="en-US" dirty="0"/>
              <a:t>www.sawtoothsoftware.com</a:t>
            </a:r>
          </a:p>
          <a:p>
            <a:r>
              <a:rPr lang="en-US" dirty="0"/>
              <a:t>+1 801 477 4700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4048A-26E0-4C57-BCDF-12AAC0D9F1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7493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2D37-0F0C-4B2E-B6F1-0E3A50D9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789A8-35FD-4DA2-8347-685E5F1395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https://github.com/kpfairchild/ExcelSimulator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77EA7-9910-4810-93A6-5FF3CD7C4C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9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FE23-F5B7-4D61-ABDE-952E79F6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 we’ll cover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BF3E-E85D-429A-9FE7-B957B87DE6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Why Excel?</a:t>
            </a:r>
          </a:p>
          <a:p>
            <a:r>
              <a:rPr lang="en-US" dirty="0"/>
              <a:t>Essential Calculations</a:t>
            </a:r>
          </a:p>
          <a:p>
            <a:r>
              <a:rPr lang="en-US" dirty="0"/>
              <a:t>Segmentation and Weighting</a:t>
            </a:r>
          </a:p>
          <a:p>
            <a:r>
              <a:rPr lang="en-US" dirty="0"/>
              <a:t>Style Considerations</a:t>
            </a:r>
          </a:p>
          <a:p>
            <a:r>
              <a:rPr lang="en-US" dirty="0"/>
              <a:t>Array Formulas</a:t>
            </a:r>
          </a:p>
          <a:p>
            <a:r>
              <a:rPr lang="en-US" dirty="0"/>
              <a:t>Named Ranges</a:t>
            </a:r>
          </a:p>
          <a:p>
            <a:r>
              <a:rPr lang="en-US" dirty="0"/>
              <a:t>Putting it all Together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A6089-3A74-40EE-85E0-759BDDA1D3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0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1A463-4275-4E35-87A9-9AADF94A0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60" y="242682"/>
            <a:ext cx="10101431" cy="1060092"/>
          </a:xfrm>
        </p:spPr>
        <p:txBody>
          <a:bodyPr/>
          <a:lstStyle/>
          <a:p>
            <a:r>
              <a:rPr lang="en-US" dirty="0"/>
              <a:t>Why Excel?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3F4C7-38E0-4693-B522-347E30E725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lots of simulator options: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Lighthouse - Most powerful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sawtoothsimulator.com - Most online!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Lighthouse Excel export - Easy option, less flexible, not client ready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Custom Excel Simulator – Fully customizable, easy to give to clients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433F2-EAB1-4C10-B9B1-791DF15711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2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C4E3-307F-4BF4-837F-6D0DEBFC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Calculations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97F6F-CCD3-4FAC-B98A-203BFE420B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Utility Calculation: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Share of Preference: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8EA18-7A14-48E8-9285-07BD8664B2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E7CEE31-1A77-47B3-97F1-375C1BB95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880" y="4504933"/>
            <a:ext cx="747712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889DEAE-0DCE-4266-A8C9-CDF9B3D94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104" y="2353681"/>
            <a:ext cx="96202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49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C4E3-307F-4BF4-837F-6D0DEBFC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Calculations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97F6F-CCD3-4FAC-B98A-203BFE420B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Share of Preference: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8EA18-7A14-48E8-9285-07BD8664B2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34B2B89-C04B-4A8E-9C84-960B04046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601" y="2407459"/>
            <a:ext cx="622935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214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275A-E803-449A-BF15-05DE3ACA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and Weighting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B70B3-F577-4F04-A100-5D52FA47EC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Segmentation – Filtering of respondents by known subgroups</a:t>
            </a:r>
          </a:p>
          <a:p>
            <a:r>
              <a:rPr lang="en-US" dirty="0"/>
              <a:t>Weighting – Changing respondent’s relative contribution toward group average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	Use weighting when your actual population is different in a known way from your sampled population.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61BB3-FE16-4350-8200-5AFB4D2EE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5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D6FED5-482C-4D3A-8839-736C514E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Segmentation and Weighting – Review Averages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F8D961-26CA-4A79-A9EF-DC7C9F441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Regular Average: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B9A4-ED7D-44BA-9ED1-A12C0E69A8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F4FD4783-5832-4CB9-8A4F-A3BBAEF9D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227" y="2485584"/>
            <a:ext cx="6150429" cy="359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635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D6FED5-482C-4D3A-8839-736C514E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Segmentation and Weighting – Review Averages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F8D961-26CA-4A79-A9EF-DC7C9F441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Regular Average with weights shown: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B9A4-ED7D-44BA-9ED1-A12C0E69A8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80165F-4B7B-4695-B35B-9474F96BE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470" y="2772578"/>
            <a:ext cx="60483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019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awtooth">
      <a:dk1>
        <a:sysClr val="windowText" lastClr="000000"/>
      </a:dk1>
      <a:lt1>
        <a:srgbClr val="FCFAF8"/>
      </a:lt1>
      <a:dk2>
        <a:srgbClr val="0C3451"/>
      </a:dk2>
      <a:lt2>
        <a:srgbClr val="E7E6E6"/>
      </a:lt2>
      <a:accent1>
        <a:srgbClr val="006691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8DB2"/>
      </a:accent5>
      <a:accent6>
        <a:srgbClr val="80AD38"/>
      </a:accent6>
      <a:hlink>
        <a:srgbClr val="0563C1"/>
      </a:hlink>
      <a:folHlink>
        <a:srgbClr val="954F72"/>
      </a:folHlink>
    </a:clrScheme>
    <a:fontScheme name="Sawtooth-SourceSansPro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 Conference Template.potx" id="{245CB07F-53D0-42B9-84F0-18660A5EC0D2}" vid="{04F13E2D-5C12-446F-8F76-D925DC0851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 Conference Template</Template>
  <TotalTime>2538</TotalTime>
  <Words>266</Words>
  <Application>Microsoft Office PowerPoint</Application>
  <PresentationFormat>Widescreen</PresentationFormat>
  <Paragraphs>66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Source Sans Pro</vt:lpstr>
      <vt:lpstr>Source Sans Pro Semibold</vt:lpstr>
      <vt:lpstr>Calibri</vt:lpstr>
      <vt:lpstr>Arial</vt:lpstr>
      <vt:lpstr>Office Theme</vt:lpstr>
      <vt:lpstr>Excel Simulator Tips &amp; Tricks</vt:lpstr>
      <vt:lpstr>Additional Files</vt:lpstr>
      <vt:lpstr>Topics we’ll cover</vt:lpstr>
      <vt:lpstr>Why Excel?</vt:lpstr>
      <vt:lpstr>Essential Calculations</vt:lpstr>
      <vt:lpstr>Essential Calculations</vt:lpstr>
      <vt:lpstr>Segmentation and Weighting</vt:lpstr>
      <vt:lpstr>Segmentation and Weighting – Review Averages </vt:lpstr>
      <vt:lpstr>Segmentation and Weighting – Review Averages</vt:lpstr>
      <vt:lpstr>Segmentation and Weighting – Review Averages</vt:lpstr>
      <vt:lpstr>Segmentation and Weighting – Segmentation </vt:lpstr>
      <vt:lpstr>Style Considerations </vt:lpstr>
      <vt:lpstr>Array Formulas</vt:lpstr>
      <vt:lpstr>Named Ranges – Reuse common cell selections</vt:lpstr>
      <vt:lpstr>PowerPoint Presentation</vt:lpstr>
    </vt:vector>
  </TitlesOfParts>
  <Company>Sawtooth Software, Inc.</Company>
  <LinksUpToDate>false</LinksUpToDate>
  <SharedDoc>false</SharedDoc>
  <HyperlinkBase>https://www.sawtoothsoftware.com/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Kenneth Fairchild</dc:creator>
  <cp:lastModifiedBy>Kenneth Fairchild</cp:lastModifiedBy>
  <cp:revision>20</cp:revision>
  <dcterms:created xsi:type="dcterms:W3CDTF">2019-09-10T18:25:23Z</dcterms:created>
  <dcterms:modified xsi:type="dcterms:W3CDTF">2019-09-12T13:42:56Z</dcterms:modified>
</cp:coreProperties>
</file>