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5" r:id="rId2"/>
    <p:sldId id="272" r:id="rId3"/>
    <p:sldId id="269" r:id="rId4"/>
    <p:sldId id="279" r:id="rId5"/>
    <p:sldId id="280" r:id="rId6"/>
    <p:sldId id="273" r:id="rId7"/>
    <p:sldId id="274" r:id="rId8"/>
    <p:sldId id="275" r:id="rId9"/>
    <p:sldId id="270" r:id="rId10"/>
    <p:sldId id="271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Semibold" panose="020B0603030403020204" pitchFamily="34" charset="0"/>
      <p:bold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D38"/>
    <a:srgbClr val="1F4A69"/>
    <a:srgbClr val="F8FAFC"/>
    <a:srgbClr val="F7F9FB"/>
    <a:srgbClr val="7FAC37"/>
    <a:srgbClr val="CCD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0032-BD20-48D6-A055-C0D06282CF8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C32D-7E7A-494A-BA47-051E64BD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1F4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12475D-5B88-486D-8191-96AE3C98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6" y="4025844"/>
            <a:ext cx="8599074" cy="26144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58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8579914A-472E-497D-AFEA-F96D1ED99380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">
            <a:extLst>
              <a:ext uri="{FF2B5EF4-FFF2-40B4-BE49-F238E27FC236}">
                <a16:creationId xmlns:a16="http://schemas.microsoft.com/office/drawing/2014/main" id="{8B131239-B34D-4565-8705-EEF9769D5640}"/>
              </a:ext>
            </a:extLst>
          </p:cNvPr>
          <p:cNvSpPr/>
          <p:nvPr userDrawn="1"/>
        </p:nvSpPr>
        <p:spPr>
          <a:xfrm>
            <a:off x="9238748" y="0"/>
            <a:ext cx="1093399" cy="2580238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i">
            <a:extLst>
              <a:ext uri="{FF2B5EF4-FFF2-40B4-BE49-F238E27FC236}">
                <a16:creationId xmlns:a16="http://schemas.microsoft.com/office/drawing/2014/main" id="{7FB2BBA0-C8BE-4803-B1C3-5C491FF3A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0" name="Line Green">
            <a:extLst>
              <a:ext uri="{FF2B5EF4-FFF2-40B4-BE49-F238E27FC236}">
                <a16:creationId xmlns:a16="http://schemas.microsoft.com/office/drawing/2014/main" id="{A2D3C769-B8E8-4CBE-8DCE-1C3CD0DB916E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46D3A3-2CEC-4C46-B2B6-FC476B5BD1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4158" y="3486054"/>
            <a:ext cx="8599075" cy="415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BF0F9-D3ED-4B67-843C-13EF02AB1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E132-E488-413D-817B-91B264DA1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0125" y="1303338"/>
            <a:ext cx="10101263" cy="2638425"/>
          </a:xfrm>
        </p:spPr>
        <p:txBody>
          <a:bodyPr anchor="b"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Font typeface="Arial" panose="020B0604020202020204" pitchFamily="34" charset="0"/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“Quote”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0809F-95DA-4BAC-B5E6-8110E400C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4266723"/>
            <a:ext cx="10101263" cy="79787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80AD38"/>
                </a:solidFill>
                <a:latin typeface="+mj-lt"/>
              </a:defRPr>
            </a:lvl1pPr>
            <a:lvl2pPr marL="344487" indent="0">
              <a:buNone/>
              <a:defRPr>
                <a:solidFill>
                  <a:srgbClr val="80AD38"/>
                </a:solidFill>
              </a:defRPr>
            </a:lvl2pPr>
            <a:lvl3pPr marL="688975" indent="0">
              <a:buNone/>
              <a:defRPr>
                <a:solidFill>
                  <a:srgbClr val="80AD38"/>
                </a:solidFill>
              </a:defRPr>
            </a:lvl3pPr>
            <a:lvl4pPr marL="1027112" indent="0">
              <a:buNone/>
              <a:defRPr>
                <a:solidFill>
                  <a:srgbClr val="80AD38"/>
                </a:solidFill>
              </a:defRPr>
            </a:lvl4pPr>
            <a:lvl5pPr marL="1371600" indent="0">
              <a:buNone/>
              <a:defRPr>
                <a:solidFill>
                  <a:srgbClr val="80AD38"/>
                </a:solidFill>
              </a:defRPr>
            </a:lvl5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11338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">
            <a:extLst>
              <a:ext uri="{FF2B5EF4-FFF2-40B4-BE49-F238E27FC236}">
                <a16:creationId xmlns:a16="http://schemas.microsoft.com/office/drawing/2014/main" id="{7088C6A6-1ACE-49A7-9B55-0235A4F551CD}"/>
              </a:ext>
            </a:extLst>
          </p:cNvPr>
          <p:cNvSpPr/>
          <p:nvPr userDrawn="1"/>
        </p:nvSpPr>
        <p:spPr>
          <a:xfrm>
            <a:off x="9410756" y="3429000"/>
            <a:ext cx="1453069" cy="3429000"/>
          </a:xfrm>
          <a:custGeom>
            <a:avLst/>
            <a:gdLst>
              <a:gd name="connsiteX0" fmla="*/ 0 w 2276475"/>
              <a:gd name="connsiteY0" fmla="*/ 0 h 5372100"/>
              <a:gd name="connsiteX1" fmla="*/ 895350 w 2276475"/>
              <a:gd name="connsiteY1" fmla="*/ 0 h 5372100"/>
              <a:gd name="connsiteX2" fmla="*/ 2276475 w 2276475"/>
              <a:gd name="connsiteY2" fmla="*/ 5372100 h 5372100"/>
              <a:gd name="connsiteX3" fmla="*/ 1352550 w 2276475"/>
              <a:gd name="connsiteY3" fmla="*/ 5372100 h 5372100"/>
              <a:gd name="connsiteX4" fmla="*/ 0 w 2276475"/>
              <a:gd name="connsiteY4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475" h="5372100">
                <a:moveTo>
                  <a:pt x="0" y="0"/>
                </a:moveTo>
                <a:lnTo>
                  <a:pt x="895350" y="0"/>
                </a:lnTo>
                <a:lnTo>
                  <a:pt x="2276475" y="5372100"/>
                </a:lnTo>
                <a:lnTo>
                  <a:pt x="1352550" y="5372100"/>
                </a:lnTo>
                <a:lnTo>
                  <a:pt x="0" y="0"/>
                </a:lnTo>
                <a:close/>
              </a:path>
            </a:pathLst>
          </a:custGeom>
          <a:solidFill>
            <a:srgbClr val="CCD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">
            <a:extLst>
              <a:ext uri="{FF2B5EF4-FFF2-40B4-BE49-F238E27FC236}">
                <a16:creationId xmlns:a16="http://schemas.microsoft.com/office/drawing/2014/main" id="{032722F3-2F26-4234-B65E-82AA6DFBB8D8}"/>
              </a:ext>
            </a:extLst>
          </p:cNvPr>
          <p:cNvSpPr/>
          <p:nvPr userDrawn="1"/>
        </p:nvSpPr>
        <p:spPr>
          <a:xfrm>
            <a:off x="9172575" y="0"/>
            <a:ext cx="3028950" cy="11896725"/>
          </a:xfrm>
          <a:custGeom>
            <a:avLst/>
            <a:gdLst>
              <a:gd name="connsiteX0" fmla="*/ 3028950 w 3028950"/>
              <a:gd name="connsiteY0" fmla="*/ 11896725 h 11896725"/>
              <a:gd name="connsiteX1" fmla="*/ 3028950 w 3028950"/>
              <a:gd name="connsiteY1" fmla="*/ 0 h 11896725"/>
              <a:gd name="connsiteX2" fmla="*/ 0 w 3028950"/>
              <a:gd name="connsiteY2" fmla="*/ 0 h 11896725"/>
              <a:gd name="connsiteX3" fmla="*/ 3028950 w 3028950"/>
              <a:gd name="connsiteY3" fmla="*/ 11896725 h 1189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1896725">
                <a:moveTo>
                  <a:pt x="3028950" y="11896725"/>
                </a:moveTo>
                <a:lnTo>
                  <a:pt x="3028950" y="0"/>
                </a:lnTo>
                <a:lnTo>
                  <a:pt x="0" y="0"/>
                </a:lnTo>
                <a:lnTo>
                  <a:pt x="3028950" y="11896725"/>
                </a:lnTo>
                <a:close/>
              </a:path>
            </a:pathLst>
          </a:custGeom>
          <a:solidFill>
            <a:srgbClr val="1F4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Logoi">
            <a:extLst>
              <a:ext uri="{FF2B5EF4-FFF2-40B4-BE49-F238E27FC236}">
                <a16:creationId xmlns:a16="http://schemas.microsoft.com/office/drawing/2014/main" id="{323FD72F-D9AC-474F-9AC5-1DC92A768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1" y="6194585"/>
            <a:ext cx="561054" cy="313842"/>
          </a:xfrm>
          <a:prstGeom prst="rect">
            <a:avLst/>
          </a:prstGeom>
        </p:spPr>
      </p:pic>
      <p:cxnSp>
        <p:nvCxnSpPr>
          <p:cNvPr id="11" name="Line Green">
            <a:extLst>
              <a:ext uri="{FF2B5EF4-FFF2-40B4-BE49-F238E27FC236}">
                <a16:creationId xmlns:a16="http://schemas.microsoft.com/office/drawing/2014/main" id="{45E025CC-3D23-44DD-B635-5FD6F3A93DA5}"/>
              </a:ext>
            </a:extLst>
          </p:cNvPr>
          <p:cNvCxnSpPr>
            <a:cxnSpLocks/>
            <a:stCxn id="7" idx="2"/>
            <a:endCxn id="7" idx="0"/>
          </p:cNvCxnSpPr>
          <p:nvPr userDrawn="1"/>
        </p:nvCxnSpPr>
        <p:spPr>
          <a:xfrm>
            <a:off x="9172575" y="0"/>
            <a:ext cx="3028950" cy="11896725"/>
          </a:xfrm>
          <a:prstGeom prst="line">
            <a:avLst/>
          </a:prstGeom>
          <a:ln w="127000" cap="sq">
            <a:solidFill>
              <a:srgbClr val="80A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FE2D93-553D-4511-AC74-C75A30369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850" y="3649338"/>
            <a:ext cx="8116037" cy="28590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9FD30D-4D8B-4C3E-B0BD-DCB0DEFF6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850" y="3083151"/>
            <a:ext cx="8014291" cy="345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rgbClr val="80AD38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56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0" indent="0">
              <a:buNone/>
              <a:defRPr/>
            </a:lvl1pPr>
            <a:lvl2pPr marL="344487" indent="0">
              <a:buNone/>
              <a:defRPr/>
            </a:lvl2pPr>
            <a:lvl3pPr marL="688975" indent="0">
              <a:buNone/>
              <a:defRPr/>
            </a:lvl3pPr>
            <a:lvl4pPr marL="1027112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87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4"/>
            <a:ext cx="10101263" cy="4714861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0"/>
            <a:ext cx="10101263" cy="5577205"/>
          </a:xfrm>
        </p:spPr>
        <p:txBody>
          <a:bodyPr/>
          <a:lstStyle>
            <a:lvl1pPr marL="344488" indent="-344488">
              <a:buSzPct val="100000"/>
              <a:buFontTx/>
              <a:buBlip>
                <a:blip r:embed="rId2"/>
              </a:buBlip>
              <a:defRPr/>
            </a:lvl1pPr>
            <a:lvl2pPr marL="685800" indent="-341313">
              <a:buSzPct val="100000"/>
              <a:buFontTx/>
              <a:buBlip>
                <a:blip r:embed="rId2"/>
              </a:buBlip>
              <a:defRPr/>
            </a:lvl2pPr>
            <a:lvl3pPr marL="1027113" indent="-338138">
              <a:buSzPct val="100000"/>
              <a:buFontTx/>
              <a:buBlip>
                <a:blip r:embed="rId2"/>
              </a:buBlip>
              <a:defRPr/>
            </a:lvl3pPr>
            <a:lvl4pPr marL="1371600" indent="-344488">
              <a:buSzPct val="100000"/>
              <a:buFontTx/>
              <a:buBlip>
                <a:blip r:embed="rId2"/>
              </a:buBlip>
              <a:defRPr/>
            </a:lvl4pPr>
            <a:lvl5pPr marL="1716088" indent="-344488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Title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B64-88AB-46EE-83A7-2265196E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1545455"/>
            <a:ext cx="10101263" cy="4144146"/>
          </a:xfrm>
        </p:spPr>
        <p:txBody>
          <a:bodyPr/>
          <a:lstStyle>
            <a:lvl1pPr marL="346075" indent="-346075"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C46E-C0FE-4EC1-B675-F2FE0C9E8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628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-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A8EF7-3242-4D9B-8F26-A060E00A9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F77B3-0CD4-4E2B-AD9C-F0C67EC0B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125" y="683111"/>
            <a:ext cx="10101263" cy="5011570"/>
          </a:xfrm>
        </p:spPr>
        <p:txBody>
          <a:bodyPr/>
          <a:lstStyle>
            <a:lvl1pPr marL="3460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1pPr>
            <a:lvl2pPr marL="6858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2pPr>
            <a:lvl3pPr marL="10318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3pPr>
            <a:lvl4pPr marL="1371600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4pPr>
            <a:lvl5pPr marL="1717675" indent="-346075">
              <a:spcBef>
                <a:spcPts val="0"/>
              </a:spcBef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2E27179-26D4-47E2-9899-AF50C86E0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0125" y="5895975"/>
            <a:ext cx="100282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4487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88975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27112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3716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600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9D6-1486-445F-8C01-C3CBF44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0" y="242682"/>
            <a:ext cx="10101431" cy="1060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BDA7-1D3D-4BDE-A3DD-7E060033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460" y="1545455"/>
            <a:ext cx="10101431" cy="470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36AC-7207-4F86-9388-471A093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91" y="5895191"/>
            <a:ext cx="49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0B2668-03F4-4AF2-A4A7-833A47BBF1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7" r:id="rId4"/>
    <p:sldLayoutId id="2147483668" r:id="rId5"/>
    <p:sldLayoutId id="2147483662" r:id="rId6"/>
    <p:sldLayoutId id="2147483663" r:id="rId7"/>
    <p:sldLayoutId id="2147483669" r:id="rId8"/>
    <p:sldLayoutId id="2147483670" r:id="rId9"/>
    <p:sldLayoutId id="214748366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F4A69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341313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7113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160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1000"/>
        </a:spcAft>
        <a:buClr>
          <a:schemeClr val="accent6"/>
        </a:buClr>
        <a:buSzPct val="100000"/>
        <a:buFontTx/>
        <a:buBlip>
          <a:blip r:embed="rId13"/>
        </a:buBlip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07E-C7BA-4333-8C72-6AD70815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C8E5-B6D1-44F3-AE25-32239BA9D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2019 SAWTOOTH SOFTWARE CONFERENCE	</a:t>
            </a:r>
          </a:p>
        </p:txBody>
      </p:sp>
    </p:spTree>
    <p:extLst>
      <p:ext uri="{BB962C8B-B14F-4D97-AF65-F5344CB8AC3E}">
        <p14:creationId xmlns:p14="http://schemas.microsoft.com/office/powerpoint/2010/main" val="4669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F96CE-D69B-49DA-ACDB-DA80F838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mi.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vitae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ut.</a:t>
            </a:r>
            <a:r>
              <a:rPr lang="en-US" dirty="0"/>
              <a:t> Sed at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Morbi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porta </a:t>
            </a:r>
            <a:r>
              <a:rPr lang="en-US" dirty="0" err="1"/>
              <a:t>mattis</a:t>
            </a:r>
            <a:r>
              <a:rPr lang="en-US" dirty="0"/>
              <a:t> dui.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nisi,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vitae,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in, </a:t>
            </a:r>
            <a:r>
              <a:rPr lang="en-US" dirty="0" err="1"/>
              <a:t>interdum</a:t>
            </a:r>
            <a:r>
              <a:rPr lang="en-US" dirty="0"/>
              <a:t> sed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ipsum libero, vitae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pulvinar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pharetra ac.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libero, </a:t>
            </a:r>
            <a:r>
              <a:rPr lang="en-US" dirty="0" err="1"/>
              <a:t>hendrerit</a:t>
            </a:r>
            <a:r>
              <a:rPr lang="en-US" dirty="0"/>
              <a:t> at </a:t>
            </a:r>
            <a:r>
              <a:rPr lang="en-US" dirty="0" err="1"/>
              <a:t>viverra</a:t>
            </a:r>
            <a:r>
              <a:rPr lang="en-US" dirty="0"/>
              <a:t> at,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C636-C6D3-4785-B897-B5900A50D6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Natonius</a:t>
            </a:r>
            <a:r>
              <a:rPr lang="en-US" dirty="0"/>
              <a:t>, Greek Philosopher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4C89-C015-45BA-BB72-C065BE898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9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5326-CDFC-4843-9EF5-A258E287B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support@sawtoothsoftware.com</a:t>
            </a:r>
          </a:p>
          <a:p>
            <a:r>
              <a:rPr lang="en-US" dirty="0"/>
              <a:t>www.sawtoothsoftware.com</a:t>
            </a:r>
          </a:p>
          <a:p>
            <a:r>
              <a:rPr lang="en-US" dirty="0"/>
              <a:t>+1 801 477 4700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48A-26E0-4C57-BCDF-12AAC0D9F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E23-F5B7-4D61-ABDE-952E79F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F3E-E85D-429A-9FE7-B957B87DE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  <a:p>
            <a:r>
              <a:rPr lang="en-US" dirty="0"/>
              <a:t>Segmentation and Weighting</a:t>
            </a:r>
          </a:p>
          <a:p>
            <a:r>
              <a:rPr lang="en-US" dirty="0"/>
              <a:t>Style Considerations</a:t>
            </a:r>
          </a:p>
          <a:p>
            <a:r>
              <a:rPr lang="en-US" dirty="0"/>
              <a:t>Array Formulas</a:t>
            </a:r>
          </a:p>
          <a:p>
            <a:r>
              <a:rPr lang="en-US" dirty="0"/>
              <a:t>Named Ranges</a:t>
            </a:r>
          </a:p>
          <a:p>
            <a:r>
              <a:rPr lang="en-US" dirty="0"/>
              <a:t>Putting it all Together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6089-3A74-40EE-85E0-759BDDA1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Utility Calculation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of Preference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4E3-307F-4BF4-837F-6D0DEBFC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7F6F-CCD3-4FAC-B98A-203BFE42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Choice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8EA18-7A14-48E8-9285-07BD8664B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5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4FD4783-5832-4CB9-8A4F-A3BBAEF9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27" y="2485584"/>
            <a:ext cx="6150429" cy="35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Regular Average with weights shown: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80165F-4B7B-4695-B35B-9474F96B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70" y="2772578"/>
            <a:ext cx="60483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6FED5-482C-4D3A-8839-736C514E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and Weighting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8D961-26CA-4A79-A9EF-DC7C9F441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Weighted Average with weights shown: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B9A4-ED7D-44BA-9ED1-A12C0E69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911D9-2AFD-4220-8935-29071AB1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566884"/>
            <a:ext cx="69532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8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A0DCE-E2A4-44FC-923A-B30F5E52F3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“You’re so thoughtful. You’re like sunshine on a rainy day. You’re even better than a unicorn, because you’re real.”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4FD4-B078-48DD-B7CE-0B027270ED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WILLIAM SHAKESPEARE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27A8-4653-4AD0-A0FA-D9D81E753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2668-03F4-4AF2-A4A7-833A47BBF1A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2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wtooth">
      <a:dk1>
        <a:sysClr val="windowText" lastClr="000000"/>
      </a:dk1>
      <a:lt1>
        <a:srgbClr val="FCFAF8"/>
      </a:lt1>
      <a:dk2>
        <a:srgbClr val="0C3451"/>
      </a:dk2>
      <a:lt2>
        <a:srgbClr val="E7E6E6"/>
      </a:lt2>
      <a:accent1>
        <a:srgbClr val="006691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8DB2"/>
      </a:accent5>
      <a:accent6>
        <a:srgbClr val="80AD38"/>
      </a:accent6>
      <a:hlink>
        <a:srgbClr val="0563C1"/>
      </a:hlink>
      <a:folHlink>
        <a:srgbClr val="954F72"/>
      </a:folHlink>
    </a:clrScheme>
    <a:fontScheme name="Sawtooth-SourceSans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nference Template.potx" id="{245CB07F-53D0-42B9-84F0-18660A5EC0D2}" vid="{04F13E2D-5C12-446F-8F76-D925DC08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 Conference Template</Template>
  <TotalTime>119</TotalTime>
  <Words>234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Sans Pro Semibold</vt:lpstr>
      <vt:lpstr>Calibri</vt:lpstr>
      <vt:lpstr>Source Sans Pro</vt:lpstr>
      <vt:lpstr>Arial</vt:lpstr>
      <vt:lpstr>Office Theme</vt:lpstr>
      <vt:lpstr>Presentation Title</vt:lpstr>
      <vt:lpstr>Topics we’ll cover</vt:lpstr>
      <vt:lpstr>Essential Calculations</vt:lpstr>
      <vt:lpstr>Essential Calculations</vt:lpstr>
      <vt:lpstr>Essential Calculations</vt:lpstr>
      <vt:lpstr>Segmentation and Weighting</vt:lpstr>
      <vt:lpstr>Segmentation and Weighting</vt:lpstr>
      <vt:lpstr>Segmentation and Weighting</vt:lpstr>
      <vt:lpstr>PowerPoint Presentation</vt:lpstr>
      <vt:lpstr>PowerPoint Presentation</vt:lpstr>
      <vt:lpstr>PowerPoint Presentation</vt:lpstr>
    </vt:vector>
  </TitlesOfParts>
  <Company>Sawtooth Software, Inc.</Company>
  <LinksUpToDate>false</LinksUpToDate>
  <SharedDoc>false</SharedDoc>
  <HyperlinkBase>https://www.sawtoothsoftware.com/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Kenneth Fairchild</dc:creator>
  <cp:lastModifiedBy>Kenneth Fairchild</cp:lastModifiedBy>
  <cp:revision>7</cp:revision>
  <dcterms:created xsi:type="dcterms:W3CDTF">2019-09-10T18:25:23Z</dcterms:created>
  <dcterms:modified xsi:type="dcterms:W3CDTF">2019-09-10T21:21:46Z</dcterms:modified>
</cp:coreProperties>
</file>