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3" r:id="rId4"/>
    <p:sldId id="276" r:id="rId5"/>
    <p:sldId id="257" r:id="rId6"/>
    <p:sldId id="260" r:id="rId7"/>
    <p:sldId id="274" r:id="rId8"/>
    <p:sldId id="279" r:id="rId9"/>
    <p:sldId id="275" r:id="rId10"/>
    <p:sldId id="263" r:id="rId11"/>
    <p:sldId id="272" r:id="rId12"/>
    <p:sldId id="265" r:id="rId13"/>
    <p:sldId id="270" r:id="rId14"/>
    <p:sldId id="271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7786-BF87-4A58-813F-B8D2B486602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B4C0-D95C-4D08-B72E-5AFD5300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basis for modulation of folding state in a disordered protein:  out of the CPU and into the cell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Kelly Brock, </a:t>
            </a:r>
            <a:r>
              <a:rPr lang="en-US" dirty="0" err="1" smtClean="0"/>
              <a:t>Ayelet</a:t>
            </a:r>
            <a:r>
              <a:rPr lang="en-US" dirty="0" smtClean="0"/>
              <a:t>-Chen Abraham, Dan </a:t>
            </a:r>
            <a:r>
              <a:rPr lang="en-US" dirty="0" err="1" smtClean="0"/>
              <a:t>Kaganovich</a:t>
            </a:r>
            <a:r>
              <a:rPr lang="en-US" dirty="0" smtClean="0"/>
              <a:t>, Jeremy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0648"/>
            <a:ext cx="7467600" cy="534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95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Mutants! (not of the teenage ninja turtle variety)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Linking burial patterns to stability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4" y="2057400"/>
            <a:ext cx="6858301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/>
          </p:cNvSpPr>
          <p:nvPr/>
        </p:nvSpPr>
        <p:spPr bwMode="auto">
          <a:xfrm>
            <a:off x="3191819" y="5503863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b="1" dirty="0">
                <a:ea typeface="Gill Sans" charset="0"/>
                <a:cs typeface="Gill Sans" charset="0"/>
              </a:rPr>
              <a:t>Residue Index</a:t>
            </a:r>
          </a:p>
        </p:txBody>
      </p:sp>
      <p:sp>
        <p:nvSpPr>
          <p:cNvPr id="6" name="Rectangle 18"/>
          <p:cNvSpPr>
            <a:spLocks/>
          </p:cNvSpPr>
          <p:nvPr/>
        </p:nvSpPr>
        <p:spPr bwMode="auto">
          <a:xfrm>
            <a:off x="3404394" y="50006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120</a:t>
            </a:r>
          </a:p>
        </p:txBody>
      </p:sp>
      <p:sp>
        <p:nvSpPr>
          <p:cNvPr id="7" name="Rectangle 19"/>
          <p:cNvSpPr>
            <a:spLocks/>
          </p:cNvSpPr>
          <p:nvPr/>
        </p:nvSpPr>
        <p:spPr bwMode="auto">
          <a:xfrm>
            <a:off x="5934638" y="50006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180</a:t>
            </a:r>
          </a:p>
        </p:txBody>
      </p:sp>
      <p:sp>
        <p:nvSpPr>
          <p:cNvPr id="8" name="Rectangle 20"/>
          <p:cNvSpPr>
            <a:spLocks/>
          </p:cNvSpPr>
          <p:nvPr/>
        </p:nvSpPr>
        <p:spPr bwMode="auto">
          <a:xfrm rot="16200000">
            <a:off x="-327025" y="345122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b="1" dirty="0">
                <a:ea typeface="Gill Sans" charset="0"/>
                <a:cs typeface="Gill Sans" charset="0"/>
              </a:rPr>
              <a:t>R</a:t>
            </a:r>
            <a:r>
              <a:rPr lang="en-US" altLang="en-US" sz="2400" b="1" baseline="32000" dirty="0">
                <a:ea typeface="Gill Sans" charset="0"/>
                <a:cs typeface="Gill Sans" charset="0"/>
              </a:rPr>
              <a:t>2</a:t>
            </a:r>
            <a:r>
              <a:rPr lang="en-US" altLang="en-US" sz="2400" b="1" dirty="0">
                <a:ea typeface="Gill Sans" charset="0"/>
                <a:cs typeface="Gill Sans" charset="0"/>
              </a:rPr>
              <a:t>/R</a:t>
            </a:r>
            <a:r>
              <a:rPr lang="en-US" altLang="en-US" sz="2400" b="1" baseline="32000" dirty="0">
                <a:ea typeface="Gill Sans" charset="0"/>
                <a:cs typeface="Gill Sans" charset="0"/>
              </a:rPr>
              <a:t>2</a:t>
            </a:r>
            <a:r>
              <a:rPr lang="en-US" altLang="en-US" sz="2400" b="1" baseline="-6000" dirty="0">
                <a:ea typeface="Gill Sans" charset="0"/>
                <a:cs typeface="Gill Sans" charset="0"/>
              </a:rPr>
              <a:t>max</a:t>
            </a:r>
          </a:p>
        </p:txBody>
      </p:sp>
      <p:sp>
        <p:nvSpPr>
          <p:cNvPr id="9" name="Rectangle 21"/>
          <p:cNvSpPr>
            <a:spLocks/>
          </p:cNvSpPr>
          <p:nvPr/>
        </p:nvSpPr>
        <p:spPr bwMode="auto">
          <a:xfrm>
            <a:off x="685800" y="3430587"/>
            <a:ext cx="39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0.5</a:t>
            </a:r>
          </a:p>
        </p:txBody>
      </p:sp>
      <p:sp>
        <p:nvSpPr>
          <p:cNvPr id="10" name="Rectangle 22"/>
          <p:cNvSpPr>
            <a:spLocks/>
          </p:cNvSpPr>
          <p:nvPr/>
        </p:nvSpPr>
        <p:spPr bwMode="auto">
          <a:xfrm>
            <a:off x="685800" y="2087563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11" name="Rectangle 23"/>
          <p:cNvSpPr>
            <a:spLocks/>
          </p:cNvSpPr>
          <p:nvPr/>
        </p:nvSpPr>
        <p:spPr bwMode="auto">
          <a:xfrm>
            <a:off x="838200" y="4589463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2" name="Rectangle 24"/>
          <p:cNvSpPr>
            <a:spLocks/>
          </p:cNvSpPr>
          <p:nvPr/>
        </p:nvSpPr>
        <p:spPr bwMode="auto">
          <a:xfrm>
            <a:off x="1102519" y="5000625"/>
            <a:ext cx="34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63</a:t>
            </a:r>
          </a:p>
        </p:txBody>
      </p:sp>
      <p:sp>
        <p:nvSpPr>
          <p:cNvPr id="13" name="Rectangle 25"/>
          <p:cNvSpPr>
            <a:spLocks/>
          </p:cNvSpPr>
          <p:nvPr/>
        </p:nvSpPr>
        <p:spPr bwMode="auto">
          <a:xfrm>
            <a:off x="6899070" y="50006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800" dirty="0">
                <a:ea typeface="Gill Sans" charset="0"/>
                <a:cs typeface="Gill Sans" charset="0"/>
              </a:rPr>
              <a:t>204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7358159" y="2161274"/>
            <a:ext cx="329406" cy="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7358158" y="2669274"/>
            <a:ext cx="329407" cy="0"/>
          </a:xfrm>
          <a:prstGeom prst="line">
            <a:avLst/>
          </a:prstGeom>
          <a:noFill/>
          <a:ln w="76200" cap="flat">
            <a:solidFill>
              <a:srgbClr val="49B74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7358158" y="3126474"/>
            <a:ext cx="329407" cy="0"/>
          </a:xfrm>
          <a:prstGeom prst="line">
            <a:avLst/>
          </a:prstGeom>
          <a:noFill/>
          <a:ln w="76200" cap="flat">
            <a:solidFill>
              <a:srgbClr val="4D4D4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33"/>
          <p:cNvSpPr>
            <a:spLocks/>
          </p:cNvSpPr>
          <p:nvPr/>
        </p:nvSpPr>
        <p:spPr bwMode="auto">
          <a:xfrm>
            <a:off x="7739158" y="2580602"/>
            <a:ext cx="13032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0" dirty="0">
                <a:ea typeface="Gill Sans" charset="0"/>
                <a:cs typeface="Gill Sans" charset="0"/>
              </a:rPr>
              <a:t>Crystal structure</a:t>
            </a:r>
          </a:p>
        </p:txBody>
      </p:sp>
      <p:sp>
        <p:nvSpPr>
          <p:cNvPr id="21" name="Rectangle 34"/>
          <p:cNvSpPr>
            <a:spLocks/>
          </p:cNvSpPr>
          <p:nvPr/>
        </p:nvSpPr>
        <p:spPr bwMode="auto">
          <a:xfrm>
            <a:off x="7882991" y="3522663"/>
            <a:ext cx="4584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FDA531"/>
                </a:solidFill>
                <a:ea typeface="Gill Sans" charset="0"/>
                <a:cs typeface="Gill Sans" charset="0"/>
              </a:rPr>
              <a:t>Box 1</a:t>
            </a:r>
          </a:p>
        </p:txBody>
      </p:sp>
      <p:sp>
        <p:nvSpPr>
          <p:cNvPr id="22" name="Rectangle 35"/>
          <p:cNvSpPr>
            <a:spLocks/>
          </p:cNvSpPr>
          <p:nvPr/>
        </p:nvSpPr>
        <p:spPr bwMode="auto">
          <a:xfrm>
            <a:off x="7891627" y="3910926"/>
            <a:ext cx="4584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002D99"/>
                </a:solidFill>
                <a:ea typeface="Gill Sans" charset="0"/>
                <a:cs typeface="Gill Sans" charset="0"/>
              </a:rPr>
              <a:t>Box 2</a:t>
            </a:r>
          </a:p>
        </p:txBody>
      </p:sp>
      <p:sp>
        <p:nvSpPr>
          <p:cNvPr id="23" name="Rectangle 36"/>
          <p:cNvSpPr>
            <a:spLocks/>
          </p:cNvSpPr>
          <p:nvPr/>
        </p:nvSpPr>
        <p:spPr bwMode="auto">
          <a:xfrm>
            <a:off x="7876761" y="4132263"/>
            <a:ext cx="597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A40800"/>
                </a:solidFill>
                <a:ea typeface="Gill Sans" charset="0"/>
                <a:cs typeface="Gill Sans" charset="0"/>
              </a:rPr>
              <a:t>Elongin</a:t>
            </a:r>
            <a:endParaRPr lang="en-US" altLang="en-US" sz="1400" dirty="0">
              <a:solidFill>
                <a:srgbClr val="A40800"/>
              </a:solidFill>
              <a:ea typeface="Gill Sans" charset="0"/>
              <a:cs typeface="Gill Sans" charset="0"/>
            </a:endParaRPr>
          </a:p>
          <a:p>
            <a:pPr algn="ctr"/>
            <a:r>
              <a:rPr lang="en-US" altLang="en-US" sz="1400" dirty="0">
                <a:solidFill>
                  <a:srgbClr val="A40800"/>
                </a:solidFill>
                <a:ea typeface="Gill Sans" charset="0"/>
                <a:cs typeface="Gill Sans" charset="0"/>
              </a:rPr>
              <a:t>Binding</a:t>
            </a:r>
          </a:p>
          <a:p>
            <a:pPr algn="ctr"/>
            <a:r>
              <a:rPr lang="en-US" altLang="en-US" sz="1400" dirty="0">
                <a:solidFill>
                  <a:srgbClr val="A40800"/>
                </a:solidFill>
                <a:ea typeface="Gill Sans" charset="0"/>
                <a:cs typeface="Gill Sans" charset="0"/>
              </a:rPr>
              <a:t>Region</a:t>
            </a:r>
          </a:p>
        </p:txBody>
      </p:sp>
      <p:sp>
        <p:nvSpPr>
          <p:cNvPr id="24" name="Rectangle 37"/>
          <p:cNvSpPr>
            <a:spLocks/>
          </p:cNvSpPr>
          <p:nvPr/>
        </p:nvSpPr>
        <p:spPr bwMode="auto">
          <a:xfrm>
            <a:off x="7747000" y="2913063"/>
            <a:ext cx="1854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400" dirty="0">
                <a:ea typeface="Gill Sans" charset="0"/>
                <a:cs typeface="Gill Sans" charset="0"/>
              </a:rPr>
              <a:t>Possible </a:t>
            </a:r>
            <a:r>
              <a:rPr lang="en-US" altLang="en-US" sz="1400" dirty="0" smtClean="0">
                <a:ea typeface="Gill Sans" charset="0"/>
                <a:cs typeface="Gill Sans" charset="0"/>
              </a:rPr>
              <a:t>values</a:t>
            </a:r>
          </a:p>
          <a:p>
            <a:r>
              <a:rPr lang="en-US" altLang="en-US" sz="1400" dirty="0" smtClean="0">
                <a:ea typeface="Gill Sans" charset="0"/>
                <a:cs typeface="Gill Sans" charset="0"/>
              </a:rPr>
              <a:t>of </a:t>
            </a:r>
            <a:r>
              <a:rPr lang="en-US" altLang="en-US" sz="1400" dirty="0">
                <a:ea typeface="Gill Sans" charset="0"/>
                <a:cs typeface="Gill Sans" charset="0"/>
              </a:rPr>
              <a:t>other mutants</a:t>
            </a:r>
          </a:p>
        </p:txBody>
      </p: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7739158" y="2072374"/>
            <a:ext cx="1104900" cy="215900"/>
            <a:chOff x="-70" y="48"/>
            <a:chExt cx="696" cy="136"/>
          </a:xfrm>
        </p:grpSpPr>
        <p:sp>
          <p:nvSpPr>
            <p:cNvPr id="26" name="Rectangle 39"/>
            <p:cNvSpPr>
              <a:spLocks/>
            </p:cNvSpPr>
            <p:nvPr/>
          </p:nvSpPr>
          <p:spPr bwMode="auto">
            <a:xfrm>
              <a:off x="-70" y="48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 dirty="0">
                  <a:ea typeface="Gill Sans" charset="0"/>
                  <a:cs typeface="Gill Sans" charset="0"/>
                </a:rPr>
                <a:t>L201</a:t>
              </a:r>
            </a:p>
          </p:txBody>
        </p:sp>
        <p:sp>
          <p:nvSpPr>
            <p:cNvPr id="27" name="Rectangle 40"/>
            <p:cNvSpPr>
              <a:spLocks/>
            </p:cNvSpPr>
            <p:nvPr/>
          </p:nvSpPr>
          <p:spPr bwMode="auto">
            <a:xfrm>
              <a:off x="362" y="48"/>
              <a:ext cx="2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 dirty="0">
                  <a:ea typeface="Gill Sans" charset="0"/>
                  <a:cs typeface="Gill Sans" charset="0"/>
                </a:rPr>
                <a:t>E173</a:t>
              </a: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V="1">
              <a:off x="170" y="120"/>
              <a:ext cx="184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7370859" y="2415274"/>
            <a:ext cx="316706" cy="0"/>
          </a:xfrm>
          <a:prstGeom prst="line">
            <a:avLst/>
          </a:prstGeom>
          <a:noFill/>
          <a:ln w="76200" cap="flat">
            <a:solidFill>
              <a:srgbClr val="C971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33"/>
          <p:cNvSpPr>
            <a:spLocks/>
          </p:cNvSpPr>
          <p:nvPr/>
        </p:nvSpPr>
        <p:spPr bwMode="auto">
          <a:xfrm>
            <a:off x="7737269" y="2288274"/>
            <a:ext cx="6876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400" dirty="0" err="1" smtClean="0">
                <a:ea typeface="Gill Sans" charset="0"/>
                <a:cs typeface="Gill Sans" charset="0"/>
              </a:rPr>
              <a:t>Wildtype</a:t>
            </a:r>
            <a:endParaRPr lang="en-US" altLang="en-US" sz="1400" dirty="0">
              <a:ea typeface="Gill Sans" charset="0"/>
              <a:cs typeface="Gill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96258" y="3522663"/>
            <a:ext cx="291307" cy="1841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96258" y="3888475"/>
            <a:ext cx="291307" cy="1841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96258" y="4237725"/>
            <a:ext cx="291307" cy="184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special is this mutant?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45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2841625" cy="303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0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Yes, but how special is it in terms of burying and exposing interaction regions?</a:t>
            </a:r>
            <a:endParaRPr lang="en-US" dirty="0"/>
          </a:p>
        </p:txBody>
      </p:sp>
      <p:pic>
        <p:nvPicPr>
          <p:cNvPr id="3" name="Picture 2" descr="vhlSampleScoreCalcul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58806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special!</a:t>
            </a:r>
            <a:endParaRPr lang="en-US" dirty="0"/>
          </a:p>
        </p:txBody>
      </p:sp>
      <p:pic>
        <p:nvPicPr>
          <p:cNvPr id="3" name="Picture 2" descr="vhlHistSi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091"/>
            <a:ext cx="9144000" cy="47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(Part </a:t>
            </a:r>
            <a:r>
              <a:rPr lang="en-US" dirty="0" err="1" smtClean="0"/>
              <a:t>Deux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1"/>
            <a:ext cx="8209957" cy="427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7"/>
          <p:cNvSpPr>
            <a:spLocks/>
          </p:cNvSpPr>
          <p:nvPr/>
        </p:nvSpPr>
        <p:spPr bwMode="auto">
          <a:xfrm>
            <a:off x="3500091" y="6031468"/>
            <a:ext cx="1984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b="1" dirty="0" smtClean="0">
                <a:ea typeface="Gill Sans" charset="0"/>
                <a:cs typeface="Gill Sans" charset="0"/>
              </a:rPr>
              <a:t>Fluorescence</a:t>
            </a:r>
            <a:endParaRPr lang="en-US" altLang="en-US" sz="2400" b="1" dirty="0">
              <a:ea typeface="Gill Sans" charset="0"/>
              <a:cs typeface="Gill Sans" charset="0"/>
            </a:endParaRPr>
          </a:p>
        </p:txBody>
      </p:sp>
      <p:sp>
        <p:nvSpPr>
          <p:cNvPr id="5" name="Rectangle 20"/>
          <p:cNvSpPr>
            <a:spLocks/>
          </p:cNvSpPr>
          <p:nvPr/>
        </p:nvSpPr>
        <p:spPr bwMode="auto">
          <a:xfrm rot="16200000">
            <a:off x="-148791" y="3495159"/>
            <a:ext cx="1059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b="1" dirty="0" smtClean="0">
                <a:ea typeface="Gill Sans" charset="0"/>
                <a:cs typeface="Gill Sans" charset="0"/>
              </a:rPr>
              <a:t>Counts</a:t>
            </a:r>
            <a:endParaRPr lang="en-US" altLang="en-US" sz="2400" b="1" baseline="-6000" dirty="0"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experiments!</a:t>
            </a:r>
          </a:p>
          <a:p>
            <a:endParaRPr lang="en-US" dirty="0"/>
          </a:p>
          <a:p>
            <a:r>
              <a:rPr lang="en-US" dirty="0" smtClean="0"/>
              <a:t>Depending on the experiments, more computation!</a:t>
            </a:r>
          </a:p>
          <a:p>
            <a:endParaRPr lang="en-US" dirty="0"/>
          </a:p>
          <a:p>
            <a:r>
              <a:rPr lang="en-US" dirty="0" smtClean="0"/>
              <a:t>New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Jeremy England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Kaganovich</a:t>
            </a:r>
            <a:endParaRPr lang="en-US" dirty="0" smtClean="0"/>
          </a:p>
          <a:p>
            <a:r>
              <a:rPr lang="en-US" dirty="0" err="1" smtClean="0"/>
              <a:t>Ayelet</a:t>
            </a:r>
            <a:r>
              <a:rPr lang="en-US" dirty="0" smtClean="0"/>
              <a:t>-Chen Abraham</a:t>
            </a:r>
          </a:p>
          <a:p>
            <a:r>
              <a:rPr lang="en-US" dirty="0" err="1" smtClean="0"/>
              <a:t>Rotem</a:t>
            </a:r>
            <a:r>
              <a:rPr lang="en-US" dirty="0" smtClean="0"/>
              <a:t>, Bobby, </a:t>
            </a:r>
            <a:r>
              <a:rPr lang="en-US" dirty="0" err="1" smtClean="0"/>
              <a:t>Kolya</a:t>
            </a:r>
            <a:r>
              <a:rPr lang="en-US" dirty="0" smtClean="0"/>
              <a:t>, Tanya, Eugene, Anton, and all y’all!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Proteins:  The Origin 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2" y="2710322"/>
            <a:ext cx="2142928" cy="1619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1001" y="3187050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5’AUGUUUCAUCAC…UAG</a:t>
            </a:r>
            <a:endParaRPr 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2251707"/>
            <a:ext cx="2384425" cy="254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181028" y="3238501"/>
            <a:ext cx="790772" cy="2972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019800" y="3238501"/>
            <a:ext cx="790772" cy="2972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73753" y="4262735"/>
            <a:ext cx="185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Transcription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79823" y="4262735"/>
            <a:ext cx="160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Translation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27846" y="179004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DNA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02121" y="179004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RNA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28099" y="1790041"/>
            <a:ext cx="111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Protein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38460" y="5862935"/>
            <a:ext cx="547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happens at the end of this process?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18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gone rogue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5334000" cy="4596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305549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Su, H and Wang, X.  The ubiquitin-proteasome system in cardiac proteinopathy:  a quality control perspective.  </a:t>
            </a:r>
            <a:r>
              <a:rPr lang="pt-BR" sz="1200" i="1" dirty="0" smtClean="0"/>
              <a:t>Cardiovasc </a:t>
            </a:r>
            <a:r>
              <a:rPr lang="pt-BR" sz="1200" i="1" dirty="0"/>
              <a:t>Res (2010) 85 (2): 253-262.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1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676400"/>
            <a:ext cx="2857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VHL?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676400"/>
            <a:ext cx="3908425" cy="41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655" y="1853809"/>
            <a:ext cx="264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Von </a:t>
            </a:r>
            <a:r>
              <a:rPr lang="en-US" dirty="0" err="1" smtClean="0"/>
              <a:t>Hippel-Lindau</a:t>
            </a:r>
            <a:r>
              <a:rPr lang="en-US" dirty="0" smtClean="0"/>
              <a:t> Protein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7894" y="4542189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213 amino acids long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3151" y="2297668"/>
            <a:ext cx="31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 in humans, but not yeast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003" y="3200400"/>
            <a:ext cx="327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Forms part of VCB-CUL2 complex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68" y="4588355"/>
            <a:ext cx="298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Ubiquitin-ligase complex that </a:t>
            </a:r>
          </a:p>
          <a:p>
            <a:r>
              <a:rPr lang="en-US" dirty="0" smtClean="0"/>
              <a:t>degrades HIF-alpha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09220" y="6039078"/>
            <a:ext cx="447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used as a model disordered protein in yeast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1" y="1211943"/>
            <a:ext cx="6763838" cy="53905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570"/>
            <a:ext cx="9144000" cy="4203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variability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9038" y="6015335"/>
            <a:ext cx="196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Residue Index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477036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 smtClean="0"/>
              <a:t>R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/R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max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09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Picky, picky:  choosing the mutants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00" y="1828800"/>
            <a:ext cx="348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Low Structural Variability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828800"/>
            <a:ext cx="112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Control</a:t>
            </a:r>
            <a:endParaRPr lang="en-US" sz="2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600200"/>
            <a:ext cx="0" cy="525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2514600"/>
            <a:ext cx="182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K171</a:t>
            </a:r>
            <a:r>
              <a:rPr lang="en-US" sz="2400" dirty="0"/>
              <a:t>	</a:t>
            </a:r>
            <a:r>
              <a:rPr lang="en-US" sz="2400" dirty="0" smtClean="0"/>
              <a:t>P61</a:t>
            </a:r>
            <a:endParaRPr lang="en-US" sz="2400" dirty="0"/>
          </a:p>
          <a:p>
            <a:r>
              <a:rPr lang="en-US" sz="2400" dirty="0" smtClean="0"/>
              <a:t>R176</a:t>
            </a:r>
            <a:r>
              <a:rPr lang="en-US" sz="2400" dirty="0"/>
              <a:t>	</a:t>
            </a:r>
            <a:r>
              <a:rPr lang="en-US" sz="2400" dirty="0" smtClean="0"/>
              <a:t>G14</a:t>
            </a:r>
            <a:endParaRPr lang="en-US" sz="2400" dirty="0"/>
          </a:p>
          <a:p>
            <a:r>
              <a:rPr lang="en-US" sz="2400" dirty="0" smtClean="0"/>
              <a:t>V20</a:t>
            </a:r>
            <a:r>
              <a:rPr lang="en-US" sz="2400" dirty="0"/>
              <a:t>	</a:t>
            </a:r>
            <a:r>
              <a:rPr lang="en-US" sz="2400" dirty="0" smtClean="0"/>
              <a:t>R3</a:t>
            </a:r>
            <a:endParaRPr lang="en-US" sz="2400" dirty="0"/>
          </a:p>
          <a:p>
            <a:r>
              <a:rPr lang="en-US" sz="2400" dirty="0" smtClean="0"/>
              <a:t>P99</a:t>
            </a:r>
            <a:r>
              <a:rPr lang="en-US" sz="2400" dirty="0"/>
              <a:t>	</a:t>
            </a:r>
            <a:r>
              <a:rPr lang="en-US" sz="2400" dirty="0" smtClean="0"/>
              <a:t>V74</a:t>
            </a:r>
            <a:endParaRPr lang="en-US" sz="2400" dirty="0"/>
          </a:p>
          <a:p>
            <a:r>
              <a:rPr lang="en-US" sz="2400" dirty="0" smtClean="0"/>
              <a:t>V66</a:t>
            </a:r>
            <a:r>
              <a:rPr lang="en-US" sz="2400" dirty="0"/>
              <a:t>	</a:t>
            </a:r>
            <a:r>
              <a:rPr lang="en-US" sz="2400" dirty="0" smtClean="0"/>
              <a:t>P40</a:t>
            </a:r>
            <a:endParaRPr lang="en-US" sz="2400" dirty="0"/>
          </a:p>
          <a:p>
            <a:r>
              <a:rPr lang="en-US" sz="2400" dirty="0" smtClean="0"/>
              <a:t>K171</a:t>
            </a:r>
            <a:r>
              <a:rPr lang="en-US" sz="2400" dirty="0"/>
              <a:t>	</a:t>
            </a:r>
            <a:r>
              <a:rPr lang="en-US" sz="2400" dirty="0" smtClean="0"/>
              <a:t>P5</a:t>
            </a:r>
            <a:endParaRPr lang="en-US" sz="2400" dirty="0"/>
          </a:p>
          <a:p>
            <a:r>
              <a:rPr lang="en-US" sz="2400" dirty="0" smtClean="0"/>
              <a:t>V20</a:t>
            </a:r>
            <a:r>
              <a:rPr lang="en-US" sz="2400" dirty="0"/>
              <a:t>	</a:t>
            </a:r>
            <a:r>
              <a:rPr lang="en-US" sz="2400" dirty="0" smtClean="0"/>
              <a:t>R4</a:t>
            </a:r>
            <a:endParaRPr lang="en-US" sz="2400" dirty="0"/>
          </a:p>
          <a:p>
            <a:r>
              <a:rPr lang="en-US" sz="2400" dirty="0" smtClean="0"/>
              <a:t>R167</a:t>
            </a:r>
            <a:r>
              <a:rPr lang="en-US" sz="2400" dirty="0"/>
              <a:t>	</a:t>
            </a:r>
            <a:r>
              <a:rPr lang="en-US" sz="2400" dirty="0" smtClean="0"/>
              <a:t>A11</a:t>
            </a:r>
            <a:endParaRPr lang="en-US" sz="2400" dirty="0"/>
          </a:p>
          <a:p>
            <a:r>
              <a:rPr lang="en-US" sz="2400" dirty="0" smtClean="0"/>
              <a:t>C162</a:t>
            </a:r>
            <a:r>
              <a:rPr lang="en-US" sz="2400" dirty="0"/>
              <a:t>	</a:t>
            </a:r>
            <a:r>
              <a:rPr lang="en-US" sz="2400" dirty="0" smtClean="0"/>
              <a:t>N7</a:t>
            </a:r>
            <a:endParaRPr lang="en-US" sz="2400" dirty="0"/>
          </a:p>
          <a:p>
            <a:r>
              <a:rPr lang="en-US" sz="2400" dirty="0" smtClean="0"/>
              <a:t>Q203</a:t>
            </a:r>
            <a:r>
              <a:rPr lang="en-US" sz="2400" dirty="0"/>
              <a:t>	</a:t>
            </a:r>
            <a:r>
              <a:rPr lang="en-US" sz="2400" dirty="0" smtClean="0"/>
              <a:t>N109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01086" y="2514600"/>
            <a:ext cx="19682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E173</a:t>
            </a:r>
            <a:r>
              <a:rPr lang="en-US" sz="2400" dirty="0"/>
              <a:t>	</a:t>
            </a:r>
            <a:r>
              <a:rPr lang="en-US" sz="2400" dirty="0" smtClean="0"/>
              <a:t>K196</a:t>
            </a:r>
            <a:endParaRPr lang="en-US" sz="2400" dirty="0"/>
          </a:p>
          <a:p>
            <a:r>
              <a:rPr lang="en-US" sz="2400" dirty="0" smtClean="0"/>
              <a:t>E70</a:t>
            </a:r>
            <a:r>
              <a:rPr lang="en-US" sz="2400" dirty="0"/>
              <a:t>	</a:t>
            </a:r>
            <a:r>
              <a:rPr lang="en-US" sz="2400" dirty="0" smtClean="0"/>
              <a:t>G19</a:t>
            </a:r>
            <a:endParaRPr lang="en-US" sz="2400" dirty="0"/>
          </a:p>
          <a:p>
            <a:r>
              <a:rPr lang="en-US" sz="2400" dirty="0" smtClean="0"/>
              <a:t>V155</a:t>
            </a:r>
            <a:r>
              <a:rPr lang="en-US" sz="2400" dirty="0"/>
              <a:t>	</a:t>
            </a:r>
            <a:r>
              <a:rPr lang="en-US" sz="2400" dirty="0" smtClean="0"/>
              <a:t>G19</a:t>
            </a:r>
            <a:endParaRPr lang="en-US" sz="2400" dirty="0"/>
          </a:p>
          <a:p>
            <a:r>
              <a:rPr lang="en-US" sz="2400" dirty="0" smtClean="0"/>
              <a:t>T124</a:t>
            </a:r>
            <a:r>
              <a:rPr lang="en-US" sz="2400" dirty="0"/>
              <a:t>	</a:t>
            </a:r>
            <a:r>
              <a:rPr lang="en-US" sz="2400" dirty="0" smtClean="0"/>
              <a:t>K159</a:t>
            </a:r>
            <a:endParaRPr lang="en-US" sz="2400" dirty="0"/>
          </a:p>
          <a:p>
            <a:r>
              <a:rPr lang="en-US" sz="2400" dirty="0" smtClean="0"/>
              <a:t>T157</a:t>
            </a:r>
            <a:r>
              <a:rPr lang="en-US" sz="2400" dirty="0"/>
              <a:t>	</a:t>
            </a:r>
            <a:r>
              <a:rPr lang="en-US" sz="2400" dirty="0" smtClean="0"/>
              <a:t>V194</a:t>
            </a:r>
            <a:endParaRPr lang="en-US" sz="2400" dirty="0"/>
          </a:p>
          <a:p>
            <a:r>
              <a:rPr lang="en-US" sz="2400" dirty="0" smtClean="0"/>
              <a:t>D28</a:t>
            </a:r>
            <a:r>
              <a:rPr lang="en-US" sz="2400" dirty="0"/>
              <a:t>	</a:t>
            </a:r>
            <a:r>
              <a:rPr lang="en-US" sz="2400" dirty="0" smtClean="0"/>
              <a:t>A56</a:t>
            </a:r>
            <a:endParaRPr lang="en-US" sz="2400" dirty="0"/>
          </a:p>
          <a:p>
            <a:r>
              <a:rPr lang="en-US" sz="2400" dirty="0" smtClean="0"/>
              <a:t>G93</a:t>
            </a:r>
            <a:r>
              <a:rPr lang="en-US" sz="2400" dirty="0"/>
              <a:t>	</a:t>
            </a:r>
            <a:r>
              <a:rPr lang="en-US" sz="2400" dirty="0" smtClean="0"/>
              <a:t>V181</a:t>
            </a:r>
            <a:endParaRPr lang="en-US" sz="2400" dirty="0"/>
          </a:p>
          <a:p>
            <a:r>
              <a:rPr lang="en-US" sz="2400" dirty="0" smtClean="0"/>
              <a:t>R69</a:t>
            </a:r>
            <a:r>
              <a:rPr lang="en-US" sz="2400" dirty="0"/>
              <a:t>	</a:t>
            </a:r>
            <a:r>
              <a:rPr lang="en-US" sz="2400" dirty="0" smtClean="0"/>
              <a:t>S168</a:t>
            </a:r>
            <a:endParaRPr lang="en-US" sz="2400" dirty="0"/>
          </a:p>
          <a:p>
            <a:r>
              <a:rPr lang="en-US" sz="2400" dirty="0" smtClean="0"/>
              <a:t>L201</a:t>
            </a:r>
            <a:r>
              <a:rPr lang="en-US" sz="2400" dirty="0"/>
              <a:t>	E</a:t>
            </a:r>
            <a:r>
              <a:rPr lang="en-US" sz="2400" dirty="0" smtClean="0"/>
              <a:t>173</a:t>
            </a:r>
            <a:endParaRPr lang="en-US" sz="2400" dirty="0"/>
          </a:p>
          <a:p>
            <a:r>
              <a:rPr lang="en-US" sz="2400" dirty="0" smtClean="0"/>
              <a:t>S183</a:t>
            </a:r>
            <a:r>
              <a:rPr lang="en-US" sz="2400" dirty="0"/>
              <a:t>	</a:t>
            </a:r>
            <a:r>
              <a:rPr lang="en-US" sz="2400" dirty="0" smtClean="0"/>
              <a:t>C162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tell if they’re stable?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7" y="1752600"/>
            <a:ext cx="4725623" cy="3927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206" y="6063734"/>
            <a:ext cx="617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&lt;http://2010.igem.org/FACS_analysis_of_fluorescent_proteins&gt;</a:t>
            </a:r>
          </a:p>
        </p:txBody>
      </p:sp>
    </p:spTree>
    <p:extLst>
      <p:ext uri="{BB962C8B-B14F-4D97-AF65-F5344CB8AC3E}">
        <p14:creationId xmlns:p14="http://schemas.microsoft.com/office/powerpoint/2010/main" val="19594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274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Physical basis for modulation of folding state in a disordered protein:  out of the CPU and into the cell</vt:lpstr>
      <vt:lpstr>Proteins:  The Origin Story</vt:lpstr>
      <vt:lpstr>Proteins gone rogue</vt:lpstr>
      <vt:lpstr>Why do we care?</vt:lpstr>
      <vt:lpstr>What is VHL?</vt:lpstr>
      <vt:lpstr>PowerPoint Presentation</vt:lpstr>
      <vt:lpstr>Structural variability</vt:lpstr>
      <vt:lpstr>Picky, picky:  choosing the mutants</vt:lpstr>
      <vt:lpstr>How can we tell if they’re stable?</vt:lpstr>
      <vt:lpstr>Mutants! (not of the teenage ninja turtle variety)</vt:lpstr>
      <vt:lpstr>Linking burial patterns to stability</vt:lpstr>
      <vt:lpstr>How special is this mutant?</vt:lpstr>
      <vt:lpstr>Yes, but how special is it in terms of burying and exposing interaction regions?</vt:lpstr>
      <vt:lpstr>This special!</vt:lpstr>
      <vt:lpstr>Experimental results (Part Deux)</vt:lpstr>
      <vt:lpstr>What next?</vt:lpstr>
      <vt:lpstr>Acknowledgements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basis for modulation of folding state in a disordered protein:  out of the CPU and into the cell</dc:title>
  <dc:creator>Kelly</dc:creator>
  <cp:lastModifiedBy>Kelly</cp:lastModifiedBy>
  <cp:revision>41</cp:revision>
  <dcterms:created xsi:type="dcterms:W3CDTF">2013-10-06T20:29:14Z</dcterms:created>
  <dcterms:modified xsi:type="dcterms:W3CDTF">2013-12-05T05:16:51Z</dcterms:modified>
</cp:coreProperties>
</file>