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Override5.xml" ContentType="application/vnd.openxmlformats-officedocument.themeOverr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diagrams/colors1.xml" ContentType="application/vnd.openxmlformats-officedocument.drawingml.diagramColors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diagrams/quickStyle1.xml" ContentType="application/vnd.openxmlformats-officedocument.drawingml.diagramStyle+xml"/>
  <Override PartName="/ppt/theme/themeOverride4.xml" ContentType="application/vnd.openxmlformats-officedocument.themeOverr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  <p:sldMasterId id="2147483820" r:id="rId3"/>
    <p:sldMasterId id="2147483838" r:id="rId4"/>
    <p:sldMasterId id="2147483903" r:id="rId5"/>
    <p:sldMasterId id="2147483937" r:id="rId6"/>
  </p:sldMasterIdLst>
  <p:notesMasterIdLst>
    <p:notesMasterId r:id="rId45"/>
  </p:notesMasterIdLst>
  <p:sldIdLst>
    <p:sldId id="256" r:id="rId7"/>
    <p:sldId id="301" r:id="rId8"/>
    <p:sldId id="302" r:id="rId9"/>
    <p:sldId id="272" r:id="rId10"/>
    <p:sldId id="274" r:id="rId11"/>
    <p:sldId id="275" r:id="rId12"/>
    <p:sldId id="277" r:id="rId13"/>
    <p:sldId id="300" r:id="rId14"/>
    <p:sldId id="261" r:id="rId15"/>
    <p:sldId id="281" r:id="rId16"/>
    <p:sldId id="270" r:id="rId17"/>
    <p:sldId id="269" r:id="rId18"/>
    <p:sldId id="284" r:id="rId19"/>
    <p:sldId id="276" r:id="rId20"/>
    <p:sldId id="285" r:id="rId21"/>
    <p:sldId id="283" r:id="rId22"/>
    <p:sldId id="268" r:id="rId23"/>
    <p:sldId id="264" r:id="rId24"/>
    <p:sldId id="265" r:id="rId25"/>
    <p:sldId id="258" r:id="rId26"/>
    <p:sldId id="298" r:id="rId27"/>
    <p:sldId id="259" r:id="rId28"/>
    <p:sldId id="260" r:id="rId29"/>
    <p:sldId id="262" r:id="rId30"/>
    <p:sldId id="266" r:id="rId31"/>
    <p:sldId id="263" r:id="rId32"/>
    <p:sldId id="286" r:id="rId33"/>
    <p:sldId id="288" r:id="rId34"/>
    <p:sldId id="289" r:id="rId35"/>
    <p:sldId id="290" r:id="rId36"/>
    <p:sldId id="296" r:id="rId37"/>
    <p:sldId id="291" r:id="rId38"/>
    <p:sldId id="292" r:id="rId39"/>
    <p:sldId id="293" r:id="rId40"/>
    <p:sldId id="294" r:id="rId41"/>
    <p:sldId id="295" r:id="rId42"/>
    <p:sldId id="299" r:id="rId43"/>
    <p:sldId id="28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1E64"/>
    <a:srgbClr val="EB4E3D"/>
    <a:srgbClr val="401B5B"/>
    <a:srgbClr val="F6F6F6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85EDB3-69CB-41F1-837A-D93D97E691B2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4F4F605-22CC-4A52-BFD9-CDB67557B807}">
      <dgm:prSet phldrT="[Text]" custT="1"/>
      <dgm:spPr/>
      <dgm:t>
        <a:bodyPr/>
        <a:lstStyle/>
        <a:p>
          <a:r>
            <a:rPr lang="en-IN" sz="1600" dirty="0" smtClean="0"/>
            <a:t>STRATEGY</a:t>
          </a:r>
          <a:endParaRPr lang="en-IN" sz="1600" dirty="0"/>
        </a:p>
      </dgm:t>
    </dgm:pt>
    <dgm:pt modelId="{5ADCBECE-8861-48C6-8E0F-30B0D6976C48}" type="parTrans" cxnId="{A8205D57-F5B0-419F-A222-9B2694BD3C17}">
      <dgm:prSet/>
      <dgm:spPr/>
      <dgm:t>
        <a:bodyPr/>
        <a:lstStyle/>
        <a:p>
          <a:endParaRPr lang="en-IN"/>
        </a:p>
      </dgm:t>
    </dgm:pt>
    <dgm:pt modelId="{1FEE2F28-31E2-474D-8F84-B1A77D2540D3}" type="sibTrans" cxnId="{A8205D57-F5B0-419F-A222-9B2694BD3C17}">
      <dgm:prSet/>
      <dgm:spPr/>
      <dgm:t>
        <a:bodyPr/>
        <a:lstStyle/>
        <a:p>
          <a:r>
            <a:rPr lang="en-IN" dirty="0" smtClean="0"/>
            <a:t>VISION</a:t>
          </a:r>
          <a:endParaRPr lang="en-IN" dirty="0"/>
        </a:p>
      </dgm:t>
    </dgm:pt>
    <dgm:pt modelId="{01C6DE98-1515-4914-BB06-1E5C1804051F}">
      <dgm:prSet phldrT="[Text]"/>
      <dgm:spPr/>
      <dgm:t>
        <a:bodyPr/>
        <a:lstStyle/>
        <a:p>
          <a:endParaRPr lang="en-IN" b="1" dirty="0">
            <a:solidFill>
              <a:srgbClr val="FF0000"/>
            </a:solidFill>
          </a:endParaRPr>
        </a:p>
      </dgm:t>
    </dgm:pt>
    <dgm:pt modelId="{D188F422-9BEA-4403-8F28-FBD70A3B8709}" type="parTrans" cxnId="{4993EBF7-A3F0-41CB-AEB4-5A594D68F2AF}">
      <dgm:prSet/>
      <dgm:spPr/>
      <dgm:t>
        <a:bodyPr/>
        <a:lstStyle/>
        <a:p>
          <a:endParaRPr lang="en-IN"/>
        </a:p>
      </dgm:t>
    </dgm:pt>
    <dgm:pt modelId="{EA5E05E7-81A4-479C-9833-2307B4733FFA}" type="sibTrans" cxnId="{4993EBF7-A3F0-41CB-AEB4-5A594D68F2AF}">
      <dgm:prSet/>
      <dgm:spPr/>
      <dgm:t>
        <a:bodyPr/>
        <a:lstStyle/>
        <a:p>
          <a:endParaRPr lang="en-IN"/>
        </a:p>
      </dgm:t>
    </dgm:pt>
    <dgm:pt modelId="{1992F5CC-996A-46E1-BD0C-7617B3C76116}">
      <dgm:prSet phldrT="[Text]" custT="1"/>
      <dgm:spPr/>
      <dgm:t>
        <a:bodyPr/>
        <a:lstStyle/>
        <a:p>
          <a:r>
            <a:rPr lang="en-IN" sz="2000" dirty="0" smtClean="0"/>
            <a:t>TARGET</a:t>
          </a:r>
          <a:endParaRPr lang="en-IN" sz="2000" dirty="0"/>
        </a:p>
      </dgm:t>
    </dgm:pt>
    <dgm:pt modelId="{49177427-9288-4BB9-9FB5-AC1BEA50DDC3}" type="parTrans" cxnId="{BA4CF5E0-9EC2-4605-9C02-FE101E32F100}">
      <dgm:prSet/>
      <dgm:spPr/>
      <dgm:t>
        <a:bodyPr/>
        <a:lstStyle/>
        <a:p>
          <a:endParaRPr lang="en-IN"/>
        </a:p>
      </dgm:t>
    </dgm:pt>
    <dgm:pt modelId="{50E89EB7-DB56-4CB1-B4B8-38F4A1FA78CB}" type="sibTrans" cxnId="{BA4CF5E0-9EC2-4605-9C02-FE101E32F100}">
      <dgm:prSet/>
      <dgm:spPr/>
      <dgm:t>
        <a:bodyPr/>
        <a:lstStyle/>
        <a:p>
          <a:r>
            <a:rPr lang="en-IN" dirty="0" smtClean="0"/>
            <a:t>CREAVTIVE</a:t>
          </a:r>
          <a:endParaRPr lang="en-IN" dirty="0"/>
        </a:p>
      </dgm:t>
    </dgm:pt>
    <dgm:pt modelId="{E266B534-AA3C-4EF2-A5FC-032528B10252}">
      <dgm:prSet phldrT="[Text]"/>
      <dgm:spPr/>
      <dgm:t>
        <a:bodyPr/>
        <a:lstStyle/>
        <a:p>
          <a:endParaRPr lang="en-IN" dirty="0"/>
        </a:p>
      </dgm:t>
    </dgm:pt>
    <dgm:pt modelId="{1A8FCC21-5907-4B5A-AA03-0A968A0658C9}" type="parTrans" cxnId="{ECB8DCF8-334C-485D-B82D-D7B463CB2844}">
      <dgm:prSet/>
      <dgm:spPr/>
      <dgm:t>
        <a:bodyPr/>
        <a:lstStyle/>
        <a:p>
          <a:endParaRPr lang="en-IN"/>
        </a:p>
      </dgm:t>
    </dgm:pt>
    <dgm:pt modelId="{E17ED6FC-4B34-4D40-81A3-DC6EC521EC49}" type="sibTrans" cxnId="{ECB8DCF8-334C-485D-B82D-D7B463CB2844}">
      <dgm:prSet/>
      <dgm:spPr/>
      <dgm:t>
        <a:bodyPr/>
        <a:lstStyle/>
        <a:p>
          <a:endParaRPr lang="en-IN"/>
        </a:p>
      </dgm:t>
    </dgm:pt>
    <dgm:pt modelId="{7C29A35E-58F5-4E22-8E16-E40DFEF24A5D}">
      <dgm:prSet custT="1"/>
      <dgm:spPr/>
      <dgm:t>
        <a:bodyPr/>
        <a:lstStyle/>
        <a:p>
          <a:r>
            <a:rPr lang="en-IN" sz="1800" dirty="0" smtClean="0"/>
            <a:t>USER</a:t>
          </a:r>
          <a:r>
            <a:rPr lang="en-IN" sz="1200" dirty="0" smtClean="0"/>
            <a:t> </a:t>
          </a:r>
          <a:r>
            <a:rPr lang="en-IN" sz="1600" dirty="0" smtClean="0"/>
            <a:t>FRIENDLY </a:t>
          </a:r>
          <a:r>
            <a:rPr lang="en-IN" sz="1200" dirty="0" smtClean="0"/>
            <a:t>PROMOTION</a:t>
          </a:r>
          <a:endParaRPr lang="en-IN" sz="1200" dirty="0"/>
        </a:p>
      </dgm:t>
    </dgm:pt>
    <dgm:pt modelId="{1E4438ED-2A81-4784-9EBA-C2A3715F7F73}" type="parTrans" cxnId="{0DFC31DE-2CF4-423E-A512-C2E848CF6A1D}">
      <dgm:prSet/>
      <dgm:spPr/>
      <dgm:t>
        <a:bodyPr/>
        <a:lstStyle/>
        <a:p>
          <a:endParaRPr lang="en-IN"/>
        </a:p>
      </dgm:t>
    </dgm:pt>
    <dgm:pt modelId="{A6706107-00F0-4440-BB82-456FE4C382E9}" type="sibTrans" cxnId="{0DFC31DE-2CF4-423E-A512-C2E848CF6A1D}">
      <dgm:prSet/>
      <dgm:spPr/>
      <dgm:t>
        <a:bodyPr/>
        <a:lstStyle/>
        <a:p>
          <a:r>
            <a:rPr lang="en-IN" dirty="0" smtClean="0"/>
            <a:t>BRAND </a:t>
          </a:r>
        </a:p>
        <a:p>
          <a:r>
            <a:rPr lang="en-IN" dirty="0" smtClean="0"/>
            <a:t>AWARENESS</a:t>
          </a:r>
          <a:endParaRPr lang="en-IN" dirty="0"/>
        </a:p>
      </dgm:t>
    </dgm:pt>
    <dgm:pt modelId="{2015905B-762A-459A-AC73-9A24B019C55B}">
      <dgm:prSet phldrT="[Text]"/>
      <dgm:spPr/>
      <dgm:t>
        <a:bodyPr/>
        <a:lstStyle/>
        <a:p>
          <a:endParaRPr lang="en-IN" dirty="0" smtClean="0"/>
        </a:p>
      </dgm:t>
    </dgm:pt>
    <dgm:pt modelId="{91A9A5D1-1826-4CEB-8960-41083C2B9579}" type="sibTrans" cxnId="{0AF1160F-90A1-4BE7-BAE8-2DC063B956FE}">
      <dgm:prSet/>
      <dgm:spPr/>
      <dgm:t>
        <a:bodyPr/>
        <a:lstStyle/>
        <a:p>
          <a:endParaRPr lang="en-IN"/>
        </a:p>
      </dgm:t>
    </dgm:pt>
    <dgm:pt modelId="{1F681924-2F8B-4505-B19E-561DEDA13FA3}" type="parTrans" cxnId="{0AF1160F-90A1-4BE7-BAE8-2DC063B956FE}">
      <dgm:prSet/>
      <dgm:spPr/>
      <dgm:t>
        <a:bodyPr/>
        <a:lstStyle/>
        <a:p>
          <a:endParaRPr lang="en-IN"/>
        </a:p>
      </dgm:t>
    </dgm:pt>
    <dgm:pt modelId="{B3A9F131-668C-45A5-B7B4-3D4D908F5E25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IN" sz="2000" dirty="0" smtClean="0"/>
            <a:t>BRAND</a:t>
          </a:r>
        </a:p>
        <a:p>
          <a:r>
            <a:rPr lang="en-IN" sz="1000" dirty="0" smtClean="0"/>
            <a:t>EHNANCEMENT</a:t>
          </a:r>
        </a:p>
      </dgm:t>
    </dgm:pt>
    <dgm:pt modelId="{5751CB43-9A66-4BB0-BEED-64F8778BC371}" type="sibTrans" cxnId="{504CD832-BA4E-4B7B-81D9-B5124FCB1FF5}">
      <dgm:prSet/>
      <dgm:spPr/>
      <dgm:t>
        <a:bodyPr/>
        <a:lstStyle/>
        <a:p>
          <a:r>
            <a:rPr lang="en-IN" dirty="0" smtClean="0"/>
            <a:t>IMPRESSION</a:t>
          </a:r>
          <a:endParaRPr lang="en-IN" dirty="0"/>
        </a:p>
      </dgm:t>
    </dgm:pt>
    <dgm:pt modelId="{49C9864C-28FE-4AE6-8322-9D87FDC4B5E4}" type="parTrans" cxnId="{504CD832-BA4E-4B7B-81D9-B5124FCB1FF5}">
      <dgm:prSet/>
      <dgm:spPr/>
      <dgm:t>
        <a:bodyPr/>
        <a:lstStyle/>
        <a:p>
          <a:endParaRPr lang="en-IN"/>
        </a:p>
      </dgm:t>
    </dgm:pt>
    <dgm:pt modelId="{34426B14-31BE-4374-BF64-DB137B5DBC2B}" type="pres">
      <dgm:prSet presAssocID="{2A85EDB3-69CB-41F1-837A-D93D97E691B2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FA8B8CE-0B49-485F-B4BE-1EDA9633A3AE}" type="pres">
      <dgm:prSet presAssocID="{B4F4F605-22CC-4A52-BFD9-CDB67557B807}" presName="composite" presStyleCnt="0"/>
      <dgm:spPr/>
    </dgm:pt>
    <dgm:pt modelId="{14855B6E-D3C5-4D46-A894-D48098520A8F}" type="pres">
      <dgm:prSet presAssocID="{B4F4F605-22CC-4A52-BFD9-CDB67557B807}" presName="Parent1" presStyleLbl="node1" presStyleIdx="0" presStyleCnt="8" custLinFactNeighborX="9788" custLinFactNeighborY="-155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A34E03-5E66-4A31-AA16-EAD3C550AD42}" type="pres">
      <dgm:prSet presAssocID="{B4F4F605-22CC-4A52-BFD9-CDB67557B807}" presName="Childtext1" presStyleLbl="revTx" presStyleIdx="0" presStyleCnt="4" custScaleX="127811" custScaleY="138039" custLinFactNeighborX="11446" custLinFactNeighborY="331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5F5C67-CC67-4FD1-B989-2BE46E37063B}" type="pres">
      <dgm:prSet presAssocID="{B4F4F605-22CC-4A52-BFD9-CDB67557B807}" presName="BalanceSpacing" presStyleCnt="0"/>
      <dgm:spPr/>
    </dgm:pt>
    <dgm:pt modelId="{5D7B70B8-CC8F-4F1D-86F1-066DC0015171}" type="pres">
      <dgm:prSet presAssocID="{B4F4F605-22CC-4A52-BFD9-CDB67557B807}" presName="BalanceSpacing1" presStyleCnt="0"/>
      <dgm:spPr/>
    </dgm:pt>
    <dgm:pt modelId="{F943251C-B88F-4CBC-B78E-6BC8ABE03728}" type="pres">
      <dgm:prSet presAssocID="{1FEE2F28-31E2-474D-8F84-B1A77D2540D3}" presName="Accent1Text" presStyleLbl="node1" presStyleIdx="1" presStyleCnt="8"/>
      <dgm:spPr/>
      <dgm:t>
        <a:bodyPr/>
        <a:lstStyle/>
        <a:p>
          <a:endParaRPr lang="en-IN"/>
        </a:p>
      </dgm:t>
    </dgm:pt>
    <dgm:pt modelId="{7CA9C2AA-87D0-4A9E-8D2A-90BA63C48FA9}" type="pres">
      <dgm:prSet presAssocID="{1FEE2F28-31E2-474D-8F84-B1A77D2540D3}" presName="spaceBetweenRectangles" presStyleCnt="0"/>
      <dgm:spPr/>
    </dgm:pt>
    <dgm:pt modelId="{E4E43BFF-0377-433A-AA3D-236E8C07B6D2}" type="pres">
      <dgm:prSet presAssocID="{1992F5CC-996A-46E1-BD0C-7617B3C76116}" presName="composite" presStyleCnt="0"/>
      <dgm:spPr/>
    </dgm:pt>
    <dgm:pt modelId="{EC4D839E-7288-4306-8334-004BE285B63E}" type="pres">
      <dgm:prSet presAssocID="{1992F5CC-996A-46E1-BD0C-7617B3C76116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6CBA40-025C-4E32-8986-D2D2581D8780}" type="pres">
      <dgm:prSet presAssocID="{1992F5CC-996A-46E1-BD0C-7617B3C76116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B2CF7F-B2A9-4458-ADB5-1E81176DDBC1}" type="pres">
      <dgm:prSet presAssocID="{1992F5CC-996A-46E1-BD0C-7617B3C76116}" presName="BalanceSpacing" presStyleCnt="0"/>
      <dgm:spPr/>
    </dgm:pt>
    <dgm:pt modelId="{DCD40695-86C5-448E-9FAE-346EE8B45BE3}" type="pres">
      <dgm:prSet presAssocID="{1992F5CC-996A-46E1-BD0C-7617B3C76116}" presName="BalanceSpacing1" presStyleCnt="0"/>
      <dgm:spPr/>
    </dgm:pt>
    <dgm:pt modelId="{BA81BD6A-4AE3-4001-946C-87A93950D4FA}" type="pres">
      <dgm:prSet presAssocID="{50E89EB7-DB56-4CB1-B4B8-38F4A1FA78CB}" presName="Accent1Text" presStyleLbl="node1" presStyleIdx="3" presStyleCnt="8"/>
      <dgm:spPr/>
      <dgm:t>
        <a:bodyPr/>
        <a:lstStyle/>
        <a:p>
          <a:endParaRPr lang="en-IN"/>
        </a:p>
      </dgm:t>
    </dgm:pt>
    <dgm:pt modelId="{E72A412D-C0A5-4139-A534-7263272D28B0}" type="pres">
      <dgm:prSet presAssocID="{50E89EB7-DB56-4CB1-B4B8-38F4A1FA78CB}" presName="spaceBetweenRectangles" presStyleCnt="0"/>
      <dgm:spPr/>
    </dgm:pt>
    <dgm:pt modelId="{BDF1F779-563D-4E41-9061-7E25CCB6E0BD}" type="pres">
      <dgm:prSet presAssocID="{B3A9F131-668C-45A5-B7B4-3D4D908F5E25}" presName="composite" presStyleCnt="0"/>
      <dgm:spPr/>
    </dgm:pt>
    <dgm:pt modelId="{ED6FB008-6735-4194-B6D2-C515FF2402BD}" type="pres">
      <dgm:prSet presAssocID="{B3A9F131-668C-45A5-B7B4-3D4D908F5E25}" presName="Parent1" presStyleLbl="node1" presStyleIdx="4" presStyleCnt="8" custLinFactX="14789" custLinFactNeighborX="100000" custLinFactNeighborY="-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CA6422-3C49-462F-8927-32B0833ADABA}" type="pres">
      <dgm:prSet presAssocID="{B3A9F131-668C-45A5-B7B4-3D4D908F5E25}" presName="Childtext1" presStyleLbl="revTx" presStyleIdx="2" presStyleCnt="4" custLinFactX="-200000" custLinFactY="-21328" custLinFactNeighborX="-210849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6FF844-3689-41DA-9408-94114B574E15}" type="pres">
      <dgm:prSet presAssocID="{B3A9F131-668C-45A5-B7B4-3D4D908F5E25}" presName="BalanceSpacing" presStyleCnt="0"/>
      <dgm:spPr/>
    </dgm:pt>
    <dgm:pt modelId="{3E43029E-83E5-4AE1-8B48-DEBDD3F7FF4D}" type="pres">
      <dgm:prSet presAssocID="{B3A9F131-668C-45A5-B7B4-3D4D908F5E25}" presName="BalanceSpacing1" presStyleCnt="0"/>
      <dgm:spPr/>
    </dgm:pt>
    <dgm:pt modelId="{5D601B6A-1310-4771-B7A6-5DD692B74A2F}" type="pres">
      <dgm:prSet presAssocID="{5751CB43-9A66-4BB0-BEED-64F8778BC371}" presName="Accent1Text" presStyleLbl="node1" presStyleIdx="5" presStyleCnt="8" custLinFactNeighborX="46001" custLinFactNeighborY="88185"/>
      <dgm:spPr/>
      <dgm:t>
        <a:bodyPr/>
        <a:lstStyle/>
        <a:p>
          <a:endParaRPr lang="en-IN"/>
        </a:p>
      </dgm:t>
    </dgm:pt>
    <dgm:pt modelId="{289657CA-955D-4A0D-BE1D-7415D4E3CEB7}" type="pres">
      <dgm:prSet presAssocID="{5751CB43-9A66-4BB0-BEED-64F8778BC371}" presName="spaceBetweenRectangles" presStyleCnt="0"/>
      <dgm:spPr/>
    </dgm:pt>
    <dgm:pt modelId="{C19A210F-389C-48CB-9DCD-A1004D6DD436}" type="pres">
      <dgm:prSet presAssocID="{7C29A35E-58F5-4E22-8E16-E40DFEF24A5D}" presName="composite" presStyleCnt="0"/>
      <dgm:spPr/>
    </dgm:pt>
    <dgm:pt modelId="{5675AE39-A5F8-4DC5-9A46-C612D85914B4}" type="pres">
      <dgm:prSet presAssocID="{7C29A35E-58F5-4E22-8E16-E40DFEF24A5D}" presName="Parent1" presStyleLbl="node1" presStyleIdx="6" presStyleCnt="8" custLinFactNeighborX="54559" custLinFactNeighborY="-8377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78DBF5-6520-4622-9809-A3ED850F6FA1}" type="pres">
      <dgm:prSet presAssocID="{7C29A35E-58F5-4E22-8E16-E40DFEF24A5D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96B0A66-FF5A-4274-9715-39C28FED25CD}" type="pres">
      <dgm:prSet presAssocID="{7C29A35E-58F5-4E22-8E16-E40DFEF24A5D}" presName="BalanceSpacing" presStyleCnt="0"/>
      <dgm:spPr/>
    </dgm:pt>
    <dgm:pt modelId="{0A405964-441C-408E-94D0-161A9E702D7E}" type="pres">
      <dgm:prSet presAssocID="{7C29A35E-58F5-4E22-8E16-E40DFEF24A5D}" presName="BalanceSpacing1" presStyleCnt="0"/>
      <dgm:spPr/>
    </dgm:pt>
    <dgm:pt modelId="{EDF2998E-9E23-465C-A161-8309F06931F6}" type="pres">
      <dgm:prSet presAssocID="{A6706107-00F0-4440-BB82-456FE4C382E9}" presName="Accent1Text" presStyleLbl="node1" presStyleIdx="7" presStyleCnt="8" custLinFactNeighborX="5080" custLinFactNeighborY="5451"/>
      <dgm:spPr/>
      <dgm:t>
        <a:bodyPr/>
        <a:lstStyle/>
        <a:p>
          <a:endParaRPr lang="en-IN"/>
        </a:p>
      </dgm:t>
    </dgm:pt>
  </dgm:ptLst>
  <dgm:cxnLst>
    <dgm:cxn modelId="{054DFCC4-6A29-4FD9-83A5-4669D4EFCD36}" type="presOf" srcId="{1FEE2F28-31E2-474D-8F84-B1A77D2540D3}" destId="{F943251C-B88F-4CBC-B78E-6BC8ABE03728}" srcOrd="0" destOrd="0" presId="urn:microsoft.com/office/officeart/2008/layout/AlternatingHexagons"/>
    <dgm:cxn modelId="{E14731D1-A520-4B34-9C2B-453BE5B27366}" type="presOf" srcId="{5751CB43-9A66-4BB0-BEED-64F8778BC371}" destId="{5D601B6A-1310-4771-B7A6-5DD692B74A2F}" srcOrd="0" destOrd="0" presId="urn:microsoft.com/office/officeart/2008/layout/AlternatingHexagons"/>
    <dgm:cxn modelId="{0DFC31DE-2CF4-423E-A512-C2E848CF6A1D}" srcId="{2A85EDB3-69CB-41F1-837A-D93D97E691B2}" destId="{7C29A35E-58F5-4E22-8E16-E40DFEF24A5D}" srcOrd="3" destOrd="0" parTransId="{1E4438ED-2A81-4784-9EBA-C2A3715F7F73}" sibTransId="{A6706107-00F0-4440-BB82-456FE4C382E9}"/>
    <dgm:cxn modelId="{2C0089BB-4FBE-44AA-BE72-B7C6D4AB7F92}" type="presOf" srcId="{7C29A35E-58F5-4E22-8E16-E40DFEF24A5D}" destId="{5675AE39-A5F8-4DC5-9A46-C612D85914B4}" srcOrd="0" destOrd="0" presId="urn:microsoft.com/office/officeart/2008/layout/AlternatingHexagons"/>
    <dgm:cxn modelId="{BA4CF5E0-9EC2-4605-9C02-FE101E32F100}" srcId="{2A85EDB3-69CB-41F1-837A-D93D97E691B2}" destId="{1992F5CC-996A-46E1-BD0C-7617B3C76116}" srcOrd="1" destOrd="0" parTransId="{49177427-9288-4BB9-9FB5-AC1BEA50DDC3}" sibTransId="{50E89EB7-DB56-4CB1-B4B8-38F4A1FA78CB}"/>
    <dgm:cxn modelId="{B2D446C2-441E-4A42-B205-2D1D3D387CFE}" type="presOf" srcId="{1992F5CC-996A-46E1-BD0C-7617B3C76116}" destId="{EC4D839E-7288-4306-8334-004BE285B63E}" srcOrd="0" destOrd="0" presId="urn:microsoft.com/office/officeart/2008/layout/AlternatingHexagons"/>
    <dgm:cxn modelId="{4993EBF7-A3F0-41CB-AEB4-5A594D68F2AF}" srcId="{B4F4F605-22CC-4A52-BFD9-CDB67557B807}" destId="{01C6DE98-1515-4914-BB06-1E5C1804051F}" srcOrd="0" destOrd="0" parTransId="{D188F422-9BEA-4403-8F28-FBD70A3B8709}" sibTransId="{EA5E05E7-81A4-479C-9833-2307B4733FFA}"/>
    <dgm:cxn modelId="{A8205D57-F5B0-419F-A222-9B2694BD3C17}" srcId="{2A85EDB3-69CB-41F1-837A-D93D97E691B2}" destId="{B4F4F605-22CC-4A52-BFD9-CDB67557B807}" srcOrd="0" destOrd="0" parTransId="{5ADCBECE-8861-48C6-8E0F-30B0D6976C48}" sibTransId="{1FEE2F28-31E2-474D-8F84-B1A77D2540D3}"/>
    <dgm:cxn modelId="{4DFD0460-60D8-406C-A700-F03B2985A531}" type="presOf" srcId="{B4F4F605-22CC-4A52-BFD9-CDB67557B807}" destId="{14855B6E-D3C5-4D46-A894-D48098520A8F}" srcOrd="0" destOrd="0" presId="urn:microsoft.com/office/officeart/2008/layout/AlternatingHexagons"/>
    <dgm:cxn modelId="{0AF1160F-90A1-4BE7-BAE8-2DC063B956FE}" srcId="{B3A9F131-668C-45A5-B7B4-3D4D908F5E25}" destId="{2015905B-762A-459A-AC73-9A24B019C55B}" srcOrd="0" destOrd="0" parTransId="{1F681924-2F8B-4505-B19E-561DEDA13FA3}" sibTransId="{91A9A5D1-1826-4CEB-8960-41083C2B9579}"/>
    <dgm:cxn modelId="{504CD832-BA4E-4B7B-81D9-B5124FCB1FF5}" srcId="{2A85EDB3-69CB-41F1-837A-D93D97E691B2}" destId="{B3A9F131-668C-45A5-B7B4-3D4D908F5E25}" srcOrd="2" destOrd="0" parTransId="{49C9864C-28FE-4AE6-8322-9D87FDC4B5E4}" sibTransId="{5751CB43-9A66-4BB0-BEED-64F8778BC371}"/>
    <dgm:cxn modelId="{930F7BBB-70AB-497A-ABE4-D24EC8A3DDAB}" type="presOf" srcId="{E266B534-AA3C-4EF2-A5FC-032528B10252}" destId="{D46CBA40-025C-4E32-8986-D2D2581D8780}" srcOrd="0" destOrd="0" presId="urn:microsoft.com/office/officeart/2008/layout/AlternatingHexagons"/>
    <dgm:cxn modelId="{ECB8DCF8-334C-485D-B82D-D7B463CB2844}" srcId="{1992F5CC-996A-46E1-BD0C-7617B3C76116}" destId="{E266B534-AA3C-4EF2-A5FC-032528B10252}" srcOrd="0" destOrd="0" parTransId="{1A8FCC21-5907-4B5A-AA03-0A968A0658C9}" sibTransId="{E17ED6FC-4B34-4D40-81A3-DC6EC521EC49}"/>
    <dgm:cxn modelId="{51919A4A-7B60-42D1-A2AD-2B827E3163D8}" type="presOf" srcId="{50E89EB7-DB56-4CB1-B4B8-38F4A1FA78CB}" destId="{BA81BD6A-4AE3-4001-946C-87A93950D4FA}" srcOrd="0" destOrd="0" presId="urn:microsoft.com/office/officeart/2008/layout/AlternatingHexagons"/>
    <dgm:cxn modelId="{512EC9C7-DC4C-45B2-82AE-077D7593EEEE}" type="presOf" srcId="{01C6DE98-1515-4914-BB06-1E5C1804051F}" destId="{1EA34E03-5E66-4A31-AA16-EAD3C550AD42}" srcOrd="0" destOrd="0" presId="urn:microsoft.com/office/officeart/2008/layout/AlternatingHexagons"/>
    <dgm:cxn modelId="{A58F49F4-D324-4818-98E4-7DB8EA237C34}" type="presOf" srcId="{2A85EDB3-69CB-41F1-837A-D93D97E691B2}" destId="{34426B14-31BE-4374-BF64-DB137B5DBC2B}" srcOrd="0" destOrd="0" presId="urn:microsoft.com/office/officeart/2008/layout/AlternatingHexagons"/>
    <dgm:cxn modelId="{39CC6070-30EF-4084-818B-03C975D94BB3}" type="presOf" srcId="{2015905B-762A-459A-AC73-9A24B019C55B}" destId="{B2CA6422-3C49-462F-8927-32B0833ADABA}" srcOrd="0" destOrd="0" presId="urn:microsoft.com/office/officeart/2008/layout/AlternatingHexagons"/>
    <dgm:cxn modelId="{69255AED-0EF0-49BF-B695-5BB67A9EB95B}" type="presOf" srcId="{B3A9F131-668C-45A5-B7B4-3D4D908F5E25}" destId="{ED6FB008-6735-4194-B6D2-C515FF2402BD}" srcOrd="0" destOrd="0" presId="urn:microsoft.com/office/officeart/2008/layout/AlternatingHexagons"/>
    <dgm:cxn modelId="{62C7A222-5DE5-4D55-B170-556290F0F79A}" type="presOf" srcId="{A6706107-00F0-4440-BB82-456FE4C382E9}" destId="{EDF2998E-9E23-465C-A161-8309F06931F6}" srcOrd="0" destOrd="0" presId="urn:microsoft.com/office/officeart/2008/layout/AlternatingHexagons"/>
    <dgm:cxn modelId="{CF496216-B401-4A6D-AAAB-9C4BF9661570}" type="presParOf" srcId="{34426B14-31BE-4374-BF64-DB137B5DBC2B}" destId="{2FA8B8CE-0B49-485F-B4BE-1EDA9633A3AE}" srcOrd="0" destOrd="0" presId="urn:microsoft.com/office/officeart/2008/layout/AlternatingHexagons"/>
    <dgm:cxn modelId="{663CEF94-C030-481B-A11B-0C54E5BA143F}" type="presParOf" srcId="{2FA8B8CE-0B49-485F-B4BE-1EDA9633A3AE}" destId="{14855B6E-D3C5-4D46-A894-D48098520A8F}" srcOrd="0" destOrd="0" presId="urn:microsoft.com/office/officeart/2008/layout/AlternatingHexagons"/>
    <dgm:cxn modelId="{0A185483-AEE0-46F6-9309-1D98D08E39F1}" type="presParOf" srcId="{2FA8B8CE-0B49-485F-B4BE-1EDA9633A3AE}" destId="{1EA34E03-5E66-4A31-AA16-EAD3C550AD42}" srcOrd="1" destOrd="0" presId="urn:microsoft.com/office/officeart/2008/layout/AlternatingHexagons"/>
    <dgm:cxn modelId="{F4656712-F9A4-42A6-AF84-96EC8D7F4D77}" type="presParOf" srcId="{2FA8B8CE-0B49-485F-B4BE-1EDA9633A3AE}" destId="{F15F5C67-CC67-4FD1-B989-2BE46E37063B}" srcOrd="2" destOrd="0" presId="urn:microsoft.com/office/officeart/2008/layout/AlternatingHexagons"/>
    <dgm:cxn modelId="{D2924020-06E4-4CD6-B3DE-716CF6D62E35}" type="presParOf" srcId="{2FA8B8CE-0B49-485F-B4BE-1EDA9633A3AE}" destId="{5D7B70B8-CC8F-4F1D-86F1-066DC0015171}" srcOrd="3" destOrd="0" presId="urn:microsoft.com/office/officeart/2008/layout/AlternatingHexagons"/>
    <dgm:cxn modelId="{58C42797-61C9-45DC-98F5-DF00FD50A0B7}" type="presParOf" srcId="{2FA8B8CE-0B49-485F-B4BE-1EDA9633A3AE}" destId="{F943251C-B88F-4CBC-B78E-6BC8ABE03728}" srcOrd="4" destOrd="0" presId="urn:microsoft.com/office/officeart/2008/layout/AlternatingHexagons"/>
    <dgm:cxn modelId="{0C6CD968-1CEA-4485-B7C3-F51B3923A207}" type="presParOf" srcId="{34426B14-31BE-4374-BF64-DB137B5DBC2B}" destId="{7CA9C2AA-87D0-4A9E-8D2A-90BA63C48FA9}" srcOrd="1" destOrd="0" presId="urn:microsoft.com/office/officeart/2008/layout/AlternatingHexagons"/>
    <dgm:cxn modelId="{D950C05D-BED2-4A90-B0CE-FE60764B0096}" type="presParOf" srcId="{34426B14-31BE-4374-BF64-DB137B5DBC2B}" destId="{E4E43BFF-0377-433A-AA3D-236E8C07B6D2}" srcOrd="2" destOrd="0" presId="urn:microsoft.com/office/officeart/2008/layout/AlternatingHexagons"/>
    <dgm:cxn modelId="{F6EBC668-AA97-4554-B6FE-808B676807CB}" type="presParOf" srcId="{E4E43BFF-0377-433A-AA3D-236E8C07B6D2}" destId="{EC4D839E-7288-4306-8334-004BE285B63E}" srcOrd="0" destOrd="0" presId="urn:microsoft.com/office/officeart/2008/layout/AlternatingHexagons"/>
    <dgm:cxn modelId="{E27FF72E-B454-4355-91B0-6DE768190726}" type="presParOf" srcId="{E4E43BFF-0377-433A-AA3D-236E8C07B6D2}" destId="{D46CBA40-025C-4E32-8986-D2D2581D8780}" srcOrd="1" destOrd="0" presId="urn:microsoft.com/office/officeart/2008/layout/AlternatingHexagons"/>
    <dgm:cxn modelId="{18EA794A-F532-49FF-9DF9-E6AE894D1A22}" type="presParOf" srcId="{E4E43BFF-0377-433A-AA3D-236E8C07B6D2}" destId="{7FB2CF7F-B2A9-4458-ADB5-1E81176DDBC1}" srcOrd="2" destOrd="0" presId="urn:microsoft.com/office/officeart/2008/layout/AlternatingHexagons"/>
    <dgm:cxn modelId="{1A857844-D5F5-4283-8DCC-04BD6C7A6F74}" type="presParOf" srcId="{E4E43BFF-0377-433A-AA3D-236E8C07B6D2}" destId="{DCD40695-86C5-448E-9FAE-346EE8B45BE3}" srcOrd="3" destOrd="0" presId="urn:microsoft.com/office/officeart/2008/layout/AlternatingHexagons"/>
    <dgm:cxn modelId="{31C7664B-9A09-45A2-A267-1C6E595B4AA3}" type="presParOf" srcId="{E4E43BFF-0377-433A-AA3D-236E8C07B6D2}" destId="{BA81BD6A-4AE3-4001-946C-87A93950D4FA}" srcOrd="4" destOrd="0" presId="urn:microsoft.com/office/officeart/2008/layout/AlternatingHexagons"/>
    <dgm:cxn modelId="{CE2F24D4-FBE3-4976-AEAA-DA62ABE9FFEA}" type="presParOf" srcId="{34426B14-31BE-4374-BF64-DB137B5DBC2B}" destId="{E72A412D-C0A5-4139-A534-7263272D28B0}" srcOrd="3" destOrd="0" presId="urn:microsoft.com/office/officeart/2008/layout/AlternatingHexagons"/>
    <dgm:cxn modelId="{E1879EA3-6F52-4D5A-A269-65CDCD102683}" type="presParOf" srcId="{34426B14-31BE-4374-BF64-DB137B5DBC2B}" destId="{BDF1F779-563D-4E41-9061-7E25CCB6E0BD}" srcOrd="4" destOrd="0" presId="urn:microsoft.com/office/officeart/2008/layout/AlternatingHexagons"/>
    <dgm:cxn modelId="{548E0256-E431-473A-9C0F-AB8F3850FFE1}" type="presParOf" srcId="{BDF1F779-563D-4E41-9061-7E25CCB6E0BD}" destId="{ED6FB008-6735-4194-B6D2-C515FF2402BD}" srcOrd="0" destOrd="0" presId="urn:microsoft.com/office/officeart/2008/layout/AlternatingHexagons"/>
    <dgm:cxn modelId="{4526939E-5DD4-457F-B679-DF3ED6E19C66}" type="presParOf" srcId="{BDF1F779-563D-4E41-9061-7E25CCB6E0BD}" destId="{B2CA6422-3C49-462F-8927-32B0833ADABA}" srcOrd="1" destOrd="0" presId="urn:microsoft.com/office/officeart/2008/layout/AlternatingHexagons"/>
    <dgm:cxn modelId="{225D94CD-8C52-436D-8DBD-44F7ED191109}" type="presParOf" srcId="{BDF1F779-563D-4E41-9061-7E25CCB6E0BD}" destId="{706FF844-3689-41DA-9408-94114B574E15}" srcOrd="2" destOrd="0" presId="urn:microsoft.com/office/officeart/2008/layout/AlternatingHexagons"/>
    <dgm:cxn modelId="{ACC2EB55-128B-4F34-9FF2-B537C13AF9C7}" type="presParOf" srcId="{BDF1F779-563D-4E41-9061-7E25CCB6E0BD}" destId="{3E43029E-83E5-4AE1-8B48-DEBDD3F7FF4D}" srcOrd="3" destOrd="0" presId="urn:microsoft.com/office/officeart/2008/layout/AlternatingHexagons"/>
    <dgm:cxn modelId="{734EC6DD-2D87-4F98-98D2-AA772D5496BA}" type="presParOf" srcId="{BDF1F779-563D-4E41-9061-7E25CCB6E0BD}" destId="{5D601B6A-1310-4771-B7A6-5DD692B74A2F}" srcOrd="4" destOrd="0" presId="urn:microsoft.com/office/officeart/2008/layout/AlternatingHexagons"/>
    <dgm:cxn modelId="{27EB88C0-C484-4B26-9C37-5A6C3E038075}" type="presParOf" srcId="{34426B14-31BE-4374-BF64-DB137B5DBC2B}" destId="{289657CA-955D-4A0D-BE1D-7415D4E3CEB7}" srcOrd="5" destOrd="0" presId="urn:microsoft.com/office/officeart/2008/layout/AlternatingHexagons"/>
    <dgm:cxn modelId="{B816E4D9-B267-4604-8C11-F6067CF324D9}" type="presParOf" srcId="{34426B14-31BE-4374-BF64-DB137B5DBC2B}" destId="{C19A210F-389C-48CB-9DCD-A1004D6DD436}" srcOrd="6" destOrd="0" presId="urn:microsoft.com/office/officeart/2008/layout/AlternatingHexagons"/>
    <dgm:cxn modelId="{3BDB3E1C-FB15-496A-99F7-B13F0F84550E}" type="presParOf" srcId="{C19A210F-389C-48CB-9DCD-A1004D6DD436}" destId="{5675AE39-A5F8-4DC5-9A46-C612D85914B4}" srcOrd="0" destOrd="0" presId="urn:microsoft.com/office/officeart/2008/layout/AlternatingHexagons"/>
    <dgm:cxn modelId="{A29E08F4-96D3-4A64-B3E0-72E0957D94DB}" type="presParOf" srcId="{C19A210F-389C-48CB-9DCD-A1004D6DD436}" destId="{0278DBF5-6520-4622-9809-A3ED850F6FA1}" srcOrd="1" destOrd="0" presId="urn:microsoft.com/office/officeart/2008/layout/AlternatingHexagons"/>
    <dgm:cxn modelId="{0418B139-C5A0-4375-868C-BB184BB47780}" type="presParOf" srcId="{C19A210F-389C-48CB-9DCD-A1004D6DD436}" destId="{096B0A66-FF5A-4274-9715-39C28FED25CD}" srcOrd="2" destOrd="0" presId="urn:microsoft.com/office/officeart/2008/layout/AlternatingHexagons"/>
    <dgm:cxn modelId="{2AC7952F-940C-4726-91AE-8D0FF0DDA4E2}" type="presParOf" srcId="{C19A210F-389C-48CB-9DCD-A1004D6DD436}" destId="{0A405964-441C-408E-94D0-161A9E702D7E}" srcOrd="3" destOrd="0" presId="urn:microsoft.com/office/officeart/2008/layout/AlternatingHexagons"/>
    <dgm:cxn modelId="{37CE1FEB-9BF3-4AE3-80A8-0F63794464A4}" type="presParOf" srcId="{C19A210F-389C-48CB-9DCD-A1004D6DD436}" destId="{EDF2998E-9E23-465C-A161-8309F06931F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ABEBD-DF17-4E22-AE38-7802F78F87F8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8CF07-C80E-4FDD-9041-0545B5C398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8668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8CF07-C80E-4FDD-9041-0545B5C398D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566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8CF07-C80E-4FDD-9041-0545B5C398D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953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8CF07-C80E-4FDD-9041-0545B5C398D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2900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8CF07-C80E-4FDD-9041-0545B5C398D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6135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8CF07-C80E-4FDD-9041-0545B5C398DF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8372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8357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782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2565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307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61618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1685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874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7907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08080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20135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955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465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2557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096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63282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5501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8131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045022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95502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600631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9612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364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2436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12678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8449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519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42094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155284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69730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663063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95474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6847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490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5607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91795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3633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983257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04856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30656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79628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649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30854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401972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7707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63581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7005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91953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99594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19008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97274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24697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110986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840193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07411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9020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72350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868361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579894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434831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453194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371787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596177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86115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8525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49680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351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97063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162934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08594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1701562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0508975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2600656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6849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54677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0483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5508446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723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279829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47471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2799172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7960129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182317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14456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9350428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14828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58044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6063643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51976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984063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7990426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794670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077190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440470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621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944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826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242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550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7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97E46A-D749-44B0-9045-3174F3BD175D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D9ADBA-BF68-48F9-B6AB-80AE750A16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193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2817" y="2218801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Papyrus" panose="03070502060502030205" pitchFamily="66" charset="0"/>
              </a:rPr>
              <a:t>NoteVert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Papyrus" panose="03070502060502030205" pitchFamily="66" charset="0"/>
              </a:rPr>
              <a:t> Value &amp; Promotional Services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817" y="4036545"/>
            <a:ext cx="7766936" cy="1096899"/>
          </a:xfrm>
        </p:spPr>
        <p:txBody>
          <a:bodyPr/>
          <a:lstStyle/>
          <a:p>
            <a:pPr algn="ctr"/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</a:rPr>
              <a:t>Value the Brand</a:t>
            </a:r>
            <a:endParaRPr lang="en-IN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18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3583" y="894269"/>
            <a:ext cx="4840307" cy="4914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8386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153"/>
          <a:stretch/>
        </p:blipFill>
        <p:spPr>
          <a:xfrm>
            <a:off x="6838988" y="168640"/>
            <a:ext cx="5353012" cy="37175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816"/>
          <a:stretch/>
        </p:blipFill>
        <p:spPr>
          <a:xfrm>
            <a:off x="3562773" y="3886200"/>
            <a:ext cx="3285719" cy="29575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0057"/>
          <a:stretch/>
        </p:blipFill>
        <p:spPr>
          <a:xfrm>
            <a:off x="178731" y="463755"/>
            <a:ext cx="3614694" cy="39519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9678" y="4052036"/>
            <a:ext cx="3960188" cy="2640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0311" y="631562"/>
            <a:ext cx="2611791" cy="30458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1044"/>
          <a:stretch/>
        </p:blipFill>
        <p:spPr>
          <a:xfrm>
            <a:off x="178731" y="4415708"/>
            <a:ext cx="3614694" cy="442723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>
          <a:xfrm>
            <a:off x="-371476" y="604208"/>
            <a:ext cx="1971676" cy="62451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632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EB4E3D"/>
                </a:solidFill>
              </a:rPr>
              <a:t>Your </a:t>
            </a:r>
            <a:r>
              <a:rPr lang="en-IN" b="1" dirty="0" smtClean="0">
                <a:solidFill>
                  <a:srgbClr val="EB4E3D"/>
                </a:solidFill>
              </a:rPr>
              <a:t>statements</a:t>
            </a:r>
            <a:r>
              <a:rPr lang="en-IN" dirty="0" smtClean="0">
                <a:solidFill>
                  <a:srgbClr val="EB4E3D"/>
                </a:solidFill>
              </a:rPr>
              <a:t>. . </a:t>
            </a:r>
            <a:r>
              <a:rPr lang="en-IN" dirty="0" smtClean="0">
                <a:solidFill>
                  <a:srgbClr val="7030A0"/>
                </a:solidFill>
              </a:rPr>
              <a:t>. . and Our </a:t>
            </a:r>
            <a:r>
              <a:rPr lang="en-IN" b="1" dirty="0" smtClean="0">
                <a:solidFill>
                  <a:srgbClr val="7030A0"/>
                </a:solidFill>
              </a:rPr>
              <a:t>solutions</a:t>
            </a:r>
            <a:endParaRPr lang="en-IN" b="1" dirty="0">
              <a:solidFill>
                <a:srgbClr val="7030A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489"/>
            <a:ext cx="9881129" cy="5362348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</a:rPr>
              <a:t>All </a:t>
            </a:r>
            <a:r>
              <a:rPr lang="en-IN" sz="2400" dirty="0">
                <a:solidFill>
                  <a:schemeClr val="tx1"/>
                </a:solidFill>
              </a:rPr>
              <a:t>products are e</a:t>
            </a:r>
            <a:r>
              <a:rPr lang="en-IN" sz="2400" dirty="0" smtClean="0">
                <a:solidFill>
                  <a:schemeClr val="tx1"/>
                </a:solidFill>
              </a:rPr>
              <a:t>specially </a:t>
            </a:r>
            <a:r>
              <a:rPr lang="en-IN" sz="2400" dirty="0">
                <a:solidFill>
                  <a:schemeClr val="tx1"/>
                </a:solidFill>
              </a:rPr>
              <a:t>developed and designed for </a:t>
            </a:r>
            <a:r>
              <a:rPr lang="en-IN" sz="2400" b="1" dirty="0">
                <a:solidFill>
                  <a:schemeClr val="tx1"/>
                </a:solidFill>
              </a:rPr>
              <a:t>YOUTH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As of today, the country is driven by the youth, and watches have become a </a:t>
            </a:r>
            <a:r>
              <a:rPr lang="en-US" sz="2400" b="1" i="1" dirty="0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style statement for today’s youth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. The Brand </a:t>
            </a:r>
            <a:r>
              <a:rPr lang="en-US" sz="2400" i="1" dirty="0" err="1" smtClean="0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Dvine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presents you a collection of designs, where each design is a masterpiece of craftsmanship and every watch becomes extension of the personality of its owner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.”</a:t>
            </a:r>
          </a:p>
          <a:p>
            <a:endParaRPr lang="en-US" sz="2400" i="1" dirty="0" smtClean="0">
              <a:solidFill>
                <a:schemeClr val="tx1"/>
              </a:solidFill>
              <a:latin typeface="+mj-lt"/>
              <a:ea typeface="Adobe Gothic Std B" panose="020B0800000000000000" pitchFamily="34" charset="-128"/>
            </a:endParaRPr>
          </a:p>
          <a:p>
            <a:r>
              <a:rPr lang="en-US" sz="2400" dirty="0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“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The focus of </a:t>
            </a:r>
            <a:r>
              <a:rPr lang="en-US" sz="2400" i="1" dirty="0" err="1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Dvine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 brand will be the youth of this country, the watches launched under the </a:t>
            </a:r>
            <a:r>
              <a:rPr lang="en-US" sz="2400" i="1" dirty="0" err="1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Dvine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 brand will be in category of sports watches having contemporary designs to suit the today youth.”</a:t>
            </a:r>
            <a:endParaRPr lang="en-IN" sz="2400" dirty="0">
              <a:solidFill>
                <a:schemeClr val="tx1"/>
              </a:solidFill>
              <a:latin typeface="+mj-lt"/>
              <a:ea typeface="Adobe Gothic Std B" panose="020B0800000000000000" pitchFamily="34" charset="-128"/>
            </a:endParaRPr>
          </a:p>
          <a:p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7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85825"/>
            <a:ext cx="9252480" cy="5155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  <a:latin typeface="AR JULIAN" panose="02000000000000000000" pitchFamily="2" charset="0"/>
              </a:rPr>
              <a:t>Notebook 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 JULIAN" panose="02000000000000000000" pitchFamily="2" charset="0"/>
              </a:rPr>
              <a:t>A</a:t>
            </a: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  <a:latin typeface="AR JULIAN" panose="02000000000000000000" pitchFamily="2" charset="0"/>
              </a:rPr>
              <a:t>dvertising 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 JULIAN" panose="02000000000000000000" pitchFamily="2" charset="0"/>
              </a:rPr>
              <a:t>D</a:t>
            </a: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  <a:latin typeface="AR JULIAN" panose="02000000000000000000" pitchFamily="2" charset="0"/>
              </a:rPr>
              <a:t>eals 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 JULIAN" panose="02000000000000000000" pitchFamily="2" charset="0"/>
              </a:rPr>
              <a:t>W</a:t>
            </a: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  <a:latin typeface="AR JULIAN" panose="02000000000000000000" pitchFamily="2" charset="0"/>
              </a:rPr>
              <a:t>ith 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 JULIAN" panose="02000000000000000000" pitchFamily="2" charset="0"/>
              </a:rPr>
              <a:t>T</a:t>
            </a: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  <a:latin typeface="AR JULIAN" panose="02000000000000000000" pitchFamily="2" charset="0"/>
              </a:rPr>
              <a:t>he 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 JULIAN" panose="02000000000000000000" pitchFamily="2" charset="0"/>
              </a:rPr>
              <a:t>Youth </a:t>
            </a: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  <a:latin typeface="AR JULIAN" panose="02000000000000000000" pitchFamily="2" charset="0"/>
              </a:rPr>
              <a:t> Very 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 JULIAN" panose="02000000000000000000" pitchFamily="2" charset="0"/>
              </a:rPr>
              <a:t>D</a:t>
            </a: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  <a:latin typeface="AR JULIAN" panose="02000000000000000000" pitchFamily="2" charset="0"/>
              </a:rPr>
              <a:t>irectly 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 JULIAN" panose="02000000000000000000" pitchFamily="2" charset="0"/>
              </a:rPr>
              <a:t>A</a:t>
            </a: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  <a:latin typeface="AR JULIAN" panose="02000000000000000000" pitchFamily="2" charset="0"/>
              </a:rPr>
              <a:t>nd 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 JULIAN" panose="02000000000000000000" pitchFamily="2" charset="0"/>
              </a:rPr>
              <a:t>M</a:t>
            </a: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  <a:latin typeface="AR JULIAN" panose="02000000000000000000" pitchFamily="2" charset="0"/>
              </a:rPr>
              <a:t>ost 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 JULIAN" panose="02000000000000000000" pitchFamily="2" charset="0"/>
              </a:rPr>
              <a:t>E</a:t>
            </a: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  <a:latin typeface="AR JULIAN" panose="02000000000000000000" pitchFamily="2" charset="0"/>
              </a:rPr>
              <a:t>ffectively</a:t>
            </a:r>
          </a:p>
          <a:p>
            <a:endParaRPr lang="en-I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chemeClr val="tx1"/>
                </a:solidFill>
              </a:rPr>
              <a:t>Youth these days gets most of the news from 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</a:rPr>
              <a:t>online news</a:t>
            </a:r>
            <a:r>
              <a:rPr lang="en-IN" sz="2400" dirty="0" smtClean="0">
                <a:solidFill>
                  <a:schemeClr val="tx1"/>
                </a:solidFill>
              </a:rPr>
              <a:t> sources, 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facebook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rgbClr val="00B0F0"/>
                </a:solidFill>
              </a:rPr>
              <a:t>twitter</a:t>
            </a:r>
            <a:r>
              <a:rPr lang="en-IN" sz="2400" dirty="0" smtClean="0">
                <a:solidFill>
                  <a:schemeClr val="tx1"/>
                </a:solidFill>
              </a:rPr>
              <a:t> etc. which are more popular with them rather than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</a:rPr>
              <a:t>newspapers</a:t>
            </a:r>
            <a:r>
              <a:rPr lang="en-IN" sz="2400" dirty="0" smtClean="0">
                <a:solidFill>
                  <a:schemeClr val="tx1"/>
                </a:solidFill>
              </a:rPr>
              <a:t> and </a:t>
            </a:r>
            <a:r>
              <a:rPr lang="en-IN" sz="2400" dirty="0" smtClean="0">
                <a:solidFill>
                  <a:srgbClr val="FFC000"/>
                </a:solidFill>
              </a:rPr>
              <a:t>magazines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>
                <a:solidFill>
                  <a:srgbClr val="461E64"/>
                </a:solidFill>
              </a:rPr>
              <a:t>Notebook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advertising seems the best possible way to target your right customers in most effective manner.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8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21" y="985838"/>
            <a:ext cx="8596668" cy="5355562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+mj-lt"/>
              </a:rPr>
              <a:t>“Our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design and construction is unique which we refresh after every two to three months according to the need of the market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.”</a:t>
            </a:r>
            <a:br>
              <a:rPr lang="en-IN" sz="2400" dirty="0" smtClean="0">
                <a:solidFill>
                  <a:schemeClr val="tx1"/>
                </a:solidFill>
                <a:latin typeface="+mj-lt"/>
              </a:rPr>
            </a:br>
            <a:r>
              <a:rPr lang="en-IN" sz="2400" dirty="0" smtClean="0">
                <a:solidFill>
                  <a:srgbClr val="C00000"/>
                </a:solidFill>
                <a:latin typeface="+mj-lt"/>
              </a:rPr>
              <a:t>(We also got such reviews </a:t>
            </a:r>
            <a:r>
              <a:rPr lang="en-IN" sz="2400" dirty="0">
                <a:solidFill>
                  <a:srgbClr val="C00000"/>
                </a:solidFill>
                <a:latin typeface="+mj-lt"/>
              </a:rPr>
              <a:t>from a local </a:t>
            </a:r>
            <a:r>
              <a:rPr lang="en-IN" sz="2400" dirty="0" smtClean="0">
                <a:solidFill>
                  <a:srgbClr val="C00000"/>
                </a:solidFill>
                <a:latin typeface="+mj-lt"/>
              </a:rPr>
              <a:t>shopkeepers </a:t>
            </a:r>
            <a:r>
              <a:rPr lang="en-IN" sz="2400" dirty="0">
                <a:solidFill>
                  <a:srgbClr val="C00000"/>
                </a:solidFill>
                <a:latin typeface="+mj-lt"/>
              </a:rPr>
              <a:t>at </a:t>
            </a:r>
            <a:r>
              <a:rPr lang="en-IN" sz="2400" dirty="0" err="1" smtClean="0">
                <a:solidFill>
                  <a:srgbClr val="C00000"/>
                </a:solidFill>
                <a:latin typeface="+mj-lt"/>
              </a:rPr>
              <a:t>Bada</a:t>
            </a:r>
            <a:r>
              <a:rPr lang="en-IN" sz="2400" dirty="0">
                <a:solidFill>
                  <a:srgbClr val="C00000"/>
                </a:solidFill>
                <a:latin typeface="+mj-lt"/>
              </a:rPr>
              <a:t>, </a:t>
            </a:r>
            <a:r>
              <a:rPr lang="en-IN" sz="2400" dirty="0" smtClean="0">
                <a:solidFill>
                  <a:srgbClr val="C00000"/>
                </a:solidFill>
                <a:latin typeface="+mj-lt"/>
              </a:rPr>
              <a:t>Gwalior)</a:t>
            </a:r>
            <a:endParaRPr lang="en-IN" sz="2400" dirty="0">
              <a:solidFill>
                <a:srgbClr val="C00000"/>
              </a:solidFill>
              <a:latin typeface="+mj-lt"/>
            </a:endParaRPr>
          </a:p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Fashion watches at reasonable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prices.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+mj-lt"/>
              </a:rPr>
              <a:t>Our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products are as per the TREND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As of today, Indian Watch Industry is still in its nascent stage, where only a handful of options are available in the sports watch segment. We, at '</a:t>
            </a:r>
            <a:r>
              <a:rPr lang="en-US" sz="2400" i="1" dirty="0" err="1">
                <a:solidFill>
                  <a:schemeClr val="tx1"/>
                </a:solidFill>
                <a:latin typeface="+mj-lt"/>
              </a:rPr>
              <a:t>Varun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,' launched this brand to fill the gap of affordable Sports Watch in the industry.”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368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1863"/>
            <a:ext cx="9466792" cy="528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 smtClean="0">
                <a:solidFill>
                  <a:srgbClr val="461E64"/>
                </a:solidFill>
              </a:rPr>
              <a:t>Brand Value Enhancement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tx1"/>
                </a:solidFill>
              </a:rPr>
              <a:t>Notebook advertising is capable of delivering </a:t>
            </a:r>
            <a:r>
              <a:rPr lang="en-IN" sz="3200" i="1" dirty="0">
                <a:solidFill>
                  <a:srgbClr val="C00000"/>
                </a:solidFill>
              </a:rPr>
              <a:t>mouth </a:t>
            </a:r>
            <a:r>
              <a:rPr lang="en-IN" sz="3200" i="1" dirty="0" smtClean="0">
                <a:solidFill>
                  <a:srgbClr val="C00000"/>
                </a:solidFill>
              </a:rPr>
              <a:t>popularity.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2400" dirty="0" smtClean="0"/>
              <a:t>Remember,</a:t>
            </a:r>
            <a:r>
              <a:rPr lang="en-IN" dirty="0" smtClean="0"/>
              <a:t> </a:t>
            </a:r>
            <a:r>
              <a:rPr lang="en-IN" sz="2800" b="1" dirty="0" err="1" smtClean="0">
                <a:solidFill>
                  <a:srgbClr val="92D050"/>
                </a:solidFill>
              </a:rPr>
              <a:t>WeChat</a:t>
            </a:r>
            <a:r>
              <a:rPr lang="en-IN" sz="2800" b="1" dirty="0" smtClean="0"/>
              <a:t>, </a:t>
            </a:r>
            <a:r>
              <a:rPr lang="en-IN" sz="2800" b="1" dirty="0" smtClean="0">
                <a:solidFill>
                  <a:srgbClr val="00B0F0"/>
                </a:solidFill>
              </a:rPr>
              <a:t>Hike</a:t>
            </a:r>
            <a:r>
              <a:rPr lang="en-IN" sz="2800" b="1" dirty="0" smtClean="0"/>
              <a:t> </a:t>
            </a:r>
            <a:r>
              <a:rPr lang="en-IN" sz="2800" dirty="0" smtClean="0"/>
              <a:t>and</a:t>
            </a:r>
            <a:r>
              <a:rPr lang="en-IN" sz="2800" b="1" dirty="0" smtClean="0"/>
              <a:t> </a:t>
            </a:r>
            <a:r>
              <a:rPr lang="en-IN" sz="2800" b="1" dirty="0" smtClean="0">
                <a:solidFill>
                  <a:srgbClr val="00B050"/>
                </a:solidFill>
              </a:rPr>
              <a:t>Line</a:t>
            </a:r>
            <a:r>
              <a:rPr lang="en-IN" sz="2800" b="1" dirty="0" smtClean="0"/>
              <a:t> </a:t>
            </a:r>
            <a:r>
              <a:rPr lang="en-IN" sz="2800" dirty="0" smtClean="0"/>
              <a:t>provides way better features and user friendly services than </a:t>
            </a:r>
            <a:r>
              <a:rPr lang="en-IN" sz="2800" b="1" dirty="0" err="1" smtClean="0">
                <a:solidFill>
                  <a:srgbClr val="00B050"/>
                </a:solidFill>
              </a:rPr>
              <a:t>WhatsApp</a:t>
            </a:r>
            <a:r>
              <a:rPr lang="en-IN" sz="2800" b="1" dirty="0" smtClean="0">
                <a:solidFill>
                  <a:srgbClr val="00B050"/>
                </a:solidFill>
              </a:rPr>
              <a:t> </a:t>
            </a:r>
            <a:r>
              <a:rPr lang="en-IN" sz="2800" dirty="0" smtClean="0"/>
              <a:t>do. But still </a:t>
            </a:r>
            <a:r>
              <a:rPr lang="en-IN" sz="2800" b="1" dirty="0" err="1" smtClean="0">
                <a:solidFill>
                  <a:srgbClr val="00B050"/>
                </a:solidFill>
              </a:rPr>
              <a:t>WhatsApp</a:t>
            </a:r>
            <a:r>
              <a:rPr lang="en-IN" sz="2800" dirty="0" smtClean="0"/>
              <a:t> has way more customers and valuation than any of them.</a:t>
            </a:r>
          </a:p>
          <a:p>
            <a:pPr marL="0" indent="0">
              <a:buNone/>
            </a:pPr>
            <a:r>
              <a:rPr lang="en-IN" sz="3600" dirty="0" smtClean="0">
                <a:solidFill>
                  <a:srgbClr val="FF0000"/>
                </a:solidFill>
              </a:rPr>
              <a:t>Why?</a:t>
            </a:r>
            <a:r>
              <a:rPr lang="en-IN" sz="2800" dirty="0" smtClean="0"/>
              <a:t> </a:t>
            </a:r>
            <a:r>
              <a:rPr lang="en-IN" sz="2800" dirty="0" err="1" smtClean="0"/>
              <a:t>B’coz</a:t>
            </a:r>
            <a:r>
              <a:rPr lang="en-IN" sz="2800" dirty="0" smtClean="0"/>
              <a:t> </a:t>
            </a:r>
            <a:r>
              <a:rPr lang="en-IN" sz="2800" b="1" dirty="0" err="1">
                <a:solidFill>
                  <a:srgbClr val="00B050"/>
                </a:solidFill>
              </a:rPr>
              <a:t>WhatsApp</a:t>
            </a:r>
            <a:r>
              <a:rPr lang="en-IN" sz="2800" b="1" dirty="0">
                <a:solidFill>
                  <a:srgbClr val="00B050"/>
                </a:solidFill>
              </a:rPr>
              <a:t> </a:t>
            </a:r>
            <a:r>
              <a:rPr lang="en-IN" sz="2800" dirty="0" smtClean="0"/>
              <a:t>has </a:t>
            </a:r>
            <a:r>
              <a:rPr lang="en-IN" sz="2800" i="1" dirty="0" smtClean="0">
                <a:solidFill>
                  <a:srgbClr val="C00000"/>
                </a:solidFill>
              </a:rPr>
              <a:t>Mouth Popularity</a:t>
            </a:r>
            <a:r>
              <a:rPr lang="en-IN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713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066741" cy="3880773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sz="2000" dirty="0">
                <a:solidFill>
                  <a:schemeClr val="tx1"/>
                </a:solidFill>
              </a:rPr>
              <a:t>MISSION TO BECOME THE SECOND LARGEST </a:t>
            </a:r>
            <a:r>
              <a:rPr lang="en-IN" sz="2000" dirty="0" smtClean="0">
                <a:solidFill>
                  <a:schemeClr val="tx1"/>
                </a:solidFill>
              </a:rPr>
              <a:t>WRIST WATCH BRAND </a:t>
            </a:r>
            <a:r>
              <a:rPr lang="en-IN" sz="2000" dirty="0">
                <a:solidFill>
                  <a:schemeClr val="tx1"/>
                </a:solidFill>
              </a:rPr>
              <a:t>IN INDIA.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728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 CENA" panose="02000000000000000000" pitchFamily="2" charset="0"/>
              </a:rPr>
              <a:t>Newspaper, Magazine Ads Vs Notebook Ads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2421"/>
            <a:ext cx="5792503" cy="3749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60" y="1542020"/>
            <a:ext cx="1540817" cy="21092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544" y="1542020"/>
            <a:ext cx="1680421" cy="2109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360" y="4004844"/>
            <a:ext cx="1520487" cy="20015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8879" y="4029241"/>
            <a:ext cx="1469517" cy="19771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7544" y="4004844"/>
            <a:ext cx="1568330" cy="19773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2377" y="1542021"/>
            <a:ext cx="1486019" cy="22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28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675" y="761999"/>
            <a:ext cx="10948609" cy="590005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5800" b="1" dirty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 </a:t>
            </a:r>
            <a:r>
              <a:rPr lang="en-IN" sz="5800" b="1" dirty="0" smtClean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Catch</a:t>
            </a:r>
            <a:r>
              <a:rPr lang="en-IN" sz="4600" b="1" dirty="0" smtClean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   </a:t>
            </a:r>
            <a:r>
              <a:rPr lang="en-IN" sz="4500" i="1" dirty="0" smtClean="0">
                <a:solidFill>
                  <a:schemeClr val="accent1">
                    <a:lumMod val="50000"/>
                  </a:schemeClr>
                </a:solidFill>
                <a:latin typeface="AR CENA" panose="02000000000000000000" pitchFamily="2" charset="0"/>
              </a:rPr>
              <a:t>seconds vs months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</a:rPr>
              <a:t>The time period for which a person sees an ad in newspaper is less than 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</a:rPr>
              <a:t>a second to a few seconds.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</a:rPr>
              <a:t>Small ads have good chances to get neglected.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</a:rPr>
              <a:t>Large size ad pages are usually quickly turned and skipped.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200" dirty="0" smtClean="0">
              <a:solidFill>
                <a:schemeClr val="accent2">
                  <a:lumMod val="50000"/>
                </a:schemeClr>
              </a:solidFill>
              <a:latin typeface="Estrangelo Edessa" panose="03080600000000000000" pitchFamily="66" charset="0"/>
            </a:endParaRPr>
          </a:p>
          <a:p>
            <a:pPr marL="0" indent="0">
              <a:buNone/>
            </a:pPr>
            <a:r>
              <a:rPr lang="en-IN" sz="4100" dirty="0" smtClean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 While in Notebooks advertising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 It 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is 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not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 for </a:t>
            </a: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few 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seconds. . </a:t>
            </a: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.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Estrangelo Edessa" panose="03080600000000000000" pitchFamily="66" charset="0"/>
            </a:endParaRPr>
          </a:p>
          <a:p>
            <a:pPr>
              <a:lnSpc>
                <a:spcPct val="120000"/>
              </a:lnSpc>
            </a:pP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A person, in general, interacts with his notebook many times a </a:t>
            </a:r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day and not just for a few days or weeks but for many months or even years. </a:t>
            </a:r>
            <a:endParaRPr lang="en-IN" sz="3600" dirty="0" smtClean="0">
              <a:solidFill>
                <a:schemeClr val="accent1">
                  <a:lumMod val="50000"/>
                </a:schemeClr>
              </a:solidFill>
              <a:latin typeface="Estrangelo Edessa" panose="03080600000000000000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3600" b="1" dirty="0" smtClean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  </a:t>
            </a:r>
            <a:r>
              <a:rPr lang="en-IN" sz="5100" b="1" dirty="0" smtClean="0">
                <a:solidFill>
                  <a:schemeClr val="accent1">
                    <a:lumMod val="50000"/>
                  </a:schemeClr>
                </a:solidFill>
                <a:latin typeface="AR CENA" panose="02000000000000000000" pitchFamily="2" charset="0"/>
              </a:rPr>
              <a:t>It </a:t>
            </a:r>
            <a:r>
              <a:rPr lang="en-IN" sz="5100" b="1" dirty="0">
                <a:solidFill>
                  <a:schemeClr val="accent1">
                    <a:lumMod val="50000"/>
                  </a:schemeClr>
                </a:solidFill>
                <a:latin typeface="AR CENA" panose="02000000000000000000" pitchFamily="2" charset="0"/>
              </a:rPr>
              <a:t>is impossible to miss the promotional </a:t>
            </a:r>
            <a:r>
              <a:rPr lang="en-IN" sz="5100" b="1" dirty="0" smtClean="0">
                <a:solidFill>
                  <a:schemeClr val="accent1">
                    <a:lumMod val="50000"/>
                  </a:schemeClr>
                </a:solidFill>
                <a:latin typeface="AR CENA" panose="02000000000000000000" pitchFamily="2" charset="0"/>
              </a:rPr>
              <a:t>content in notebook</a:t>
            </a:r>
            <a:endParaRPr lang="en-IN" sz="3200" dirty="0" smtClean="0">
              <a:solidFill>
                <a:schemeClr val="accent1">
                  <a:lumMod val="50000"/>
                </a:schemeClr>
              </a:solidFill>
              <a:latin typeface="Estrangelo Edessa" panose="03080600000000000000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3200" dirty="0">
              <a:solidFill>
                <a:schemeClr val="accent1">
                  <a:lumMod val="50000"/>
                </a:schemeClr>
              </a:solidFill>
              <a:latin typeface="Estrangelo Edessa" panose="03080600000000000000" pitchFamily="66" charset="0"/>
            </a:endParaRPr>
          </a:p>
          <a:p>
            <a:pPr marL="0" indent="0">
              <a:buNone/>
            </a:pPr>
            <a:endParaRPr lang="en-IN" sz="3200" dirty="0" smtClean="0">
              <a:solidFill>
                <a:schemeClr val="accent1">
                  <a:lumMod val="50000"/>
                </a:schemeClr>
              </a:solidFill>
              <a:latin typeface="Estrangelo Edessa" panose="03080600000000000000" pitchFamily="66" charset="0"/>
            </a:endParaRP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  <a:latin typeface="Adobe Garamond Pro" panose="02020502060506020403" pitchFamily="18" charset="0"/>
            </a:endParaRP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129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2450"/>
            <a:ext cx="8596668" cy="13208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Impressions </a:t>
            </a: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AR CENA" panose="02000000000000000000" pitchFamily="2" charset="0"/>
              </a:rPr>
              <a:t>vague vs permanent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7313"/>
            <a:ext cx="9666818" cy="46862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</a:rPr>
              <a:t>Newspaper once red in a day, hardly it is seen again.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</a:rPr>
              <a:t>Only 5-20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</a:rPr>
              <a:t>% 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</a:rPr>
              <a:t>ads are noticed.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Estrangelo Edessa" panose="03080600000000000000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</a:rPr>
              <a:t>Out of it 80% are vaguely remembered and forgotten with time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</a:rPr>
              <a:t>.</a:t>
            </a:r>
          </a:p>
          <a:p>
            <a:pPr marL="0" indent="0">
              <a:buNone/>
            </a:pPr>
            <a:endParaRPr lang="en-IN" sz="2800" dirty="0" smtClean="0">
              <a:solidFill>
                <a:schemeClr val="accent1">
                  <a:lumMod val="50000"/>
                </a:schemeClr>
              </a:solidFill>
              <a:latin typeface="Estrangelo Edessa" panose="03080600000000000000" pitchFamily="66" charset="0"/>
            </a:endParaRPr>
          </a:p>
          <a:p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Notebooks are always kept close.</a:t>
            </a:r>
          </a:p>
          <a:p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The promotional content is seen again and again. Can’t be forgotten.</a:t>
            </a:r>
            <a:endParaRPr lang="en-IN" sz="2800" dirty="0">
              <a:solidFill>
                <a:schemeClr val="accent1">
                  <a:lumMod val="50000"/>
                </a:schemeClr>
              </a:solidFill>
              <a:latin typeface="Estrangelo Edessa" panose="03080600000000000000" pitchFamily="66" charset="0"/>
            </a:endParaRPr>
          </a:p>
          <a:p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A notebook 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not only interacts 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it’s 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owner but goes 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frequently through 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his 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friends, teachers, parents 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etc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.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AR CENA" panose="02000000000000000000" pitchFamily="2" charset="0"/>
                <a:ea typeface="Adobe Fan Heiti Std B" panose="020B0700000000000000" pitchFamily="34" charset="-128"/>
              </a:rPr>
              <a:t>Deliver the deepest and permanent Impression</a:t>
            </a:r>
          </a:p>
          <a:p>
            <a:pPr marL="0" indent="0">
              <a:buNone/>
            </a:pPr>
            <a:endParaRPr lang="en-IN" sz="2800" b="1" dirty="0">
              <a:solidFill>
                <a:schemeClr val="accent1">
                  <a:lumMod val="50000"/>
                </a:schemeClr>
              </a:solidFill>
              <a:latin typeface="Estrangelo Edessa" panose="03080600000000000000" pitchFamily="66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4986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184" y="1738311"/>
            <a:ext cx="9966853" cy="3833813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>
                <a:solidFill>
                  <a:srgbClr val="7030A0"/>
                </a:solidFill>
                <a:latin typeface="Robofan Free" panose="020C0803030101080104" pitchFamily="34" charset="0"/>
              </a:rPr>
              <a:t>LensNote</a:t>
            </a:r>
            <a:r>
              <a:rPr lang="en-IN" sz="7200" dirty="0" smtClean="0">
                <a:solidFill>
                  <a:srgbClr val="7030A0"/>
                </a:solidFill>
                <a:latin typeface="Robofan Free" panose="020C0803030101080104" pitchFamily="34" charset="0"/>
              </a:rPr>
              <a:t> Value &amp;</a:t>
            </a:r>
            <a:br>
              <a:rPr lang="en-IN" sz="7200" dirty="0" smtClean="0">
                <a:solidFill>
                  <a:srgbClr val="7030A0"/>
                </a:solidFill>
                <a:latin typeface="Robofan Free" panose="020C0803030101080104" pitchFamily="34" charset="0"/>
              </a:rPr>
            </a:br>
            <a:r>
              <a:rPr lang="en-IN" sz="7200" dirty="0" smtClean="0">
                <a:solidFill>
                  <a:srgbClr val="7030A0"/>
                </a:solidFill>
                <a:latin typeface="Robofan Free" panose="020C0803030101080104" pitchFamily="34" charset="0"/>
              </a:rPr>
              <a:t>Promotional Services</a:t>
            </a:r>
            <a:endParaRPr lang="en-IN" sz="7200" dirty="0">
              <a:solidFill>
                <a:srgbClr val="7030A0"/>
              </a:solidFill>
              <a:latin typeface="Robofan Free" panose="020C08030301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558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011" y="679678"/>
            <a:ext cx="10001250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 </a:t>
            </a:r>
            <a:r>
              <a:rPr lang="en-IN" sz="4500" b="1" dirty="0" smtClean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</a:rPr>
              <a:t>Figures and Conversion Rate (CR)</a:t>
            </a:r>
            <a:endParaRPr lang="en-IN" sz="4500" b="1" dirty="0">
              <a:solidFill>
                <a:schemeClr val="accent1">
                  <a:lumMod val="50000"/>
                </a:schemeClr>
              </a:solidFill>
              <a:latin typeface="Estrangelo Edessa" panose="03080600000000000000" pitchFamily="66" charset="0"/>
            </a:endParaRPr>
          </a:p>
          <a:p>
            <a:endParaRPr lang="en-IN" sz="2800" dirty="0" smtClean="0">
              <a:solidFill>
                <a:schemeClr val="accent1">
                  <a:lumMod val="50000"/>
                </a:schemeClr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Charges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are for 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lakhs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of people but 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only a few hundred of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people generally see an advertisement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.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 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   Conversion Rate is less than 20%.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Circular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of the newspaper are not fixed. Lots of newspaper company gives the wrong figure about the circular for which nothing thing can be done.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 </a:t>
            </a:r>
            <a:endParaRPr lang="en-IN" sz="2800" dirty="0" smtClean="0">
              <a:solidFill>
                <a:schemeClr val="accent1">
                  <a:lumMod val="50000"/>
                </a:schemeClr>
              </a:solidFill>
              <a:latin typeface="Estrangelo Edessa" panose="03080600000000000000" pitchFamily="66" charset="0"/>
              <a:ea typeface="Adobe Fangsong Std R" panose="02020400000000000000" pitchFamily="18" charset="-128"/>
              <a:cs typeface="Estrangelo Edessa" panose="03080600000000000000" pitchFamily="66" charset="0"/>
            </a:endParaRPr>
          </a:p>
          <a:p>
            <a:endParaRPr lang="en-IN" sz="2800" dirty="0">
              <a:solidFill>
                <a:schemeClr val="accent1">
                  <a:lumMod val="50000"/>
                </a:schemeClr>
              </a:solidFill>
              <a:latin typeface="Estrangelo Edessa" panose="03080600000000000000" pitchFamily="66" charset="0"/>
              <a:ea typeface="Adobe Fangsong Std R" panose="02020400000000000000" pitchFamily="18" charset="-128"/>
              <a:cs typeface="Estrangelo Edessa" panose="03080600000000000000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Conversion Rate is 100%. You are paying for every impression.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The figures of circulation of notebooks are exact.</a:t>
            </a:r>
          </a:p>
          <a:p>
            <a:endParaRPr lang="en-IN" sz="2800" dirty="0">
              <a:solidFill>
                <a:schemeClr val="accent1">
                  <a:lumMod val="50000"/>
                </a:schemeClr>
              </a:solidFill>
              <a:latin typeface="Estrangelo Edessa" panose="03080600000000000000" pitchFamily="66" charset="0"/>
            </a:endParaRPr>
          </a:p>
          <a:p>
            <a:endParaRPr lang="en-IN" sz="2800" dirty="0">
              <a:solidFill>
                <a:schemeClr val="accent1">
                  <a:lumMod val="50000"/>
                </a:schemeClr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71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15" t="1412" r="3456" b="3125"/>
          <a:stretch/>
        </p:blipFill>
        <p:spPr>
          <a:xfrm>
            <a:off x="1524000" y="449945"/>
            <a:ext cx="4470400" cy="5679718"/>
          </a:xfrm>
        </p:spPr>
      </p:pic>
      <p:cxnSp>
        <p:nvCxnSpPr>
          <p:cNvPr id="9" name="Straight Connector 8"/>
          <p:cNvCxnSpPr/>
          <p:nvPr/>
        </p:nvCxnSpPr>
        <p:spPr>
          <a:xfrm flipV="1">
            <a:off x="1712685" y="391886"/>
            <a:ext cx="348343" cy="37737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43993" y="972460"/>
            <a:ext cx="267521" cy="27046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2" idx="2"/>
          </p:cNvCxnSpPr>
          <p:nvPr/>
        </p:nvCxnSpPr>
        <p:spPr>
          <a:xfrm flipV="1">
            <a:off x="1099561" y="275773"/>
            <a:ext cx="758267" cy="7982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1683657" y="275771"/>
            <a:ext cx="362855" cy="226929"/>
          </a:xfrm>
          <a:prstGeom prst="arc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c 21"/>
          <p:cNvSpPr/>
          <p:nvPr/>
        </p:nvSpPr>
        <p:spPr>
          <a:xfrm flipH="1" flipV="1">
            <a:off x="1098673" y="865553"/>
            <a:ext cx="290282" cy="375415"/>
          </a:xfrm>
          <a:prstGeom prst="arc">
            <a:avLst>
              <a:gd name="adj1" fmla="val 16200000"/>
              <a:gd name="adj2" fmla="val 21109373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263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6" y="369208"/>
            <a:ext cx="8805863" cy="5929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2800" dirty="0" smtClean="0">
              <a:solidFill>
                <a:schemeClr val="accent1">
                  <a:lumMod val="50000"/>
                </a:schemeClr>
              </a:solidFill>
              <a:latin typeface="Estrangelo Edessa" panose="03080600000000000000" pitchFamily="66" charset="0"/>
              <a:ea typeface="Adobe Fangsong Std R" panose="02020400000000000000" pitchFamily="18" charset="-128"/>
              <a:cs typeface="Estrangelo Edessa" panose="03080600000000000000" pitchFamily="66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Most people develops a common tendency to skip and neglect the advertisement filled areas.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There </a:t>
            </a: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are only few areas </a:t>
            </a:r>
            <a:r>
              <a:rPr lang="en-IN" sz="32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in print </a:t>
            </a: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media where </a:t>
            </a:r>
            <a:r>
              <a:rPr lang="en-IN" sz="32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advertisements are clearly noticed. The advertisements in newspaper are generally of low quality.</a:t>
            </a:r>
          </a:p>
          <a:p>
            <a:pPr marL="0" indent="0" algn="just">
              <a:buNone/>
            </a:pPr>
            <a:endParaRPr lang="en-IN" sz="3200" dirty="0">
              <a:solidFill>
                <a:schemeClr val="accent1">
                  <a:lumMod val="50000"/>
                </a:schemeClr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  <a:p>
            <a:pPr algn="just"/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Notebook advertisements can never be missed.</a:t>
            </a:r>
          </a:p>
          <a:p>
            <a:pPr algn="just"/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  <a:latin typeface="Estrangelo Edessa" panose="03080600000000000000" pitchFamily="66" charset="0"/>
                <a:ea typeface="Adobe Fangsong Std R" panose="02020400000000000000" pitchFamily="18" charset="-128"/>
                <a:cs typeface="Estrangelo Edessa" panose="03080600000000000000" pitchFamily="66" charset="0"/>
              </a:rPr>
              <a:t>High quality colourful advertisement are published in Notebooks.</a:t>
            </a:r>
          </a:p>
          <a:p>
            <a:pPr marL="0" indent="0" algn="just">
              <a:buNone/>
            </a:pPr>
            <a:endParaRPr lang="en-IN" sz="2800" dirty="0">
              <a:solidFill>
                <a:schemeClr val="accent1">
                  <a:lumMod val="50000"/>
                </a:schemeClr>
              </a:solidFill>
              <a:latin typeface="Estrangelo Edessa" panose="03080600000000000000" pitchFamily="66" charset="0"/>
              <a:ea typeface="Adobe Fangsong Std R" panose="02020400000000000000" pitchFamily="18" charset="-128"/>
              <a:cs typeface="Estrangelo Edessa" panose="03080600000000000000" pitchFamily="66" charset="0"/>
            </a:endParaRPr>
          </a:p>
          <a:p>
            <a:pPr algn="just"/>
            <a:endParaRPr lang="en-IN" sz="2800" dirty="0">
              <a:solidFill>
                <a:schemeClr val="accent1">
                  <a:lumMod val="50000"/>
                </a:schemeClr>
              </a:solidFill>
              <a:latin typeface="Estrangelo Edessa" panose="03080600000000000000" pitchFamily="66" charset="0"/>
              <a:ea typeface="Adobe Fangsong Std R" panose="02020400000000000000" pitchFamily="18" charset="-128"/>
              <a:cs typeface="Estrangelo Edessa" panose="03080600000000000000" pitchFamily="66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accent1">
                  <a:lumMod val="50000"/>
                </a:schemeClr>
              </a:solidFill>
              <a:latin typeface="Estrangelo Edessa" panose="03080600000000000000" pitchFamily="66" charset="0"/>
              <a:ea typeface="Adobe Fangsong Std R" panose="02020400000000000000" pitchFamily="18" charset="-128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96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Attributes of Notebook Advertising in India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04989"/>
            <a:ext cx="8596668" cy="3880773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Gabriola" panose="04040605051002020D02" pitchFamily="82" charset="0"/>
              </a:rPr>
              <a:t> The book stays with the student or any person for an entire semester or even a year.</a:t>
            </a:r>
          </a:p>
          <a:p>
            <a:pPr marL="0" indent="0">
              <a:buNone/>
            </a:pPr>
            <a:endParaRPr lang="en-IN" sz="3600" dirty="0" smtClean="0">
              <a:latin typeface="Gabriola" panose="04040605051002020D02" pitchFamily="82" charset="0"/>
            </a:endParaRPr>
          </a:p>
          <a:p>
            <a:r>
              <a:rPr lang="en-IN" sz="3600" dirty="0" smtClean="0">
                <a:latin typeface="Gabriola" panose="04040605051002020D02" pitchFamily="82" charset="0"/>
              </a:rPr>
              <a:t> The notebook not only interacts with the user student. It reaches his college / school  friends, mates, parents and teachers as well</a:t>
            </a:r>
            <a:r>
              <a:rPr lang="en-IN" sz="2400" dirty="0" smtClean="0">
                <a:latin typeface="Gabriola" panose="04040605051002020D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53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351" y="457200"/>
            <a:ext cx="9915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It is not like any typical advertising</a:t>
            </a:r>
          </a:p>
          <a:p>
            <a:endParaRPr lang="en-IN" sz="3200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The 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promotional content is integrated with the notebook. </a:t>
            </a:r>
            <a:endParaRPr lang="en-IN" sz="4000" dirty="0" smtClean="0">
              <a:solidFill>
                <a:schemeClr val="accent2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This 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all is done in such a way that the brand product is as interactive and valuable as it used to </a:t>
            </a:r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be, 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only difference being that it is promoted</a:t>
            </a:r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.</a:t>
            </a:r>
          </a:p>
          <a:p>
            <a:endParaRPr lang="en-IN" sz="3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3200" b="1" i="1" dirty="0" smtClean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It is User Friendly</a:t>
            </a:r>
          </a:p>
          <a:p>
            <a:endParaRPr lang="en-IN" sz="3200" b="1" i="1" dirty="0" smtClean="0">
              <a:solidFill>
                <a:schemeClr val="accent2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r>
              <a:rPr lang="en-IN" sz="3200" b="1" i="1" dirty="0" smtClean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Call </a:t>
            </a:r>
            <a:r>
              <a:rPr lang="en-IN" sz="3200" b="1" i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it interactive advertising</a:t>
            </a:r>
            <a:endParaRPr lang="en-IN" sz="3200" b="1" dirty="0">
              <a:solidFill>
                <a:schemeClr val="accent2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endParaRPr lang="en-IN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87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2">
                    <a:lumMod val="50000"/>
                  </a:schemeClr>
                </a:solidFill>
                <a:latin typeface="Estrangelo Edessa" panose="03080600000000000000" pitchFamily="66" charset="0"/>
              </a:rPr>
              <a:t>Advertisement is Targeted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Estrangelo Edessa" panose="03080600000000000000" pitchFamily="66" charset="0"/>
              </a:rPr>
              <a:t/>
            </a:r>
            <a:br>
              <a:rPr lang="en-IN" b="1" dirty="0">
                <a:solidFill>
                  <a:schemeClr val="accent2">
                    <a:lumMod val="50000"/>
                  </a:schemeClr>
                </a:solidFill>
                <a:latin typeface="Estrangelo Edessa" panose="03080600000000000000" pitchFamily="66" charset="0"/>
              </a:rPr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6155"/>
            <a:ext cx="7523237" cy="5595256"/>
          </a:xfrm>
        </p:spPr>
        <p:txBody>
          <a:bodyPr>
            <a:noAutofit/>
          </a:bodyPr>
          <a:lstStyle/>
          <a:p>
            <a:r>
              <a:rPr lang="en-IN" sz="3200" dirty="0" smtClean="0">
                <a:solidFill>
                  <a:schemeClr val="accent2">
                    <a:lumMod val="50000"/>
                  </a:schemeClr>
                </a:solidFill>
                <a:latin typeface="Estrangelo Edessa" panose="03080600000000000000" pitchFamily="66" charset="0"/>
              </a:rPr>
              <a:t>The advertisements are </a:t>
            </a:r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Estrangelo Edessa" panose="03080600000000000000" pitchFamily="66" charset="0"/>
              </a:rPr>
              <a:t>promoted in requested regions </a:t>
            </a:r>
            <a:r>
              <a:rPr lang="en-IN" sz="3200" dirty="0" smtClean="0">
                <a:solidFill>
                  <a:schemeClr val="accent2">
                    <a:lumMod val="50000"/>
                  </a:schemeClr>
                </a:solidFill>
                <a:latin typeface="Estrangelo Edessa" panose="03080600000000000000" pitchFamily="66" charset="0"/>
              </a:rPr>
              <a:t>like Indore, Gwalior, Bhopal, Delhi, West Bengal, Odisha, North East etc. by </a:t>
            </a:r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Estrangelo Edessa" panose="03080600000000000000" pitchFamily="66" charset="0"/>
              </a:rPr>
              <a:t>means of </a:t>
            </a:r>
            <a:r>
              <a:rPr lang="en-IN" sz="3200" dirty="0" smtClean="0">
                <a:solidFill>
                  <a:schemeClr val="accent2">
                    <a:lumMod val="50000"/>
                  </a:schemeClr>
                </a:solidFill>
                <a:latin typeface="Estrangelo Edessa" panose="03080600000000000000" pitchFamily="66" charset="0"/>
              </a:rPr>
              <a:t>various regional distributers </a:t>
            </a:r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Estrangelo Edessa" panose="03080600000000000000" pitchFamily="66" charset="0"/>
              </a:rPr>
              <a:t>of the </a:t>
            </a:r>
            <a:r>
              <a:rPr lang="en-IN" sz="3200" dirty="0" smtClean="0">
                <a:solidFill>
                  <a:schemeClr val="accent2">
                    <a:lumMod val="50000"/>
                  </a:schemeClr>
                </a:solidFill>
                <a:latin typeface="Estrangelo Edessa" panose="03080600000000000000" pitchFamily="66" charset="0"/>
              </a:rPr>
              <a:t>notebook brands </a:t>
            </a:r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Estrangelo Edessa" panose="03080600000000000000" pitchFamily="66" charset="0"/>
              </a:rPr>
              <a:t>who supplies </a:t>
            </a:r>
            <a:r>
              <a:rPr lang="en-IN" sz="3200" dirty="0" smtClean="0">
                <a:solidFill>
                  <a:schemeClr val="accent2">
                    <a:lumMod val="50000"/>
                  </a:schemeClr>
                </a:solidFill>
                <a:latin typeface="Estrangelo Edessa" panose="03080600000000000000" pitchFamily="66" charset="0"/>
              </a:rPr>
              <a:t>notebooks in their respective regions.</a:t>
            </a:r>
          </a:p>
          <a:p>
            <a:r>
              <a:rPr lang="en-IN" sz="3200" dirty="0" smtClean="0">
                <a:solidFill>
                  <a:schemeClr val="accent2">
                    <a:lumMod val="50000"/>
                  </a:schemeClr>
                </a:solidFill>
                <a:latin typeface="Estrangelo Edessa" panose="03080600000000000000" pitchFamily="66" charset="0"/>
              </a:rPr>
              <a:t>Notebooks are available for different age groups and standards. This enables to</a:t>
            </a:r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Estrangelo Edessa" panose="03080600000000000000" pitchFamily="66" charset="0"/>
              </a:rPr>
              <a:t> </a:t>
            </a:r>
            <a:r>
              <a:rPr lang="en-IN" sz="3200" dirty="0" smtClean="0">
                <a:solidFill>
                  <a:schemeClr val="accent2">
                    <a:lumMod val="50000"/>
                  </a:schemeClr>
                </a:solidFill>
                <a:latin typeface="Estrangelo Edessa" panose="03080600000000000000" pitchFamily="66" charset="0"/>
              </a:rPr>
              <a:t>target particular </a:t>
            </a:r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Estrangelo Edessa" panose="03080600000000000000" pitchFamily="66" charset="0"/>
              </a:rPr>
              <a:t>age groups</a:t>
            </a:r>
            <a:r>
              <a:rPr lang="en-IN" sz="3200" dirty="0" smtClean="0">
                <a:solidFill>
                  <a:schemeClr val="accent2">
                    <a:lumMod val="50000"/>
                  </a:schemeClr>
                </a:solidFill>
                <a:latin typeface="Estrangelo Edessa" panose="03080600000000000000" pitchFamily="66" charset="0"/>
              </a:rPr>
              <a:t>.</a:t>
            </a:r>
            <a:endParaRPr lang="en-IN" sz="3200" dirty="0">
              <a:solidFill>
                <a:schemeClr val="accent2">
                  <a:lumMod val="50000"/>
                </a:schemeClr>
              </a:solidFill>
              <a:latin typeface="Estrangelo Edessa" panose="03080600000000000000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6629" y="449732"/>
            <a:ext cx="6087473" cy="602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23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050"/>
            <a:ext cx="8596668" cy="4869788"/>
          </a:xfrm>
        </p:spPr>
        <p:txBody>
          <a:bodyPr>
            <a:normAutofit/>
          </a:bodyPr>
          <a:lstStyle/>
          <a:p>
            <a:r>
              <a:rPr lang="en-IN" sz="2400" dirty="0"/>
              <a:t>Your turnover is 2-5 </a:t>
            </a:r>
            <a:r>
              <a:rPr lang="en-IN" sz="2400" dirty="0" smtClean="0"/>
              <a:t>crore as you have stated in </a:t>
            </a:r>
            <a:r>
              <a:rPr lang="en-IN" sz="2400" dirty="0" err="1" smtClean="0"/>
              <a:t>indiamart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Major players in wrist watch market in India are </a:t>
            </a:r>
            <a:r>
              <a:rPr lang="en-IN" sz="2400" dirty="0"/>
              <a:t>Titan, </a:t>
            </a:r>
            <a:r>
              <a:rPr lang="en-IN" sz="2400" dirty="0" smtClean="0"/>
              <a:t>Sonata and </a:t>
            </a:r>
            <a:r>
              <a:rPr lang="en-IN" sz="2400" dirty="0" err="1" smtClean="0"/>
              <a:t>Fastrack</a:t>
            </a:r>
            <a:r>
              <a:rPr lang="en-IN" sz="2400" dirty="0" smtClean="0"/>
              <a:t>. These </a:t>
            </a:r>
            <a:r>
              <a:rPr lang="en-IN" sz="2400" dirty="0"/>
              <a:t>have </a:t>
            </a:r>
            <a:r>
              <a:rPr lang="en-IN" sz="2400" dirty="0" smtClean="0"/>
              <a:t>great mouth </a:t>
            </a:r>
            <a:r>
              <a:rPr lang="en-IN" sz="2400" dirty="0"/>
              <a:t>publicity which they </a:t>
            </a:r>
            <a:r>
              <a:rPr lang="en-IN" sz="2400" dirty="0" smtClean="0"/>
              <a:t>have got </a:t>
            </a:r>
            <a:r>
              <a:rPr lang="en-IN" sz="2400" dirty="0"/>
              <a:t>after spending aggressively on marketing and advertising.</a:t>
            </a:r>
          </a:p>
          <a:p>
            <a:r>
              <a:rPr lang="en-US" sz="2400" b="1" dirty="0"/>
              <a:t>Titan claims 70% market </a:t>
            </a:r>
            <a:r>
              <a:rPr lang="en-US" sz="2400" b="1" dirty="0" smtClean="0"/>
              <a:t>share</a:t>
            </a:r>
            <a:r>
              <a:rPr lang="en-US" sz="2400" dirty="0" smtClean="0"/>
              <a:t>. Titan </a:t>
            </a:r>
            <a:r>
              <a:rPr lang="en-US" sz="2400" dirty="0"/>
              <a:t>Watches </a:t>
            </a:r>
            <a:r>
              <a:rPr lang="en-US" sz="2400" dirty="0" smtClean="0"/>
              <a:t>Industries </a:t>
            </a:r>
            <a:r>
              <a:rPr lang="en-US" sz="2400" dirty="0"/>
              <a:t>reported a turnover of </a:t>
            </a:r>
            <a:r>
              <a:rPr lang="en-US" sz="2400" dirty="0" err="1"/>
              <a:t>Rs</a:t>
            </a:r>
            <a:r>
              <a:rPr lang="en-US" sz="2400" dirty="0"/>
              <a:t>. 6520.89 crores for the year </a:t>
            </a:r>
            <a:r>
              <a:rPr lang="en-US" sz="2400" dirty="0" smtClean="0"/>
              <a:t>2010-11.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N" dirty="0" smtClean="0"/>
              <a:t>Our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583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99886"/>
            <a:ext cx="8596668" cy="4796987"/>
          </a:xfrm>
        </p:spPr>
        <p:txBody>
          <a:bodyPr>
            <a:normAutofit/>
          </a:bodyPr>
          <a:lstStyle/>
          <a:p>
            <a:r>
              <a:rPr lang="en-US" sz="2400" dirty="0"/>
              <a:t>You have promoted or advertised your brand in many prominent daily newspapers, websites, magazines and university events.</a:t>
            </a:r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Most </a:t>
            </a:r>
            <a:r>
              <a:rPr lang="en-IN" sz="2400" dirty="0"/>
              <a:t>companies generally spend from 2% to 20% of their revenue in advertising and promotion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 smtClean="0"/>
              <a:t>For your company has good presence in North, East and West India. We would like to start from Central India.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941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accent1">
                    <a:lumMod val="50000"/>
                  </a:schemeClr>
                </a:solidFill>
              </a:rPr>
              <a:t>Case Study I</a:t>
            </a:r>
            <a:endParaRPr lang="en-IN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err="1" smtClean="0">
                <a:solidFill>
                  <a:srgbClr val="0070C0"/>
                </a:solidFill>
              </a:rPr>
              <a:t>Dainik</a:t>
            </a:r>
            <a:r>
              <a:rPr lang="en-IN" sz="3600" dirty="0" smtClean="0">
                <a:solidFill>
                  <a:srgbClr val="0070C0"/>
                </a:solidFill>
              </a:rPr>
              <a:t> </a:t>
            </a:r>
            <a:r>
              <a:rPr lang="en-IN" sz="3600" dirty="0" err="1" smtClean="0">
                <a:solidFill>
                  <a:srgbClr val="0070C0"/>
                </a:solidFill>
              </a:rPr>
              <a:t>Bhaskar</a:t>
            </a:r>
            <a:r>
              <a:rPr lang="en-IN" sz="3600" dirty="0" smtClean="0">
                <a:solidFill>
                  <a:srgbClr val="0070C0"/>
                </a:solidFill>
              </a:rPr>
              <a:t> Group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0070C0"/>
                </a:solidFill>
              </a:rPr>
              <a:t>India’s biggest newspaper.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6897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solidFill>
                  <a:schemeClr val="accent2">
                    <a:lumMod val="50000"/>
                  </a:schemeClr>
                </a:solidFill>
                <a:latin typeface="Adobe Garamond Pro Bold" panose="02020702060506020403" pitchFamily="18" charset="0"/>
              </a:rPr>
              <a:t>Madhya Pradesh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Adobe Garamond Pro Bold" panose="02020702060506020403" pitchFamily="18" charset="0"/>
              </a:rPr>
              <a:t/>
            </a:r>
            <a:br>
              <a:rPr lang="en-IN" b="1" dirty="0">
                <a:solidFill>
                  <a:schemeClr val="accent2">
                    <a:lumMod val="50000"/>
                  </a:schemeClr>
                </a:solidFill>
                <a:latin typeface="Adobe Garamond Pro Bold" panose="02020702060506020403" pitchFamily="18" charset="0"/>
              </a:rPr>
            </a:br>
            <a:endParaRPr lang="en-IN" b="1" dirty="0">
              <a:solidFill>
                <a:schemeClr val="accent2">
                  <a:lumMod val="50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6289"/>
            <a:ext cx="10295466" cy="4468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Adobe Garamond Pro Bold" panose="02020702060506020403" pitchFamily="18" charset="0"/>
              </a:rPr>
              <a:t>1</a:t>
            </a:r>
            <a:r>
              <a:rPr lang="en-IN" sz="3600" b="1" dirty="0" smtClean="0">
                <a:solidFill>
                  <a:schemeClr val="accent2">
                    <a:lumMod val="50000"/>
                  </a:schemeClr>
                </a:solidFill>
                <a:latin typeface="Adobe Garamond Pro Bold" panose="02020702060506020403" pitchFamily="18" charset="0"/>
              </a:rPr>
              <a:t>. All MP</a:t>
            </a:r>
          </a:p>
          <a:p>
            <a:pPr marL="0" indent="0">
              <a:buNone/>
            </a:pP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Basic Advertising Rate = 5010 </a:t>
            </a:r>
            <a:r>
              <a:rPr lang="en-IN" sz="2800" dirty="0" err="1" smtClean="0">
                <a:latin typeface="Comic Sans MS" panose="030F0702030302020204" pitchFamily="66" charset="0"/>
                <a:cs typeface="Adobe Hebrew" panose="02040503050201020203" pitchFamily="18" charset="-79"/>
              </a:rPr>
              <a:t>Rs</a:t>
            </a: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/</a:t>
            </a:r>
            <a:r>
              <a:rPr lang="en-IN" sz="2800" dirty="0" err="1" smtClean="0">
                <a:latin typeface="Comic Sans MS" panose="030F0702030302020204" pitchFamily="66" charset="0"/>
                <a:cs typeface="Adobe Hebrew" panose="02040503050201020203" pitchFamily="18" charset="-79"/>
              </a:rPr>
              <a:t>sqcm</a:t>
            </a: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  [basic rate; least of all rates: front, front page non </a:t>
            </a:r>
            <a:r>
              <a:rPr lang="en-IN" sz="2800" dirty="0" err="1" smtClean="0">
                <a:latin typeface="Comic Sans MS" panose="030F0702030302020204" pitchFamily="66" charset="0"/>
                <a:cs typeface="Adobe Hebrew" panose="02040503050201020203" pitchFamily="18" charset="-79"/>
              </a:rPr>
              <a:t>solus</a:t>
            </a: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, P3, back page]</a:t>
            </a:r>
          </a:p>
          <a:p>
            <a:pPr marL="0" indent="0">
              <a:buNone/>
            </a:pP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Readership (Rd) = 25lk  ( Urban = 19lk)</a:t>
            </a:r>
          </a:p>
          <a:p>
            <a:pPr marL="0" indent="0">
              <a:buNone/>
            </a:pP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Size of typical advertisement =  500 </a:t>
            </a:r>
            <a:r>
              <a:rPr lang="en-IN" sz="2800" dirty="0" err="1" smtClean="0">
                <a:latin typeface="Comic Sans MS" panose="030F0702030302020204" pitchFamily="66" charset="0"/>
                <a:cs typeface="Adobe Hebrew" panose="02040503050201020203" pitchFamily="18" charset="-79"/>
              </a:rPr>
              <a:t>sqcm</a:t>
            </a:r>
            <a:endParaRPr lang="en-IN" sz="2800" dirty="0" smtClean="0">
              <a:latin typeface="Comic Sans MS" panose="030F0702030302020204" pitchFamily="66" charset="0"/>
              <a:cs typeface="Adobe Hebrew" panose="02040503050201020203" pitchFamily="18" charset="-79"/>
            </a:endParaRPr>
          </a:p>
          <a:p>
            <a:pPr marL="0" indent="0">
              <a:buNone/>
            </a:pP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Cost of </a:t>
            </a:r>
            <a:r>
              <a:rPr lang="en-IN" sz="2800" dirty="0" err="1" smtClean="0">
                <a:latin typeface="Comic Sans MS" panose="030F0702030302020204" pitchFamily="66" charset="0"/>
                <a:cs typeface="Adobe Hebrew" panose="02040503050201020203" pitchFamily="18" charset="-79"/>
              </a:rPr>
              <a:t>advertiment</a:t>
            </a: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 = 5010 Rs/</a:t>
            </a:r>
            <a:r>
              <a:rPr lang="en-IN" sz="2800" dirty="0" err="1" smtClean="0">
                <a:latin typeface="Comic Sans MS" panose="030F0702030302020204" pitchFamily="66" charset="0"/>
                <a:cs typeface="Adobe Hebrew" panose="02040503050201020203" pitchFamily="18" charset="-79"/>
              </a:rPr>
              <a:t>sqcm</a:t>
            </a: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 x 500sqcm = </a:t>
            </a:r>
            <a:r>
              <a:rPr lang="en-IN" sz="2800" err="1" smtClean="0">
                <a:latin typeface="Comic Sans MS" panose="030F0702030302020204" pitchFamily="66" charset="0"/>
                <a:cs typeface="Adobe Hebrew" panose="02040503050201020203" pitchFamily="18" charset="-79"/>
              </a:rPr>
              <a:t>Rs</a:t>
            </a:r>
            <a:r>
              <a:rPr lang="en-IN" sz="2800" smtClean="0">
                <a:latin typeface="Comic Sans MS" panose="030F0702030302020204" pitchFamily="66" charset="0"/>
                <a:cs typeface="Adobe Hebrew" panose="02040503050201020203" pitchFamily="18" charset="-79"/>
              </a:rPr>
              <a:t> </a:t>
            </a:r>
            <a:r>
              <a:rPr lang="en-IN" sz="2800" smtClean="0">
                <a:latin typeface="Comic Sans MS" panose="030F0702030302020204" pitchFamily="66" charset="0"/>
                <a:cs typeface="Adobe Hebrew" panose="02040503050201020203" pitchFamily="18" charset="-79"/>
              </a:rPr>
              <a:t>20lacs</a:t>
            </a:r>
            <a:endParaRPr lang="en-IN" sz="2800" dirty="0" smtClean="0">
              <a:latin typeface="Comic Sans MS" panose="030F0702030302020204" pitchFamily="66" charset="0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93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396" y="2252663"/>
            <a:ext cx="8596668" cy="1320800"/>
          </a:xfrm>
        </p:spPr>
        <p:txBody>
          <a:bodyPr/>
          <a:lstStyle/>
          <a:p>
            <a:r>
              <a:rPr lang="en-IN" sz="4000" dirty="0">
                <a:solidFill>
                  <a:srgbClr val="7030A0"/>
                </a:solidFill>
                <a:latin typeface="Robofan Free" panose="020C0803030101080104" pitchFamily="34" charset="0"/>
              </a:rPr>
              <a:t>LensNote</a:t>
            </a:r>
            <a:r>
              <a:rPr lang="en-IN" dirty="0">
                <a:solidFill>
                  <a:srgbClr val="7030A0"/>
                </a:solidFill>
                <a:latin typeface="Robofan Free" panose="020C0803030101080104" pitchFamily="34" charset="0"/>
              </a:rPr>
              <a:t> Value &amp;</a:t>
            </a:r>
            <a:br>
              <a:rPr lang="en-IN" dirty="0">
                <a:solidFill>
                  <a:srgbClr val="7030A0"/>
                </a:solidFill>
                <a:latin typeface="Robofan Free" panose="020C0803030101080104" pitchFamily="34" charset="0"/>
              </a:rPr>
            </a:br>
            <a:r>
              <a:rPr lang="en-IN" dirty="0">
                <a:solidFill>
                  <a:srgbClr val="7030A0"/>
                </a:solidFill>
                <a:latin typeface="Robofan Free" panose="020C0803030101080104" pitchFamily="34" charset="0"/>
              </a:rPr>
              <a:t>Promotional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62172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291771"/>
            <a:ext cx="11887201" cy="5121519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Comic Sans MS" panose="030F0702030302020204" pitchFamily="66" charset="0"/>
                <a:cs typeface="Adobe Hebrew" panose="02040503050201020203" pitchFamily="18" charset="-79"/>
              </a:rPr>
              <a:t>CPI (Cost Per Impression) </a:t>
            </a: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= </a:t>
            </a:r>
            <a:r>
              <a:rPr lang="en-IN" sz="2800" dirty="0">
                <a:latin typeface="Comic Sans MS" panose="030F0702030302020204" pitchFamily="66" charset="0"/>
                <a:cs typeface="Adobe Hebrew" panose="02040503050201020203" pitchFamily="18" charset="-79"/>
              </a:rPr>
              <a:t>Total Cost </a:t>
            </a: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of Advertisement/Readership</a:t>
            </a:r>
          </a:p>
          <a:p>
            <a:pPr marL="0" indent="0">
              <a:buNone/>
            </a:pPr>
            <a:endParaRPr lang="en-IN" sz="2800" dirty="0" smtClean="0">
              <a:solidFill>
                <a:srgbClr val="EB4E3D"/>
              </a:solidFill>
              <a:latin typeface="Comic Sans MS" panose="030F0702030302020204" pitchFamily="66" charset="0"/>
              <a:cs typeface="Adobe Hebrew" panose="02040503050201020203" pitchFamily="18" charset="-79"/>
            </a:endParaRPr>
          </a:p>
          <a:p>
            <a:pPr marL="0" indent="0">
              <a:buNone/>
            </a:pPr>
            <a:r>
              <a:rPr lang="en-IN" sz="2800" dirty="0" smtClean="0">
                <a:solidFill>
                  <a:srgbClr val="EB4E3D"/>
                </a:solidFill>
                <a:latin typeface="Comic Sans MS" panose="030F0702030302020204" pitchFamily="66" charset="0"/>
                <a:cs typeface="Adobe Hebrew" panose="02040503050201020203" pitchFamily="18" charset="-79"/>
              </a:rPr>
              <a:t>CPI =  20lk/25lk = 0.8 </a:t>
            </a:r>
            <a:r>
              <a:rPr lang="en-IN" sz="2800" dirty="0" err="1" smtClean="0">
                <a:solidFill>
                  <a:srgbClr val="EB4E3D"/>
                </a:solidFill>
                <a:latin typeface="Comic Sans MS" panose="030F0702030302020204" pitchFamily="66" charset="0"/>
                <a:cs typeface="Adobe Hebrew" panose="02040503050201020203" pitchFamily="18" charset="-79"/>
              </a:rPr>
              <a:t>Rs</a:t>
            </a:r>
            <a:r>
              <a:rPr lang="en-IN" sz="2800" dirty="0" smtClean="0">
                <a:solidFill>
                  <a:srgbClr val="EB4E3D"/>
                </a:solidFill>
                <a:latin typeface="Comic Sans MS" panose="030F0702030302020204" pitchFamily="66" charset="0"/>
                <a:cs typeface="Adobe Hebrew" panose="02040503050201020203" pitchFamily="18" charset="-79"/>
              </a:rPr>
              <a:t>/Impression</a:t>
            </a:r>
          </a:p>
          <a:p>
            <a:pPr marL="0" indent="0">
              <a:buNone/>
            </a:pPr>
            <a:endParaRPr lang="en-IN" sz="2400" dirty="0">
              <a:latin typeface="Comic Sans MS" panose="030F0702030302020204" pitchFamily="66" charset="0"/>
              <a:cs typeface="Adobe Hebrew" panose="02040503050201020203" pitchFamily="18" charset="-79"/>
            </a:endParaRPr>
          </a:p>
          <a:p>
            <a:pPr marL="0" indent="0">
              <a:buNone/>
            </a:pPr>
            <a:r>
              <a:rPr lang="en-IN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                     </a:t>
            </a:r>
            <a:endParaRPr lang="en-IN" dirty="0">
              <a:latin typeface="Comic Sans MS" panose="030F0702030302020204" pitchFamily="66" charset="0"/>
              <a:cs typeface="Adobe Hebrew" panose="02040503050201020203" pitchFamily="18" charset="-79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23897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1771"/>
            <a:ext cx="8596668" cy="4749591"/>
          </a:xfrm>
        </p:spPr>
        <p:txBody>
          <a:bodyPr/>
          <a:lstStyle/>
          <a:p>
            <a:pPr marL="0" indent="0">
              <a:buNone/>
            </a:pPr>
            <a:r>
              <a:rPr lang="en-IN" sz="3600" b="1" dirty="0">
                <a:solidFill>
                  <a:srgbClr val="401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Gwalior</a:t>
            </a: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  <a:cs typeface="Adobe Hebrew" panose="02040503050201020203" pitchFamily="18" charset="-79"/>
            </a:endParaRPr>
          </a:p>
          <a:p>
            <a:pPr marL="0" indent="0">
              <a:buNone/>
            </a:pPr>
            <a:r>
              <a:rPr lang="en-IN" sz="2800" dirty="0">
                <a:latin typeface="Comic Sans MS" panose="030F0702030302020204" pitchFamily="66" charset="0"/>
                <a:cs typeface="Adobe Hebrew" panose="02040503050201020203" pitchFamily="18" charset="-79"/>
              </a:rPr>
              <a:t>Current Basic advertising rate = 535 </a:t>
            </a:r>
            <a:r>
              <a:rPr lang="en-IN" sz="2800" dirty="0" err="1">
                <a:latin typeface="Comic Sans MS" panose="030F0702030302020204" pitchFamily="66" charset="0"/>
                <a:cs typeface="Adobe Hebrew" panose="02040503050201020203" pitchFamily="18" charset="-79"/>
              </a:rPr>
              <a:t>Rs</a:t>
            </a:r>
            <a:r>
              <a:rPr lang="en-IN" sz="2800" dirty="0">
                <a:latin typeface="Comic Sans MS" panose="030F0702030302020204" pitchFamily="66" charset="0"/>
                <a:cs typeface="Adobe Hebrew" panose="02040503050201020203" pitchFamily="18" charset="-79"/>
              </a:rPr>
              <a:t>/</a:t>
            </a:r>
            <a:r>
              <a:rPr lang="en-IN" sz="2800" dirty="0" err="1">
                <a:latin typeface="Comic Sans MS" panose="030F0702030302020204" pitchFamily="66" charset="0"/>
                <a:cs typeface="Adobe Hebrew" panose="02040503050201020203" pitchFamily="18" charset="-79"/>
              </a:rPr>
              <a:t>sqcm</a:t>
            </a:r>
            <a:endParaRPr lang="en-IN" sz="2800" dirty="0">
              <a:latin typeface="Comic Sans MS" panose="030F0702030302020204" pitchFamily="66" charset="0"/>
              <a:cs typeface="Adobe Hebrew" panose="02040503050201020203" pitchFamily="18" charset="-79"/>
            </a:endParaRPr>
          </a:p>
          <a:p>
            <a:pPr marL="0" indent="0">
              <a:buNone/>
            </a:pPr>
            <a:r>
              <a:rPr lang="en-IN" sz="2800" dirty="0">
                <a:latin typeface="Comic Sans MS" panose="030F0702030302020204" pitchFamily="66" charset="0"/>
                <a:cs typeface="Adobe Hebrew" panose="02040503050201020203" pitchFamily="18" charset="-79"/>
              </a:rPr>
              <a:t>Sole DB Readership in Gwalior = 1.06lk</a:t>
            </a:r>
          </a:p>
          <a:p>
            <a:pPr marL="0" indent="0">
              <a:buNone/>
            </a:pPr>
            <a:r>
              <a:rPr lang="en-IN" sz="2800" dirty="0">
                <a:latin typeface="Comic Sans MS" panose="030F0702030302020204" pitchFamily="66" charset="0"/>
                <a:cs typeface="Adobe Hebrew" panose="02040503050201020203" pitchFamily="18" charset="-79"/>
              </a:rPr>
              <a:t>Cost of typical ad in 500sqcm space = </a:t>
            </a:r>
            <a:r>
              <a:rPr lang="en-IN" sz="2800" dirty="0" err="1">
                <a:latin typeface="Comic Sans MS" panose="030F0702030302020204" pitchFamily="66" charset="0"/>
                <a:cs typeface="Adobe Hebrew" panose="02040503050201020203" pitchFamily="18" charset="-79"/>
              </a:rPr>
              <a:t>Rs</a:t>
            </a:r>
            <a:r>
              <a:rPr lang="en-IN" sz="2800" dirty="0">
                <a:latin typeface="Comic Sans MS" panose="030F0702030302020204" pitchFamily="66" charset="0"/>
                <a:cs typeface="Adobe Hebrew" panose="02040503050201020203" pitchFamily="18" charset="-79"/>
              </a:rPr>
              <a:t> 2.67lk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EB4E3D"/>
                </a:solidFill>
                <a:latin typeface="Comic Sans MS" panose="030F0702030302020204" pitchFamily="66" charset="0"/>
                <a:cs typeface="Adobe Hebrew" panose="02040503050201020203" pitchFamily="18" charset="-79"/>
              </a:rPr>
              <a:t>CPI = 2.52 </a:t>
            </a:r>
            <a:r>
              <a:rPr lang="en-IN" sz="2800" dirty="0" err="1">
                <a:solidFill>
                  <a:srgbClr val="EB4E3D"/>
                </a:solidFill>
                <a:latin typeface="Comic Sans MS" panose="030F0702030302020204" pitchFamily="66" charset="0"/>
                <a:cs typeface="Adobe Hebrew" panose="02040503050201020203" pitchFamily="18" charset="-79"/>
              </a:rPr>
              <a:t>Rs</a:t>
            </a:r>
            <a:r>
              <a:rPr lang="en-IN" sz="2800" dirty="0">
                <a:solidFill>
                  <a:srgbClr val="EB4E3D"/>
                </a:solidFill>
                <a:latin typeface="Comic Sans MS" panose="030F0702030302020204" pitchFamily="66" charset="0"/>
                <a:cs typeface="Adobe Hebrew" panose="02040503050201020203" pitchFamily="18" charset="-79"/>
              </a:rPr>
              <a:t>/Imp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97281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34" y="1322842"/>
            <a:ext cx="8596668" cy="5255549"/>
          </a:xfrm>
        </p:spPr>
        <p:txBody>
          <a:bodyPr/>
          <a:lstStyle/>
          <a:p>
            <a:pPr marL="0" indent="0">
              <a:buNone/>
            </a:pPr>
            <a:r>
              <a:rPr lang="en-IN" sz="3600" b="1" dirty="0" smtClean="0">
                <a:solidFill>
                  <a:srgbClr val="401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Bhopal</a:t>
            </a:r>
          </a:p>
          <a:p>
            <a:pPr marL="0" indent="0">
              <a:buNone/>
            </a:pPr>
            <a:endParaRPr lang="en-IN" sz="3600" b="1" dirty="0">
              <a:solidFill>
                <a:srgbClr val="401B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Current </a:t>
            </a:r>
            <a:r>
              <a:rPr lang="en-IN" sz="2800" dirty="0">
                <a:latin typeface="Comic Sans MS" panose="030F0702030302020204" pitchFamily="66" charset="0"/>
                <a:cs typeface="Adobe Hebrew" panose="02040503050201020203" pitchFamily="18" charset="-79"/>
              </a:rPr>
              <a:t>Basic advertising rate = </a:t>
            </a: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1155 </a:t>
            </a:r>
            <a:r>
              <a:rPr lang="en-IN" sz="2800" dirty="0" err="1">
                <a:latin typeface="Comic Sans MS" panose="030F0702030302020204" pitchFamily="66" charset="0"/>
                <a:cs typeface="Adobe Hebrew" panose="02040503050201020203" pitchFamily="18" charset="-79"/>
              </a:rPr>
              <a:t>Rs</a:t>
            </a:r>
            <a:r>
              <a:rPr lang="en-IN" sz="2800" dirty="0">
                <a:latin typeface="Comic Sans MS" panose="030F0702030302020204" pitchFamily="66" charset="0"/>
                <a:cs typeface="Adobe Hebrew" panose="02040503050201020203" pitchFamily="18" charset="-79"/>
              </a:rPr>
              <a:t>/</a:t>
            </a:r>
            <a:r>
              <a:rPr lang="en-IN" sz="2800" dirty="0" err="1">
                <a:latin typeface="Comic Sans MS" panose="030F0702030302020204" pitchFamily="66" charset="0"/>
                <a:cs typeface="Adobe Hebrew" panose="02040503050201020203" pitchFamily="18" charset="-79"/>
              </a:rPr>
              <a:t>sqcm</a:t>
            </a:r>
            <a:endParaRPr lang="en-IN" sz="2800" dirty="0">
              <a:latin typeface="Comic Sans MS" panose="030F0702030302020204" pitchFamily="66" charset="0"/>
              <a:cs typeface="Adobe Hebrew" panose="02040503050201020203" pitchFamily="18" charset="-79"/>
            </a:endParaRPr>
          </a:p>
          <a:p>
            <a:pPr marL="0" indent="0">
              <a:buNone/>
            </a:pPr>
            <a:r>
              <a:rPr lang="en-IN" sz="2800" dirty="0">
                <a:latin typeface="Comic Sans MS" panose="030F0702030302020204" pitchFamily="66" charset="0"/>
                <a:cs typeface="Adobe Hebrew" panose="02040503050201020203" pitchFamily="18" charset="-79"/>
              </a:rPr>
              <a:t>Sole DB Readership in </a:t>
            </a: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Bhopal </a:t>
            </a:r>
            <a:r>
              <a:rPr lang="en-IN" sz="2800" dirty="0">
                <a:latin typeface="Comic Sans MS" panose="030F0702030302020204" pitchFamily="66" charset="0"/>
                <a:cs typeface="Adobe Hebrew" panose="02040503050201020203" pitchFamily="18" charset="-79"/>
              </a:rPr>
              <a:t>= </a:t>
            </a: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2.41lk</a:t>
            </a:r>
            <a:endParaRPr lang="en-IN" sz="2800" dirty="0">
              <a:latin typeface="Comic Sans MS" panose="030F0702030302020204" pitchFamily="66" charset="0"/>
              <a:cs typeface="Adobe Hebrew" panose="02040503050201020203" pitchFamily="18" charset="-79"/>
            </a:endParaRPr>
          </a:p>
          <a:p>
            <a:pPr marL="0" indent="0">
              <a:buNone/>
            </a:pPr>
            <a:r>
              <a:rPr lang="en-IN" sz="2800" dirty="0">
                <a:latin typeface="Comic Sans MS" panose="030F0702030302020204" pitchFamily="66" charset="0"/>
                <a:cs typeface="Adobe Hebrew" panose="02040503050201020203" pitchFamily="18" charset="-79"/>
              </a:rPr>
              <a:t>Cost of typical ad in 500sqcm space = </a:t>
            </a: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Rs5.78lk</a:t>
            </a:r>
            <a:endParaRPr lang="en-IN" sz="2800" dirty="0">
              <a:latin typeface="Comic Sans MS" panose="030F0702030302020204" pitchFamily="66" charset="0"/>
              <a:cs typeface="Adobe Hebrew" panose="02040503050201020203" pitchFamily="18" charset="-79"/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EB4E3D"/>
                </a:solidFill>
                <a:latin typeface="Comic Sans MS" panose="030F0702030302020204" pitchFamily="66" charset="0"/>
                <a:cs typeface="Adobe Hebrew" panose="02040503050201020203" pitchFamily="18" charset="-79"/>
              </a:rPr>
              <a:t>CPI = </a:t>
            </a:r>
            <a:r>
              <a:rPr lang="en-IN" sz="2800" dirty="0" smtClean="0">
                <a:solidFill>
                  <a:srgbClr val="EB4E3D"/>
                </a:solidFill>
                <a:latin typeface="Comic Sans MS" panose="030F0702030302020204" pitchFamily="66" charset="0"/>
                <a:cs typeface="Adobe Hebrew" panose="02040503050201020203" pitchFamily="18" charset="-79"/>
              </a:rPr>
              <a:t>2.4 </a:t>
            </a:r>
            <a:r>
              <a:rPr lang="en-IN" sz="2800" dirty="0" err="1" smtClean="0">
                <a:solidFill>
                  <a:srgbClr val="EB4E3D"/>
                </a:solidFill>
                <a:latin typeface="Comic Sans MS" panose="030F0702030302020204" pitchFamily="66" charset="0"/>
                <a:cs typeface="Adobe Hebrew" panose="02040503050201020203" pitchFamily="18" charset="-79"/>
              </a:rPr>
              <a:t>Rs</a:t>
            </a:r>
            <a:r>
              <a:rPr lang="en-IN" sz="2800" dirty="0" smtClean="0">
                <a:solidFill>
                  <a:srgbClr val="EB4E3D"/>
                </a:solidFill>
                <a:latin typeface="Comic Sans MS" panose="030F0702030302020204" pitchFamily="66" charset="0"/>
                <a:cs typeface="Adobe Hebrew" panose="02040503050201020203" pitchFamily="18" charset="-79"/>
              </a:rPr>
              <a:t>/Imp</a:t>
            </a:r>
            <a:endParaRPr lang="en-IN" sz="2800" dirty="0" smtClean="0">
              <a:solidFill>
                <a:srgbClr val="EB4E3D"/>
              </a:solidFill>
            </a:endParaRPr>
          </a:p>
          <a:p>
            <a:pPr marL="0" indent="0">
              <a:buNone/>
            </a:pPr>
            <a:r>
              <a:rPr lang="en-IN" sz="2400" dirty="0" smtClean="0"/>
              <a:t>  </a:t>
            </a:r>
            <a:endParaRPr lang="en-IN" sz="2400" dirty="0">
              <a:latin typeface="Comic Sans MS" panose="030F0702030302020204" pitchFamily="66" charset="0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247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477" y="1363663"/>
            <a:ext cx="8596668" cy="5084099"/>
          </a:xfrm>
        </p:spPr>
        <p:txBody>
          <a:bodyPr/>
          <a:lstStyle/>
          <a:p>
            <a:pPr marL="0" indent="0">
              <a:buNone/>
            </a:pPr>
            <a:r>
              <a:rPr lang="en-IN" sz="3600" b="1" dirty="0" smtClean="0">
                <a:solidFill>
                  <a:srgbClr val="401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Indore</a:t>
            </a:r>
            <a:endParaRPr lang="en-IN" sz="3600" b="1" dirty="0">
              <a:solidFill>
                <a:srgbClr val="401B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rgbClr val="401B5B"/>
              </a:solidFill>
              <a:latin typeface="Comic Sans MS" panose="030F0702030302020204" pitchFamily="66" charset="0"/>
              <a:cs typeface="Adobe Hebrew" panose="02040503050201020203" pitchFamily="18" charset="-79"/>
            </a:endParaRPr>
          </a:p>
          <a:p>
            <a:pPr marL="0" indent="0">
              <a:buNone/>
            </a:pP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Current </a:t>
            </a:r>
            <a:r>
              <a:rPr lang="en-IN" sz="2800" dirty="0">
                <a:latin typeface="Comic Sans MS" panose="030F0702030302020204" pitchFamily="66" charset="0"/>
                <a:cs typeface="Adobe Hebrew" panose="02040503050201020203" pitchFamily="18" charset="-79"/>
              </a:rPr>
              <a:t>Basic advertising rate = </a:t>
            </a: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1620 </a:t>
            </a:r>
            <a:r>
              <a:rPr lang="en-IN" sz="2800" dirty="0" err="1">
                <a:latin typeface="Comic Sans MS" panose="030F0702030302020204" pitchFamily="66" charset="0"/>
                <a:cs typeface="Adobe Hebrew" panose="02040503050201020203" pitchFamily="18" charset="-79"/>
              </a:rPr>
              <a:t>Rs</a:t>
            </a:r>
            <a:r>
              <a:rPr lang="en-IN" sz="2800" dirty="0">
                <a:latin typeface="Comic Sans MS" panose="030F0702030302020204" pitchFamily="66" charset="0"/>
                <a:cs typeface="Adobe Hebrew" panose="02040503050201020203" pitchFamily="18" charset="-79"/>
              </a:rPr>
              <a:t>/</a:t>
            </a:r>
            <a:r>
              <a:rPr lang="en-IN" sz="2800" dirty="0" err="1">
                <a:latin typeface="Comic Sans MS" panose="030F0702030302020204" pitchFamily="66" charset="0"/>
                <a:cs typeface="Adobe Hebrew" panose="02040503050201020203" pitchFamily="18" charset="-79"/>
              </a:rPr>
              <a:t>sqcm</a:t>
            </a:r>
            <a:endParaRPr lang="en-IN" sz="2800" dirty="0">
              <a:latin typeface="Comic Sans MS" panose="030F0702030302020204" pitchFamily="66" charset="0"/>
              <a:cs typeface="Adobe Hebrew" panose="02040503050201020203" pitchFamily="18" charset="-79"/>
            </a:endParaRPr>
          </a:p>
          <a:p>
            <a:pPr marL="0" indent="0">
              <a:buNone/>
            </a:pPr>
            <a:r>
              <a:rPr lang="en-IN" sz="2800" dirty="0">
                <a:latin typeface="Comic Sans MS" panose="030F0702030302020204" pitchFamily="66" charset="0"/>
                <a:cs typeface="Adobe Hebrew" panose="02040503050201020203" pitchFamily="18" charset="-79"/>
              </a:rPr>
              <a:t>Sole DB Readership in </a:t>
            </a: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Indore </a:t>
            </a:r>
            <a:r>
              <a:rPr lang="en-IN" sz="2800" dirty="0">
                <a:latin typeface="Comic Sans MS" panose="030F0702030302020204" pitchFamily="66" charset="0"/>
                <a:cs typeface="Adobe Hebrew" panose="02040503050201020203" pitchFamily="18" charset="-79"/>
              </a:rPr>
              <a:t>= </a:t>
            </a: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2.21lk</a:t>
            </a:r>
            <a:endParaRPr lang="en-IN" sz="2800" dirty="0">
              <a:latin typeface="Comic Sans MS" panose="030F0702030302020204" pitchFamily="66" charset="0"/>
              <a:cs typeface="Adobe Hebrew" panose="02040503050201020203" pitchFamily="18" charset="-79"/>
            </a:endParaRPr>
          </a:p>
          <a:p>
            <a:pPr marL="0" indent="0">
              <a:buNone/>
            </a:pPr>
            <a:r>
              <a:rPr lang="en-IN" sz="2800" dirty="0">
                <a:latin typeface="Comic Sans MS" panose="030F0702030302020204" pitchFamily="66" charset="0"/>
                <a:cs typeface="Adobe Hebrew" panose="02040503050201020203" pitchFamily="18" charset="-79"/>
              </a:rPr>
              <a:t>Cost of typical ad in 500sqcm space = </a:t>
            </a:r>
            <a:r>
              <a:rPr lang="en-IN" sz="2800" dirty="0" err="1">
                <a:latin typeface="Comic Sans MS" panose="030F0702030302020204" pitchFamily="66" charset="0"/>
                <a:cs typeface="Adobe Hebrew" panose="02040503050201020203" pitchFamily="18" charset="-79"/>
              </a:rPr>
              <a:t>Rs</a:t>
            </a:r>
            <a:r>
              <a:rPr lang="en-IN" sz="2800" dirty="0">
                <a:latin typeface="Comic Sans MS" panose="030F0702030302020204" pitchFamily="66" charset="0"/>
                <a:cs typeface="Adobe Hebrew" panose="02040503050201020203" pitchFamily="18" charset="-79"/>
              </a:rPr>
              <a:t> </a:t>
            </a: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8.1lk</a:t>
            </a:r>
            <a:endParaRPr lang="en-IN" sz="2800" dirty="0">
              <a:latin typeface="Comic Sans MS" panose="030F0702030302020204" pitchFamily="66" charset="0"/>
              <a:cs typeface="Adobe Hebrew" panose="02040503050201020203" pitchFamily="18" charset="-79"/>
            </a:endParaRPr>
          </a:p>
          <a:p>
            <a:pPr marL="0" indent="0">
              <a:buNone/>
            </a:pPr>
            <a:r>
              <a:rPr lang="en-IN" sz="2800" dirty="0">
                <a:latin typeface="Comic Sans MS" panose="030F0702030302020204" pitchFamily="66" charset="0"/>
                <a:cs typeface="Adobe Hebrew" panose="02040503050201020203" pitchFamily="18" charset="-79"/>
              </a:rPr>
              <a:t>CPI = </a:t>
            </a: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3.67 </a:t>
            </a:r>
            <a:r>
              <a:rPr lang="en-IN" sz="2800" dirty="0" err="1" smtClean="0">
                <a:latin typeface="Comic Sans MS" panose="030F0702030302020204" pitchFamily="66" charset="0"/>
                <a:cs typeface="Adobe Hebrew" panose="02040503050201020203" pitchFamily="18" charset="-79"/>
              </a:rPr>
              <a:t>Rs</a:t>
            </a:r>
            <a:r>
              <a:rPr lang="en-IN" sz="2800" dirty="0" smtClean="0">
                <a:latin typeface="Comic Sans MS" panose="030F0702030302020204" pitchFamily="66" charset="0"/>
                <a:cs typeface="Adobe Hebrew" panose="02040503050201020203" pitchFamily="18" charset="-79"/>
              </a:rPr>
              <a:t>/Imp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640212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72457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401B5B"/>
                </a:solidFill>
              </a:rPr>
              <a:t>Online Advertising</a:t>
            </a:r>
            <a:endParaRPr lang="en-IN" sz="4000" b="1" dirty="0">
              <a:solidFill>
                <a:srgbClr val="401B5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93257"/>
            <a:ext cx="8596668" cy="426971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Google AdSense</a:t>
            </a:r>
          </a:p>
          <a:p>
            <a:r>
              <a:rPr lang="en-IN" sz="2800" dirty="0" smtClean="0"/>
              <a:t>Bing</a:t>
            </a:r>
          </a:p>
          <a:p>
            <a:r>
              <a:rPr lang="en-IN" sz="2800" dirty="0"/>
              <a:t>F</a:t>
            </a:r>
            <a:r>
              <a:rPr lang="en-IN" sz="2800" dirty="0" smtClean="0"/>
              <a:t>acebook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412677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401B5B"/>
                </a:solidFill>
              </a:rPr>
              <a:t>Google </a:t>
            </a:r>
            <a:r>
              <a:rPr lang="en-IN" dirty="0" err="1" smtClean="0">
                <a:solidFill>
                  <a:srgbClr val="401B5B"/>
                </a:solidFill>
              </a:rPr>
              <a:t>Adsense</a:t>
            </a:r>
            <a:endParaRPr lang="en-IN" dirty="0">
              <a:solidFill>
                <a:srgbClr val="401B5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8763"/>
            <a:ext cx="10295466" cy="498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rgbClr val="401B5B"/>
                </a:solidFill>
              </a:rPr>
              <a:t>CPM (Cost Per Mille) = Rs72 CPM per keyword idea.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401B5B"/>
                </a:solidFill>
              </a:rPr>
              <a:t>Generally 4-10 keywords for search are taken.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401B5B"/>
                </a:solidFill>
              </a:rPr>
              <a:t>Cost for 4 keywords = Rs288 CPM = 0.288 </a:t>
            </a:r>
            <a:r>
              <a:rPr lang="en-IN" sz="2400" dirty="0" err="1" smtClean="0">
                <a:solidFill>
                  <a:srgbClr val="401B5B"/>
                </a:solidFill>
              </a:rPr>
              <a:t>Rs</a:t>
            </a:r>
            <a:r>
              <a:rPr lang="en-IN" sz="2400" dirty="0" smtClean="0">
                <a:solidFill>
                  <a:srgbClr val="401B5B"/>
                </a:solidFill>
              </a:rPr>
              <a:t>/Imp</a:t>
            </a:r>
          </a:p>
          <a:p>
            <a:pPr marL="0" indent="0">
              <a:buNone/>
            </a:pPr>
            <a:endParaRPr lang="en-IN" sz="2400" dirty="0" smtClean="0">
              <a:solidFill>
                <a:srgbClr val="401B5B"/>
              </a:solidFill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rgbClr val="401B5B"/>
                </a:solidFill>
              </a:rPr>
              <a:t>CTR (Click Through Rate) can from 1% to above 40% in general.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401B5B"/>
                </a:solidFill>
              </a:rPr>
              <a:t>Average CPC (Cost Per Click) for AdSense = 150 </a:t>
            </a:r>
            <a:r>
              <a:rPr lang="en-IN" sz="2400" dirty="0" err="1" smtClean="0">
                <a:solidFill>
                  <a:srgbClr val="401B5B"/>
                </a:solidFill>
              </a:rPr>
              <a:t>Rs</a:t>
            </a:r>
            <a:r>
              <a:rPr lang="en-IN" sz="2400" dirty="0" smtClean="0">
                <a:solidFill>
                  <a:srgbClr val="401B5B"/>
                </a:solidFill>
              </a:rPr>
              <a:t>/click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401B5B"/>
                </a:solidFill>
              </a:rPr>
              <a:t>Cost for 5% CTR at Rs150 CPC = 150x(5/100) = Rs7.5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401B5B"/>
                </a:solidFill>
              </a:rPr>
              <a:t>Total Cost = (CPM cost) +(CTR-CPC cost)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EB4E3D"/>
                </a:solidFill>
              </a:rPr>
              <a:t>CPI = 0.288 + 7.5 =7.79 </a:t>
            </a:r>
            <a:r>
              <a:rPr lang="en-IN" sz="2400" dirty="0" err="1" smtClean="0">
                <a:solidFill>
                  <a:srgbClr val="EB4E3D"/>
                </a:solidFill>
              </a:rPr>
              <a:t>Rs</a:t>
            </a:r>
            <a:r>
              <a:rPr lang="en-IN" sz="2400" dirty="0" smtClean="0">
                <a:solidFill>
                  <a:srgbClr val="EB4E3D"/>
                </a:solidFill>
              </a:rPr>
              <a:t>/Imp</a:t>
            </a:r>
          </a:p>
          <a:p>
            <a:pPr marL="0" indent="0">
              <a:buNone/>
            </a:pPr>
            <a:endParaRPr lang="en-IN" sz="2800" dirty="0" smtClean="0">
              <a:solidFill>
                <a:srgbClr val="401B5B"/>
              </a:solidFill>
            </a:endParaRPr>
          </a:p>
          <a:p>
            <a:pPr marL="0" indent="0">
              <a:buNone/>
            </a:pPr>
            <a:endParaRPr lang="en-IN" sz="2800" dirty="0">
              <a:solidFill>
                <a:srgbClr val="401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5149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401B5B"/>
                </a:solidFill>
              </a:rPr>
              <a:t>Microsoft Bing</a:t>
            </a:r>
            <a:endParaRPr lang="en-IN" dirty="0">
              <a:solidFill>
                <a:srgbClr val="401B5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28788"/>
            <a:ext cx="10795529" cy="4714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CPM = Rs600 CPM</a:t>
            </a:r>
          </a:p>
          <a:p>
            <a:pPr marL="0" indent="0">
              <a:buNone/>
            </a:pPr>
            <a:r>
              <a:rPr lang="en-IN" sz="2800" dirty="0" smtClean="0"/>
              <a:t>For 5% CTR and </a:t>
            </a:r>
            <a:r>
              <a:rPr lang="en-IN" sz="2800" dirty="0" err="1" smtClean="0"/>
              <a:t>Rs</a:t>
            </a:r>
            <a:r>
              <a:rPr lang="en-IN" sz="2800" dirty="0" smtClean="0"/>
              <a:t> 72 CPC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 smtClean="0">
                <a:solidFill>
                  <a:srgbClr val="EB4E3D"/>
                </a:solidFill>
              </a:rPr>
              <a:t>CPI = 0.60 + (5/100)*72 = 4.2 </a:t>
            </a:r>
            <a:r>
              <a:rPr lang="en-IN" sz="2800" dirty="0" err="1" smtClean="0">
                <a:solidFill>
                  <a:srgbClr val="EB4E3D"/>
                </a:solidFill>
              </a:rPr>
              <a:t>Rs</a:t>
            </a:r>
            <a:r>
              <a:rPr lang="en-IN" sz="2800" dirty="0" smtClean="0">
                <a:solidFill>
                  <a:srgbClr val="EB4E3D"/>
                </a:solidFill>
              </a:rPr>
              <a:t>/Imp</a:t>
            </a:r>
            <a:endParaRPr lang="en-IN" sz="2800" dirty="0">
              <a:solidFill>
                <a:srgbClr val="EB4E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2606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81700750"/>
              </p:ext>
            </p:extLst>
          </p:nvPr>
        </p:nvGraphicFramePr>
        <p:xfrm>
          <a:off x="420914" y="552215"/>
          <a:ext cx="9951811" cy="5866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830"/>
                <a:gridCol w="1498441"/>
                <a:gridCol w="1658635"/>
                <a:gridCol w="1658635"/>
                <a:gridCol w="1658635"/>
                <a:gridCol w="1658635"/>
              </a:tblGrid>
              <a:tr h="66765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Channels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Newspaper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Google</a:t>
                      </a:r>
                      <a:r>
                        <a:rPr lang="en-IN" sz="2000" baseline="0" dirty="0" smtClean="0"/>
                        <a:t> AdSense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Bing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Facebook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Notebook</a:t>
                      </a:r>
                      <a:endParaRPr lang="en-IN" sz="2000" dirty="0"/>
                    </a:p>
                  </a:txBody>
                  <a:tcPr/>
                </a:tc>
              </a:tr>
              <a:tr h="72136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Quality</a:t>
                      </a:r>
                      <a:r>
                        <a:rPr lang="en-IN" b="1" baseline="0" dirty="0" smtClean="0"/>
                        <a:t> of Ad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Good</a:t>
                      </a:r>
                      <a:endParaRPr lang="en-IN" dirty="0"/>
                    </a:p>
                  </a:txBody>
                  <a:tcPr/>
                </a:tc>
              </a:tr>
              <a:tr h="72136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User</a:t>
                      </a:r>
                      <a:r>
                        <a:rPr lang="en-IN" b="1" baseline="0" dirty="0" smtClean="0"/>
                        <a:t> friendliness Ad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Friendly</a:t>
                      </a:r>
                      <a:endParaRPr lang="en-IN" dirty="0"/>
                    </a:p>
                  </a:txBody>
                  <a:tcPr/>
                </a:tc>
              </a:tr>
              <a:tr h="838765">
                <a:tc>
                  <a:txBody>
                    <a:bodyPr/>
                    <a:lstStyle/>
                    <a:p>
                      <a:r>
                        <a:rPr lang="en-IN" b="1" dirty="0" smtClean="0"/>
                        <a:t>Demo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limited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limited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limited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Accurate, extensive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Accurate, extensive</a:t>
                      </a:r>
                      <a:endParaRPr lang="en-IN" dirty="0"/>
                    </a:p>
                  </a:txBody>
                  <a:tcPr/>
                </a:tc>
              </a:tr>
              <a:tr h="785544">
                <a:tc>
                  <a:txBody>
                    <a:bodyPr/>
                    <a:lstStyle/>
                    <a:p>
                      <a:r>
                        <a:rPr lang="en-IN" b="1" dirty="0" smtClean="0"/>
                        <a:t>Effectiveness in India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Less effective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Online users; less effective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Online Users;</a:t>
                      </a:r>
                    </a:p>
                    <a:p>
                      <a:r>
                        <a:rPr lang="en-IN" dirty="0" smtClean="0"/>
                        <a:t>less effective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Youth;</a:t>
                      </a:r>
                    </a:p>
                    <a:p>
                      <a:r>
                        <a:rPr lang="en-IN" dirty="0" smtClean="0"/>
                        <a:t>effective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Youth;</a:t>
                      </a:r>
                      <a:r>
                        <a:rPr lang="en-IN" baseline="0" smtClean="0"/>
                        <a:t> </a:t>
                      </a:r>
                      <a:r>
                        <a:rPr lang="en-IN" smtClean="0"/>
                        <a:t>Very </a:t>
                      </a:r>
                      <a:r>
                        <a:rPr lang="en-IN" dirty="0" smtClean="0"/>
                        <a:t>effective</a:t>
                      </a:r>
                      <a:endParaRPr lang="en-IN" dirty="0"/>
                    </a:p>
                  </a:txBody>
                  <a:tcPr/>
                </a:tc>
              </a:tr>
              <a:tr h="485951">
                <a:tc>
                  <a:txBody>
                    <a:bodyPr/>
                    <a:lstStyle/>
                    <a:p>
                      <a:r>
                        <a:rPr lang="en-IN" b="1" dirty="0" smtClean="0"/>
                        <a:t>Geo targeting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485951">
                <a:tc>
                  <a:txBody>
                    <a:bodyPr/>
                    <a:lstStyle/>
                    <a:p>
                      <a:r>
                        <a:rPr lang="en-IN" b="1" dirty="0" smtClean="0"/>
                        <a:t>Age Targeting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485951">
                <a:tc>
                  <a:txBody>
                    <a:bodyPr/>
                    <a:lstStyle/>
                    <a:p>
                      <a:r>
                        <a:rPr lang="en-IN" b="1" dirty="0" smtClean="0"/>
                        <a:t>CPI (</a:t>
                      </a:r>
                      <a:r>
                        <a:rPr lang="en-IN" b="1" dirty="0" err="1" smtClean="0"/>
                        <a:t>Rs</a:t>
                      </a:r>
                      <a:r>
                        <a:rPr lang="en-IN" b="1" dirty="0" smtClean="0"/>
                        <a:t>/Imp)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2-4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7 - 15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r>
                        <a:rPr lang="en-IN" baseline="0" dirty="0" smtClean="0"/>
                        <a:t> - 9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r>
                        <a:rPr lang="en-IN" baseline="0" dirty="0" smtClean="0"/>
                        <a:t> - 10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&gt;2</a:t>
                      </a:r>
                      <a:endParaRPr lang="en-IN" dirty="0"/>
                    </a:p>
                  </a:txBody>
                  <a:tcPr/>
                </a:tc>
              </a:tr>
              <a:tr h="485951">
                <a:tc>
                  <a:txBody>
                    <a:bodyPr/>
                    <a:lstStyle/>
                    <a:p>
                      <a:r>
                        <a:rPr lang="en-IN" b="1" dirty="0" smtClean="0"/>
                        <a:t>Duration of Impression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Few seconds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Few seconds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Few seconds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Few seconds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Days, months or even year.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69042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3600" dirty="0" smtClean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5400" b="1" dirty="0" smtClean="0">
                <a:solidFill>
                  <a:srgbClr val="7030A0"/>
                </a:solidFill>
              </a:rPr>
              <a:t>Thank You)</a:t>
            </a:r>
            <a:endParaRPr lang="en-IN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62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/>
              <a:t>About Us</a:t>
            </a:r>
            <a:endParaRPr lang="en-IN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0708" y="2476500"/>
            <a:ext cx="9482042" cy="394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Founded in 2013 as LensTr</a:t>
            </a:r>
          </a:p>
          <a:p>
            <a:pPr marL="0" indent="0">
              <a:buNone/>
            </a:pPr>
            <a:r>
              <a:rPr lang="en-IN" sz="2800" dirty="0" smtClean="0"/>
              <a:t>Based in Gwalior</a:t>
            </a:r>
          </a:p>
          <a:p>
            <a:pPr marL="0" indent="0">
              <a:buNone/>
            </a:pPr>
            <a:r>
              <a:rPr lang="en-IN" sz="2800" dirty="0" smtClean="0"/>
              <a:t>Supports Low Maturity National and International Brands</a:t>
            </a:r>
          </a:p>
          <a:p>
            <a:pPr marL="0" indent="0">
              <a:buNone/>
            </a:pPr>
            <a:r>
              <a:rPr lang="en-IN" sz="2800" dirty="0" smtClean="0"/>
              <a:t>Promotes Apps, Products, Services, Brands, Public Awareness programs, NGOs, company CSR etc.</a:t>
            </a:r>
          </a:p>
          <a:p>
            <a:pPr marL="0" indent="0">
              <a:buNone/>
            </a:pPr>
            <a:r>
              <a:rPr lang="en-IN" sz="2800" dirty="0" smtClean="0"/>
              <a:t>Publisher base in North, Central and East India.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6068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388" y="901098"/>
            <a:ext cx="8761413" cy="706964"/>
          </a:xfrm>
        </p:spPr>
        <p:txBody>
          <a:bodyPr/>
          <a:lstStyle/>
          <a:p>
            <a:r>
              <a:rPr lang="en-IN" sz="4000" dirty="0" smtClean="0"/>
              <a:t>Our Presence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388" y="2394857"/>
            <a:ext cx="9166225" cy="39059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800" dirty="0" smtClean="0"/>
              <a:t>We have strong publisher base mainly in Central and East India.</a:t>
            </a:r>
          </a:p>
          <a:p>
            <a:pPr marL="0" indent="0">
              <a:buNone/>
            </a:pPr>
            <a:r>
              <a:rPr lang="en-IN" sz="2800" dirty="0" smtClean="0"/>
              <a:t>Publisher </a:t>
            </a:r>
            <a:r>
              <a:rPr lang="en-IN" sz="2800" dirty="0"/>
              <a:t>base in </a:t>
            </a:r>
            <a:r>
              <a:rPr lang="en-IN" sz="2800" dirty="0" smtClean="0"/>
              <a:t>Madhya Pradesh, covering all four major cities </a:t>
            </a:r>
            <a:r>
              <a:rPr lang="en-IN" sz="2800" dirty="0" err="1" smtClean="0"/>
              <a:t>viz</a:t>
            </a:r>
            <a:r>
              <a:rPr lang="en-IN" sz="2800" dirty="0" smtClean="0"/>
              <a:t> Bhopal, Gwalior, Indore and Jabalpur.</a:t>
            </a:r>
          </a:p>
          <a:p>
            <a:pPr marL="0" indent="0">
              <a:buNone/>
            </a:pPr>
            <a:r>
              <a:rPr lang="en-IN" sz="2800" dirty="0" smtClean="0"/>
              <a:t>Covers East India and most part of North East India via Kolkata; covers West </a:t>
            </a:r>
            <a:r>
              <a:rPr lang="en-IN" sz="2800" dirty="0"/>
              <a:t>Bengal, </a:t>
            </a:r>
            <a:r>
              <a:rPr lang="en-IN" sz="2800" dirty="0" smtClean="0"/>
              <a:t>Jharkhand, Bihar, Parts </a:t>
            </a:r>
            <a:r>
              <a:rPr lang="en-IN" sz="2800" dirty="0"/>
              <a:t>of </a:t>
            </a:r>
            <a:r>
              <a:rPr lang="en-IN" sz="2800" dirty="0" smtClean="0"/>
              <a:t>Odisha and North </a:t>
            </a:r>
            <a:r>
              <a:rPr lang="en-IN" sz="2800" dirty="0"/>
              <a:t>East </a:t>
            </a:r>
            <a:r>
              <a:rPr lang="en-IN" sz="2800" dirty="0" smtClean="0"/>
              <a:t>India.</a:t>
            </a:r>
          </a:p>
          <a:p>
            <a:pPr marL="0" indent="0">
              <a:buNone/>
            </a:pPr>
            <a:r>
              <a:rPr lang="en-IN" sz="2800" dirty="0" smtClean="0"/>
              <a:t>We also cover Gujarat, Rajasthan </a:t>
            </a:r>
            <a:r>
              <a:rPr lang="en-IN" sz="2800" dirty="0"/>
              <a:t>and parts of UP, 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82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212" y="856873"/>
            <a:ext cx="8761413" cy="706964"/>
          </a:xfrm>
        </p:spPr>
        <p:txBody>
          <a:bodyPr/>
          <a:lstStyle/>
          <a:p>
            <a:r>
              <a:rPr lang="en-IN" sz="4400" dirty="0" smtClean="0"/>
              <a:t>Our Partners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212" y="2675846"/>
            <a:ext cx="9904932" cy="376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Collaborated with </a:t>
            </a:r>
            <a:r>
              <a:rPr lang="en-IN" sz="2400" dirty="0" smtClean="0"/>
              <a:t>prominent and popular </a:t>
            </a:r>
            <a:r>
              <a:rPr lang="en-IN" sz="2400" dirty="0"/>
              <a:t>Stationary Notebooks </a:t>
            </a:r>
            <a:r>
              <a:rPr lang="en-IN" sz="2400" dirty="0" smtClean="0"/>
              <a:t>Brands - </a:t>
            </a:r>
            <a:r>
              <a:rPr lang="en-IN" sz="2400" dirty="0" err="1" smtClean="0"/>
              <a:t>Shivalal</a:t>
            </a:r>
            <a:r>
              <a:rPr lang="en-IN" sz="2400" dirty="0" smtClean="0"/>
              <a:t>, </a:t>
            </a:r>
            <a:r>
              <a:rPr lang="en-IN" sz="2400" dirty="0"/>
              <a:t>Ganesh, </a:t>
            </a:r>
            <a:r>
              <a:rPr lang="en-IN" sz="2400" dirty="0" smtClean="0"/>
              <a:t>Surya, Bharti, Onwards, </a:t>
            </a:r>
            <a:r>
              <a:rPr lang="en-IN" sz="2400" dirty="0" err="1" smtClean="0"/>
              <a:t>iPage</a:t>
            </a:r>
            <a:r>
              <a:rPr lang="en-IN" sz="2400" dirty="0" smtClean="0"/>
              <a:t>, Pioneer and Oxford.</a:t>
            </a:r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968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Present Capacity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20 lakh+ per month circulation in East India.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60 lakh+ per month circulation in Central India.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2</a:t>
            </a:r>
            <a:r>
              <a:rPr lang="en-IN" sz="2400" dirty="0" smtClean="0"/>
              <a:t>5 </a:t>
            </a:r>
            <a:r>
              <a:rPr lang="en-IN" sz="2400" dirty="0"/>
              <a:t>lakh+ per month circulation in North &amp; West India.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535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66" y="945093"/>
            <a:ext cx="8761413" cy="706964"/>
          </a:xfrm>
        </p:spPr>
        <p:txBody>
          <a:bodyPr/>
          <a:lstStyle/>
          <a:p>
            <a:r>
              <a:rPr lang="en-IN" sz="4800" dirty="0" smtClean="0"/>
              <a:t>Our Services</a:t>
            </a:r>
            <a:endParaRPr lang="en-IN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16187500"/>
              </p:ext>
            </p:extLst>
          </p:nvPr>
        </p:nvGraphicFramePr>
        <p:xfrm>
          <a:off x="4090609" y="136025"/>
          <a:ext cx="9579429" cy="6567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78971" y="2212492"/>
            <a:ext cx="7199086" cy="4477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100" dirty="0" smtClean="0">
                <a:solidFill>
                  <a:schemeClr val="accent3">
                    <a:lumMod val="75000"/>
                  </a:schemeClr>
                </a:solidFill>
                <a:latin typeface="Estrangelo Edessa" panose="03080600000000000000" pitchFamily="66" charset="0"/>
              </a:rPr>
              <a:t>Creative and user friendly advertising giving </a:t>
            </a:r>
            <a:r>
              <a:rPr lang="en-IN" sz="2100" b="1" dirty="0" smtClean="0">
                <a:solidFill>
                  <a:schemeClr val="accent3">
                    <a:lumMod val="75000"/>
                  </a:schemeClr>
                </a:solidFill>
                <a:latin typeface="Estrangelo Edessa" panose="03080600000000000000" pitchFamily="66" charset="0"/>
              </a:rPr>
              <a:t>mouth publicity.</a:t>
            </a:r>
          </a:p>
          <a:p>
            <a:r>
              <a:rPr lang="en-IN" sz="2100" dirty="0" smtClean="0">
                <a:solidFill>
                  <a:schemeClr val="accent3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Promotion of low maturity national and international brands, products and services.</a:t>
            </a:r>
          </a:p>
          <a:p>
            <a:r>
              <a:rPr lang="en-IN" sz="2100" dirty="0" smtClean="0">
                <a:solidFill>
                  <a:schemeClr val="accent3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Promotes apps, individual brands, products, services, public awareness programs, NGOs, travel &amp; tourism, company CSR etc.</a:t>
            </a:r>
          </a:p>
          <a:p>
            <a:r>
              <a:rPr lang="en-IN" sz="2100" dirty="0" smtClean="0">
                <a:solidFill>
                  <a:schemeClr val="accent3">
                    <a:lumMod val="75000"/>
                  </a:schemeClr>
                </a:solidFill>
                <a:latin typeface="Estrangelo Edessa" panose="03080600000000000000" pitchFamily="66" charset="0"/>
              </a:rPr>
              <a:t>Ad integration with popular and prominent stationery notebook brands.</a:t>
            </a:r>
          </a:p>
          <a:p>
            <a:r>
              <a:rPr lang="en-IN" sz="2100" dirty="0" smtClean="0">
                <a:solidFill>
                  <a:schemeClr val="accent3">
                    <a:lumMod val="75000"/>
                  </a:schemeClr>
                </a:solidFill>
                <a:latin typeface="Estrangelo Edessa" panose="03080600000000000000" pitchFamily="66" charset="0"/>
              </a:rPr>
              <a:t>Effective target advertising in requested available potential market </a:t>
            </a:r>
            <a:r>
              <a:rPr lang="en-IN" sz="2100" b="1" dirty="0" smtClean="0">
                <a:solidFill>
                  <a:schemeClr val="accent3">
                    <a:lumMod val="75000"/>
                  </a:schemeClr>
                </a:solidFill>
                <a:latin typeface="Estrangelo Edessa" panose="03080600000000000000" pitchFamily="66" charset="0"/>
              </a:rPr>
              <a:t>regions</a:t>
            </a:r>
            <a:r>
              <a:rPr lang="en-IN" sz="2100" dirty="0" smtClean="0">
                <a:solidFill>
                  <a:schemeClr val="accent3">
                    <a:lumMod val="75000"/>
                  </a:schemeClr>
                </a:solidFill>
                <a:latin typeface="Estrangelo Edessa" panose="03080600000000000000" pitchFamily="66" charset="0"/>
              </a:rPr>
              <a:t> in India by means of distributers of publishers.</a:t>
            </a:r>
          </a:p>
          <a:p>
            <a:r>
              <a:rPr lang="en-IN" sz="2100" dirty="0" smtClean="0">
                <a:solidFill>
                  <a:schemeClr val="accent3">
                    <a:lumMod val="75000"/>
                  </a:schemeClr>
                </a:solidFill>
                <a:latin typeface="Estrangelo Edessa" panose="03080600000000000000" pitchFamily="66" charset="0"/>
              </a:rPr>
              <a:t>Targets </a:t>
            </a:r>
            <a:r>
              <a:rPr lang="en-IN" sz="2100" b="1" dirty="0" smtClean="0">
                <a:solidFill>
                  <a:schemeClr val="accent3">
                    <a:lumMod val="75000"/>
                  </a:schemeClr>
                </a:solidFill>
                <a:latin typeface="Estrangelo Edessa" panose="03080600000000000000" pitchFamily="66" charset="0"/>
              </a:rPr>
              <a:t>age groups </a:t>
            </a:r>
            <a:r>
              <a:rPr lang="en-IN" sz="2100" dirty="0" smtClean="0">
                <a:solidFill>
                  <a:schemeClr val="accent3">
                    <a:lumMod val="75000"/>
                  </a:schemeClr>
                </a:solidFill>
                <a:latin typeface="Estrangelo Edessa" panose="03080600000000000000" pitchFamily="66" charset="0"/>
              </a:rPr>
              <a:t>according to the products and services.</a:t>
            </a:r>
          </a:p>
          <a:p>
            <a:endParaRPr lang="en-IN" sz="2200" dirty="0" smtClean="0">
              <a:solidFill>
                <a:schemeClr val="accent2">
                  <a:lumMod val="50000"/>
                </a:schemeClr>
              </a:solidFill>
              <a:latin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4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235" y="854756"/>
            <a:ext cx="10151638" cy="5009469"/>
          </a:xfrm>
        </p:spPr>
      </p:pic>
      <p:sp>
        <p:nvSpPr>
          <p:cNvPr id="9" name="Chevron 8"/>
          <p:cNvSpPr/>
          <p:nvPr/>
        </p:nvSpPr>
        <p:spPr>
          <a:xfrm>
            <a:off x="-159657" y="5138056"/>
            <a:ext cx="304799" cy="21771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43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ppt/theme/theme6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4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6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7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8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7192</TotalTime>
  <Words>1509</Words>
  <Application>Microsoft Office PowerPoint</Application>
  <PresentationFormat>Custom</PresentationFormat>
  <Paragraphs>241</Paragraphs>
  <Slides>38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Facet</vt:lpstr>
      <vt:lpstr>Ion Boardroom</vt:lpstr>
      <vt:lpstr>Parallax</vt:lpstr>
      <vt:lpstr>Office Theme</vt:lpstr>
      <vt:lpstr>Wisp</vt:lpstr>
      <vt:lpstr>Droplet</vt:lpstr>
      <vt:lpstr>NoteVert Value &amp; Promotional Services</vt:lpstr>
      <vt:lpstr>LensNote Value &amp; Promotional Services</vt:lpstr>
      <vt:lpstr>LensNote Value &amp; Promotional Services</vt:lpstr>
      <vt:lpstr>About Us</vt:lpstr>
      <vt:lpstr>Our Presence</vt:lpstr>
      <vt:lpstr>Our Partners</vt:lpstr>
      <vt:lpstr>Our Present Capacity</vt:lpstr>
      <vt:lpstr>Our Services</vt:lpstr>
      <vt:lpstr>Slide 9</vt:lpstr>
      <vt:lpstr>Slide 10</vt:lpstr>
      <vt:lpstr>Slide 11</vt:lpstr>
      <vt:lpstr>Your statements. . . . and Our solutions</vt:lpstr>
      <vt:lpstr>Slide 13</vt:lpstr>
      <vt:lpstr>Slide 14</vt:lpstr>
      <vt:lpstr>Slide 15</vt:lpstr>
      <vt:lpstr>Slide 16</vt:lpstr>
      <vt:lpstr>Newspaper, Magazine Ads Vs Notebook Ads</vt:lpstr>
      <vt:lpstr>Slide 18</vt:lpstr>
      <vt:lpstr>Impressions vague vs permanent</vt:lpstr>
      <vt:lpstr>Slide 20</vt:lpstr>
      <vt:lpstr>Slide 21</vt:lpstr>
      <vt:lpstr>Slide 22</vt:lpstr>
      <vt:lpstr>Attributes of Notebook Advertising in India </vt:lpstr>
      <vt:lpstr>Slide 24</vt:lpstr>
      <vt:lpstr>Advertisement is Targeted </vt:lpstr>
      <vt:lpstr>Our View</vt:lpstr>
      <vt:lpstr>Slide 27</vt:lpstr>
      <vt:lpstr>Case Study I</vt:lpstr>
      <vt:lpstr>Madhya Pradesh </vt:lpstr>
      <vt:lpstr>Slide 30</vt:lpstr>
      <vt:lpstr>Slide 31</vt:lpstr>
      <vt:lpstr>Slide 32</vt:lpstr>
      <vt:lpstr>Slide 33</vt:lpstr>
      <vt:lpstr>Online Advertising</vt:lpstr>
      <vt:lpstr>Google Adsense</vt:lpstr>
      <vt:lpstr>Microsoft Bing</vt:lpstr>
      <vt:lpstr>Slide 37</vt:lpstr>
      <vt:lpstr>Slide 38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NoteVert Value &amp; Promotional Services</dc:title>
  <dc:creator>shubham saxena</dc:creator>
  <cp:lastModifiedBy>dell</cp:lastModifiedBy>
  <cp:revision>137</cp:revision>
  <dcterms:created xsi:type="dcterms:W3CDTF">2014-09-28T20:38:52Z</dcterms:created>
  <dcterms:modified xsi:type="dcterms:W3CDTF">2018-01-14T06:23:47Z</dcterms:modified>
</cp:coreProperties>
</file>