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Average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Oswald-bold.fntdata"/><Relationship Id="rId12" Type="http://schemas.openxmlformats.org/officeDocument/2006/relationships/slide" Target="slides/slide8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introduce computational approach with the program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practice, talk about computers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Coding Theory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Kaman Phamdo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Mentor: Sean Ballentine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December 9, 2015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Hamming Distance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Let </a:t>
            </a:r>
            <a:r>
              <a:rPr b="1" lang="en" sz="2400"/>
              <a:t>x</a:t>
            </a:r>
            <a:r>
              <a:rPr lang="en" sz="2400"/>
              <a:t> and </a:t>
            </a:r>
            <a:r>
              <a:rPr b="1" lang="en" sz="2400"/>
              <a:t>y</a:t>
            </a:r>
            <a:r>
              <a:rPr lang="en" sz="2400"/>
              <a:t> be words of length </a:t>
            </a:r>
            <a:r>
              <a:rPr i="1" lang="en" sz="2400"/>
              <a:t>n</a:t>
            </a:r>
            <a:r>
              <a:rPr lang="en" sz="2400"/>
              <a:t> over alphabet </a:t>
            </a:r>
            <a:r>
              <a:rPr i="1" lang="en" sz="2400"/>
              <a:t>A</a:t>
            </a:r>
            <a:r>
              <a:rPr lang="en" sz="2400"/>
              <a:t>. The </a:t>
            </a:r>
            <a:r>
              <a:rPr lang="en" sz="2400" u="sng"/>
              <a:t>Hamming distance</a:t>
            </a:r>
            <a:r>
              <a:rPr lang="en" sz="2400"/>
              <a:t> d(</a:t>
            </a:r>
            <a:r>
              <a:rPr b="1" lang="en" sz="2400"/>
              <a:t>x</a:t>
            </a:r>
            <a:r>
              <a:rPr lang="en" sz="2400"/>
              <a:t>,</a:t>
            </a:r>
            <a:r>
              <a:rPr b="1" lang="en" sz="2400"/>
              <a:t>y</a:t>
            </a:r>
            <a:r>
              <a:rPr lang="en" sz="2400"/>
              <a:t>) is the number of places at which </a:t>
            </a:r>
            <a:r>
              <a:rPr b="1" lang="en" sz="2400"/>
              <a:t>x</a:t>
            </a:r>
            <a:r>
              <a:rPr lang="en" sz="2400"/>
              <a:t> and </a:t>
            </a:r>
            <a:r>
              <a:rPr b="1" lang="en" sz="2400"/>
              <a:t>y</a:t>
            </a:r>
            <a:r>
              <a:rPr lang="en" sz="2400"/>
              <a:t> differ.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We can define a minimum Hamming distance for a code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Larger minimum distance = better error-correcting capability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Linear Codes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linear code is an error-correcting code in which each linear combination of codewords are also in the coding alphabet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Linear codes are vector spaces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Easier to encode and decode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Example: A = {000, 001, 010, 011}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Encoding Linear Codes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Let C be a binary linear code with basis {r</a:t>
            </a:r>
            <a:r>
              <a:rPr baseline="-25000" lang="en" sz="2400"/>
              <a:t>1</a:t>
            </a:r>
            <a:r>
              <a:rPr lang="en" sz="2400"/>
              <a:t> . . . r</a:t>
            </a:r>
            <a:r>
              <a:rPr baseline="-25000" lang="en" sz="2400"/>
              <a:t>k</a:t>
            </a:r>
            <a:r>
              <a:rPr lang="en" sz="2400"/>
              <a:t>}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 can represent 2</a:t>
            </a:r>
            <a:r>
              <a:rPr baseline="30000" lang="en" sz="2400"/>
              <a:t>k</a:t>
            </a:r>
            <a:r>
              <a:rPr lang="en" sz="2400"/>
              <a:t> pieces of information (words)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Any codeword u can be written uniquely as: </a:t>
            </a:r>
            <a:r>
              <a:rPr i="1" lang="en" sz="2400"/>
              <a:t>u</a:t>
            </a:r>
            <a:r>
              <a:rPr baseline="-25000" lang="en" sz="2400"/>
              <a:t>1</a:t>
            </a:r>
            <a:r>
              <a:rPr lang="en" sz="2400"/>
              <a:t>r</a:t>
            </a:r>
            <a:r>
              <a:rPr baseline="-25000" lang="en" sz="2400"/>
              <a:t>1</a:t>
            </a:r>
            <a:r>
              <a:rPr lang="en" sz="2400"/>
              <a:t> + . . . + </a:t>
            </a:r>
            <a:r>
              <a:rPr i="1" lang="en" sz="2400"/>
              <a:t>u</a:t>
            </a:r>
            <a:r>
              <a:rPr baseline="-25000" lang="en" sz="2400"/>
              <a:t>k</a:t>
            </a:r>
            <a:r>
              <a:rPr lang="en" sz="2400"/>
              <a:t>r</a:t>
            </a:r>
            <a:r>
              <a:rPr baseline="-25000" lang="en" sz="2400"/>
              <a:t>k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process of representing these elements is called encoding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Decoding Linear Codes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For non-linear codes, decoding can require exponential computing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This is why we want linear codes to use in practice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Nearest neighbor decoding: simple algorithm for decoding linear codes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The main coding theory problem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Three parameters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d - Minimum (hamming) distance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n - Length of code words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M - Size of coding alphabet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Given a fixed </a:t>
            </a:r>
            <a:r>
              <a:rPr i="1" lang="en" sz="2400"/>
              <a:t>n</a:t>
            </a:r>
            <a:r>
              <a:rPr lang="en" sz="2400"/>
              <a:t> and </a:t>
            </a:r>
            <a:r>
              <a:rPr i="1" lang="en" sz="2400"/>
              <a:t>d</a:t>
            </a:r>
            <a:r>
              <a:rPr lang="en" sz="2400"/>
              <a:t>, what is the largest possible size </a:t>
            </a:r>
            <a:r>
              <a:rPr i="1" lang="en" sz="2400"/>
              <a:t>M</a:t>
            </a:r>
            <a:r>
              <a:rPr lang="en" sz="2400"/>
              <a:t> that a code can achieve?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We also examined fixing the other two parameters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Hamming Ball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For alphabet A, a ball of radius </a:t>
            </a:r>
            <a:r>
              <a:rPr i="1" lang="en" sz="2400"/>
              <a:t>r</a:t>
            </a:r>
            <a:r>
              <a:rPr lang="en"/>
              <a:t> </a:t>
            </a:r>
            <a:r>
              <a:rPr lang="en" sz="2400"/>
              <a:t>and center </a:t>
            </a:r>
            <a:r>
              <a:rPr i="1" lang="en" sz="2400"/>
              <a:t>u</a:t>
            </a:r>
            <a:r>
              <a:rPr lang="en" sz="2400"/>
              <a:t> is the set of vectors in A that have a distance ≤ r from center </a:t>
            </a:r>
            <a:r>
              <a:rPr i="1" lang="en" sz="2400"/>
              <a:t>u</a:t>
            </a:r>
            <a:r>
              <a:rPr lang="en" sz="2400"/>
              <a:t>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size of a ball of radius </a:t>
            </a:r>
            <a:r>
              <a:rPr i="1" lang="en" sz="2400"/>
              <a:t>r </a:t>
            </a:r>
            <a:r>
              <a:rPr lang="en" sz="2400"/>
              <a:t>and vectors of length </a:t>
            </a:r>
            <a:r>
              <a:rPr i="1" lang="en" sz="2400"/>
              <a:t>n</a:t>
            </a:r>
            <a:r>
              <a:rPr lang="en" sz="2400"/>
              <a:t> is given by:								(for a binary code)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75" y="2488400"/>
            <a:ext cx="2471825" cy="6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050" y="3460225"/>
            <a:ext cx="6829699" cy="120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Our Approach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Used Python to create computational algorithm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Created a list to hold our optimal code and added 0 vector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Generated a code that included each possible vector of at least distance </a:t>
            </a:r>
            <a:r>
              <a:rPr i="1" lang="en" sz="2400"/>
              <a:t>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Continued until we had every possibility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Kept track of best choice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More on Coding Theory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Other possible paths: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Nonlinear codes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Nonbinary codes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Coding Theory: A First Course - San Ling, Chaoping  Xing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725" y="2974949"/>
            <a:ext cx="1257575" cy="18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What is a code?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code converts information into another representation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Used for communication through a channel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computers communicate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Encoding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Decoding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What is a code?</a:t>
            </a:r>
          </a:p>
        </p:txBody>
      </p:sp>
      <p:sp>
        <p:nvSpPr>
          <p:cNvPr id="72" name="Shape 72"/>
          <p:cNvSpPr/>
          <p:nvPr/>
        </p:nvSpPr>
        <p:spPr>
          <a:xfrm>
            <a:off x="379525" y="1531550"/>
            <a:ext cx="2378700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426950" y="1531550"/>
            <a:ext cx="3178199" cy="75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message source</a:t>
            </a:r>
          </a:p>
        </p:txBody>
      </p:sp>
      <p:sp>
        <p:nvSpPr>
          <p:cNvPr id="74" name="Shape 74"/>
          <p:cNvSpPr/>
          <p:nvPr/>
        </p:nvSpPr>
        <p:spPr>
          <a:xfrm>
            <a:off x="1321475" y="2328127"/>
            <a:ext cx="406499" cy="60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79525" y="3208700"/>
            <a:ext cx="2378700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411675" y="3256225"/>
            <a:ext cx="227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source encoder</a:t>
            </a:r>
          </a:p>
        </p:txBody>
      </p:sp>
      <p:sp>
        <p:nvSpPr>
          <p:cNvPr id="77" name="Shape 77"/>
          <p:cNvSpPr/>
          <p:nvPr/>
        </p:nvSpPr>
        <p:spPr>
          <a:xfrm>
            <a:off x="3635625" y="3208700"/>
            <a:ext cx="1521299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173425" y="3208700"/>
            <a:ext cx="2378700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963075" y="3354475"/>
            <a:ext cx="467700" cy="2372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431325" y="3354475"/>
            <a:ext cx="467700" cy="2372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3763550" y="3273175"/>
            <a:ext cx="13349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channel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345150" y="3290125"/>
            <a:ext cx="2595599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source decoder</a:t>
            </a:r>
          </a:p>
        </p:txBody>
      </p:sp>
      <p:sp>
        <p:nvSpPr>
          <p:cNvPr id="83" name="Shape 83"/>
          <p:cNvSpPr/>
          <p:nvPr/>
        </p:nvSpPr>
        <p:spPr>
          <a:xfrm>
            <a:off x="7210500" y="2369525"/>
            <a:ext cx="372600" cy="5189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173425" y="1531550"/>
            <a:ext cx="2378700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776675" y="1565425"/>
            <a:ext cx="1551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receiver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728775" y="4093125"/>
            <a:ext cx="1334999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NOISE</a:t>
            </a:r>
          </a:p>
        </p:txBody>
      </p:sp>
      <p:cxnSp>
        <p:nvCxnSpPr>
          <p:cNvPr id="87" name="Shape 87"/>
          <p:cNvCxnSpPr/>
          <p:nvPr/>
        </p:nvCxnSpPr>
        <p:spPr>
          <a:xfrm rot="10800000">
            <a:off x="4396275" y="3845599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Example 1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1951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We</a:t>
            </a:r>
            <a:r>
              <a:rPr lang="en" sz="2400"/>
              <a:t> → 00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love</a:t>
            </a:r>
            <a:r>
              <a:rPr lang="en" sz="2400"/>
              <a:t> → 01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laugh</a:t>
            </a:r>
            <a:r>
              <a:rPr lang="en" sz="2400"/>
              <a:t> → 10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math</a:t>
            </a:r>
            <a:r>
              <a:rPr lang="en" sz="2400"/>
              <a:t> → 11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86225" y="3114175"/>
            <a:ext cx="8520599" cy="145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Suppose we wanted to send the message “</a:t>
            </a:r>
            <a:r>
              <a:rPr i="1"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love math”...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Example 1</a:t>
            </a:r>
          </a:p>
        </p:txBody>
      </p:sp>
      <p:sp>
        <p:nvSpPr>
          <p:cNvPr id="100" name="Shape 100"/>
          <p:cNvSpPr/>
          <p:nvPr/>
        </p:nvSpPr>
        <p:spPr>
          <a:xfrm>
            <a:off x="379525" y="1531550"/>
            <a:ext cx="2378700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657325" y="1601925"/>
            <a:ext cx="2100899" cy="75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We love math</a:t>
            </a:r>
          </a:p>
        </p:txBody>
      </p:sp>
      <p:sp>
        <p:nvSpPr>
          <p:cNvPr id="102" name="Shape 102"/>
          <p:cNvSpPr/>
          <p:nvPr/>
        </p:nvSpPr>
        <p:spPr>
          <a:xfrm>
            <a:off x="1321475" y="2328127"/>
            <a:ext cx="406499" cy="60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79525" y="3208700"/>
            <a:ext cx="2378700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6050" y="3256225"/>
            <a:ext cx="2277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00 01 11</a:t>
            </a:r>
          </a:p>
        </p:txBody>
      </p:sp>
      <p:sp>
        <p:nvSpPr>
          <p:cNvPr id="105" name="Shape 105"/>
          <p:cNvSpPr/>
          <p:nvPr/>
        </p:nvSpPr>
        <p:spPr>
          <a:xfrm>
            <a:off x="3635625" y="3208700"/>
            <a:ext cx="1521299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6173425" y="3208700"/>
            <a:ext cx="2378700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2963075" y="3354475"/>
            <a:ext cx="467700" cy="2372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431325" y="3354475"/>
            <a:ext cx="467700" cy="2372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3763550" y="3273175"/>
            <a:ext cx="13349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channel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812725" y="3290125"/>
            <a:ext cx="1739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00 01 1</a:t>
            </a:r>
            <a:r>
              <a:rPr lang="e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1" name="Shape 111"/>
          <p:cNvSpPr/>
          <p:nvPr/>
        </p:nvSpPr>
        <p:spPr>
          <a:xfrm>
            <a:off x="7210500" y="2369525"/>
            <a:ext cx="372600" cy="5189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173425" y="1531550"/>
            <a:ext cx="2378700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451375" y="1601925"/>
            <a:ext cx="2100899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We love laugh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728775" y="4093125"/>
            <a:ext cx="1334999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NOISE</a:t>
            </a:r>
          </a:p>
        </p:txBody>
      </p:sp>
      <p:cxnSp>
        <p:nvCxnSpPr>
          <p:cNvPr id="115" name="Shape 115"/>
          <p:cNvCxnSpPr/>
          <p:nvPr/>
        </p:nvCxnSpPr>
        <p:spPr>
          <a:xfrm rot="10800000">
            <a:off x="4396275" y="3845599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 txBox="1"/>
          <p:nvPr/>
        </p:nvSpPr>
        <p:spPr>
          <a:xfrm>
            <a:off x="5832300" y="3845600"/>
            <a:ext cx="30000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no error detected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262725" y="1210175"/>
            <a:ext cx="1894199" cy="14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</a:t>
            </a: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→ 00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love</a:t>
            </a: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→ 01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laugh</a:t>
            </a: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→ 10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math</a:t>
            </a: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→ 11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Error-Detecting Codes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ISBN (book numbers) - a 10-digit code used to uniquely identify a book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Last digit is a check digit used for error detection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Error-detecting but not error-correcting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Error-Correcting Example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2399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We</a:t>
            </a:r>
            <a:r>
              <a:rPr lang="en" sz="2400"/>
              <a:t> → 00000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love</a:t>
            </a:r>
            <a:r>
              <a:rPr lang="en" sz="2400"/>
              <a:t> →  00111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laugh</a:t>
            </a:r>
            <a:r>
              <a:rPr lang="en" sz="2400"/>
              <a:t> →  11001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math</a:t>
            </a:r>
            <a:r>
              <a:rPr lang="en" sz="2400"/>
              <a:t> →  11110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86225" y="3114175"/>
            <a:ext cx="8520599" cy="145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Suppose we wanted to send the message “</a:t>
            </a:r>
            <a:r>
              <a:rPr i="1"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love math” </a:t>
            </a: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again,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but this time using a longer length for code words.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Error-Correcting Example</a:t>
            </a:r>
          </a:p>
        </p:txBody>
      </p:sp>
      <p:sp>
        <p:nvSpPr>
          <p:cNvPr id="136" name="Shape 136"/>
          <p:cNvSpPr/>
          <p:nvPr/>
        </p:nvSpPr>
        <p:spPr>
          <a:xfrm>
            <a:off x="379525" y="1531550"/>
            <a:ext cx="2378700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645625" y="1601925"/>
            <a:ext cx="1846499" cy="75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We love math</a:t>
            </a:r>
          </a:p>
        </p:txBody>
      </p:sp>
      <p:sp>
        <p:nvSpPr>
          <p:cNvPr id="138" name="Shape 138"/>
          <p:cNvSpPr/>
          <p:nvPr/>
        </p:nvSpPr>
        <p:spPr>
          <a:xfrm>
            <a:off x="1321475" y="2328127"/>
            <a:ext cx="406499" cy="60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79525" y="3208700"/>
            <a:ext cx="2378700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79525" y="3293300"/>
            <a:ext cx="2488799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00000 00111 11110</a:t>
            </a:r>
          </a:p>
        </p:txBody>
      </p:sp>
      <p:sp>
        <p:nvSpPr>
          <p:cNvPr id="141" name="Shape 141"/>
          <p:cNvSpPr/>
          <p:nvPr/>
        </p:nvSpPr>
        <p:spPr>
          <a:xfrm>
            <a:off x="3635625" y="3208700"/>
            <a:ext cx="1521299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173425" y="3208700"/>
            <a:ext cx="2378700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963075" y="3354475"/>
            <a:ext cx="467700" cy="2372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431325" y="3354475"/>
            <a:ext cx="467700" cy="2372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3763550" y="3273175"/>
            <a:ext cx="13349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channel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173425" y="3290125"/>
            <a:ext cx="2488799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00000 00111 1111</a:t>
            </a:r>
            <a:r>
              <a:rPr lang="e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7" name="Shape 147"/>
          <p:cNvSpPr/>
          <p:nvPr/>
        </p:nvSpPr>
        <p:spPr>
          <a:xfrm>
            <a:off x="7210500" y="2369525"/>
            <a:ext cx="372600" cy="5189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173425" y="1531550"/>
            <a:ext cx="2378700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6431075" y="1601925"/>
            <a:ext cx="1951499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We love math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728775" y="4093125"/>
            <a:ext cx="1334999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NOISE</a:t>
            </a:r>
          </a:p>
        </p:txBody>
      </p:sp>
      <p:cxnSp>
        <p:nvCxnSpPr>
          <p:cNvPr id="151" name="Shape 151"/>
          <p:cNvCxnSpPr/>
          <p:nvPr/>
        </p:nvCxnSpPr>
        <p:spPr>
          <a:xfrm rot="10800000">
            <a:off x="4396275" y="3845599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2" name="Shape 152"/>
          <p:cNvSpPr txBox="1"/>
          <p:nvPr/>
        </p:nvSpPr>
        <p:spPr>
          <a:xfrm>
            <a:off x="5494225" y="3886425"/>
            <a:ext cx="34712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error detected (maximum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likelihood choice is “math”)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162075" y="965875"/>
            <a:ext cx="23160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</a:t>
            </a: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→ 00000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love</a:t>
            </a: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→ 00111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laugh</a:t>
            </a: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→ 11001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math</a:t>
            </a: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→ 11110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Error-Correcting Codes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Need to detect </a:t>
            </a:r>
            <a:r>
              <a:rPr b="1" lang="en" sz="2400"/>
              <a:t>and</a:t>
            </a:r>
            <a:r>
              <a:rPr lang="en" sz="2400"/>
              <a:t> correct errors due to noisy channels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Can be more expensive and less efficient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We want good error-correcting capabilities and transmission rates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Coding theory examines transmission of data across noisy channels and recovery of corrupted messages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