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6e4b68a84e_1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6e4b68a84e_1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6e71716898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6e71716898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6e71716898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6e71716898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6e71716898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6e71716898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6e71716898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6e71716898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6e71716898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6e71716898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6e71716898_2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6e71716898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6e71716898_2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6e71716898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6e71716898_2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6e71716898_2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6e71716898_2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6e71716898_2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6e71716898_2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6e71716898_2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6e4b68a84e_1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6e4b68a84e_1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6da27d8cb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6da27d8cb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6e71716898_2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6e71716898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6da27d8cb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6da27d8cb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6e4b68a84e_1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6e4b68a84e_1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6e71716898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6e71716898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6e71716898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6e71716898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6e71716898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6e71716898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6e71716898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6e71716898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6e71716898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6e71716898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6e71716898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6e71716898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19.png"/><Relationship Id="rId5"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0.png"/><Relationship Id="rId9" Type="http://schemas.openxmlformats.org/officeDocument/2006/relationships/image" Target="../media/image22.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Effects on Canadian Gas Prices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 five to ten year historical analysis</a:t>
            </a:r>
            <a:endParaRPr/>
          </a:p>
        </p:txBody>
      </p:sp>
      <p:sp>
        <p:nvSpPr>
          <p:cNvPr id="87" name="Google Shape;87;p13"/>
          <p:cNvSpPr txBox="1"/>
          <p:nvPr/>
        </p:nvSpPr>
        <p:spPr>
          <a:xfrm>
            <a:off x="598100" y="3319350"/>
            <a:ext cx="7401300" cy="4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lt1"/>
                </a:solidFill>
                <a:latin typeface="Roboto"/>
                <a:ea typeface="Roboto"/>
                <a:cs typeface="Roboto"/>
                <a:sym typeface="Roboto"/>
              </a:rPr>
              <a:t>Capstone Project 1</a:t>
            </a:r>
            <a:endParaRPr sz="1900">
              <a:solidFill>
                <a:schemeClr val="lt1"/>
              </a:solidFill>
              <a:latin typeface="Roboto"/>
              <a:ea typeface="Roboto"/>
              <a:cs typeface="Roboto"/>
              <a:sym typeface="Roboto"/>
            </a:endParaRPr>
          </a:p>
          <a:p>
            <a:pPr indent="0" lvl="0" marL="0" rtl="0" algn="l">
              <a:spcBef>
                <a:spcPts val="0"/>
              </a:spcBef>
              <a:spcAft>
                <a:spcPts val="0"/>
              </a:spcAft>
              <a:buNone/>
            </a:pPr>
            <a:r>
              <a:rPr lang="en" sz="1900">
                <a:solidFill>
                  <a:schemeClr val="lt1"/>
                </a:solidFill>
                <a:latin typeface="Roboto"/>
                <a:ea typeface="Roboto"/>
                <a:cs typeface="Roboto"/>
                <a:sym typeface="Roboto"/>
              </a:rPr>
              <a:t>By: Kevin Phan</a:t>
            </a:r>
            <a:endParaRPr sz="19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Trends</a:t>
            </a:r>
            <a:endParaRPr/>
          </a:p>
        </p:txBody>
      </p:sp>
      <p:sp>
        <p:nvSpPr>
          <p:cNvPr id="160" name="Google Shape;160;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Overview</a:t>
            </a:r>
            <a:endParaRPr b="1"/>
          </a:p>
          <a:p>
            <a:pPr indent="-342900" lvl="0" marL="457200" rtl="0" algn="l">
              <a:spcBef>
                <a:spcPts val="1200"/>
              </a:spcBef>
              <a:spcAft>
                <a:spcPts val="0"/>
              </a:spcAft>
              <a:buSzPts val="1800"/>
              <a:buChar char="●"/>
            </a:pPr>
            <a:r>
              <a:rPr lang="en"/>
              <a:t>Average total gas prices</a:t>
            </a:r>
            <a:endParaRPr/>
          </a:p>
          <a:p>
            <a:pPr indent="-342900" lvl="0" marL="457200" rtl="0" algn="l">
              <a:spcBef>
                <a:spcPts val="0"/>
              </a:spcBef>
              <a:spcAft>
                <a:spcPts val="0"/>
              </a:spcAft>
              <a:buSzPts val="1800"/>
              <a:buChar char="●"/>
            </a:pPr>
            <a:r>
              <a:rPr lang="en"/>
              <a:t>Average tax on gas prices</a:t>
            </a:r>
            <a:endParaRPr/>
          </a:p>
          <a:p>
            <a:pPr indent="-342900" lvl="0" marL="457200" rtl="0" algn="l">
              <a:spcBef>
                <a:spcPts val="0"/>
              </a:spcBef>
              <a:spcAft>
                <a:spcPts val="0"/>
              </a:spcAft>
              <a:buSzPts val="1800"/>
              <a:buChar char="●"/>
            </a:pPr>
            <a:r>
              <a:rPr lang="en"/>
              <a:t>Average base gas prices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3"/>
          <p:cNvPicPr preferRelativeResize="0"/>
          <p:nvPr/>
        </p:nvPicPr>
        <p:blipFill>
          <a:blip r:embed="rId3">
            <a:alphaModFix/>
          </a:blip>
          <a:stretch>
            <a:fillRect/>
          </a:stretch>
        </p:blipFill>
        <p:spPr>
          <a:xfrm>
            <a:off x="751975" y="152400"/>
            <a:ext cx="7640052" cy="4838700"/>
          </a:xfrm>
          <a:prstGeom prst="rect">
            <a:avLst/>
          </a:prstGeom>
          <a:noFill/>
          <a:ln>
            <a:noFill/>
          </a:ln>
        </p:spPr>
      </p:pic>
      <p:sp>
        <p:nvSpPr>
          <p:cNvPr id="166" name="Google Shape;166;p23"/>
          <p:cNvSpPr txBox="1"/>
          <p:nvPr/>
        </p:nvSpPr>
        <p:spPr>
          <a:xfrm>
            <a:off x="0" y="269125"/>
            <a:ext cx="852300" cy="4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Ontario</a:t>
            </a:r>
            <a:endParaRPr sz="900">
              <a:solidFill>
                <a:schemeClr val="dk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4"/>
          <p:cNvPicPr preferRelativeResize="0"/>
          <p:nvPr/>
        </p:nvPicPr>
        <p:blipFill>
          <a:blip r:embed="rId3">
            <a:alphaModFix/>
          </a:blip>
          <a:stretch>
            <a:fillRect/>
          </a:stretch>
        </p:blipFill>
        <p:spPr>
          <a:xfrm>
            <a:off x="1339413" y="152400"/>
            <a:ext cx="7646419" cy="4838700"/>
          </a:xfrm>
          <a:prstGeom prst="rect">
            <a:avLst/>
          </a:prstGeom>
          <a:noFill/>
          <a:ln>
            <a:noFill/>
          </a:ln>
        </p:spPr>
      </p:pic>
      <p:sp>
        <p:nvSpPr>
          <p:cNvPr id="172" name="Google Shape;172;p24"/>
          <p:cNvSpPr txBox="1"/>
          <p:nvPr/>
        </p:nvSpPr>
        <p:spPr>
          <a:xfrm>
            <a:off x="0" y="291575"/>
            <a:ext cx="1405500" cy="7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Ontario &amp; Newfoundland</a:t>
            </a:r>
            <a:endParaRPr>
              <a:solidFill>
                <a:schemeClr val="dk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5"/>
          <p:cNvPicPr preferRelativeResize="0"/>
          <p:nvPr/>
        </p:nvPicPr>
        <p:blipFill>
          <a:blip r:embed="rId3">
            <a:alphaModFix/>
          </a:blip>
          <a:stretch>
            <a:fillRect/>
          </a:stretch>
        </p:blipFill>
        <p:spPr>
          <a:xfrm>
            <a:off x="1359363" y="152400"/>
            <a:ext cx="7636372" cy="4838701"/>
          </a:xfrm>
          <a:prstGeom prst="rect">
            <a:avLst/>
          </a:prstGeom>
          <a:noFill/>
          <a:ln>
            <a:noFill/>
          </a:ln>
        </p:spPr>
      </p:pic>
      <p:sp>
        <p:nvSpPr>
          <p:cNvPr id="178" name="Google Shape;178;p25"/>
          <p:cNvSpPr txBox="1"/>
          <p:nvPr/>
        </p:nvSpPr>
        <p:spPr>
          <a:xfrm>
            <a:off x="0" y="179425"/>
            <a:ext cx="1480200" cy="10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Ontario, Newfoundland, Alberta</a:t>
            </a:r>
            <a:endParaRPr sz="1500">
              <a:solidFill>
                <a:schemeClr val="dk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6"/>
          <p:cNvPicPr preferRelativeResize="0"/>
          <p:nvPr/>
        </p:nvPicPr>
        <p:blipFill>
          <a:blip r:embed="rId3">
            <a:alphaModFix/>
          </a:blip>
          <a:stretch>
            <a:fillRect/>
          </a:stretch>
        </p:blipFill>
        <p:spPr>
          <a:xfrm>
            <a:off x="753813" y="152400"/>
            <a:ext cx="7636372" cy="4838701"/>
          </a:xfrm>
          <a:prstGeom prst="rect">
            <a:avLst/>
          </a:prstGeom>
          <a:noFill/>
          <a:ln>
            <a:noFill/>
          </a:ln>
        </p:spPr>
      </p:pic>
      <p:sp>
        <p:nvSpPr>
          <p:cNvPr id="184" name="Google Shape;184;p26"/>
          <p:cNvSpPr txBox="1"/>
          <p:nvPr/>
        </p:nvSpPr>
        <p:spPr>
          <a:xfrm>
            <a:off x="52325" y="209325"/>
            <a:ext cx="560700" cy="15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Roboto"/>
                <a:ea typeface="Roboto"/>
                <a:cs typeface="Roboto"/>
                <a:sym typeface="Roboto"/>
              </a:rPr>
              <a:t>All</a:t>
            </a:r>
            <a:endParaRPr sz="1200">
              <a:solidFill>
                <a:schemeClr val="dk2"/>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27"/>
          <p:cNvPicPr preferRelativeResize="0"/>
          <p:nvPr/>
        </p:nvPicPr>
        <p:blipFill>
          <a:blip r:embed="rId3">
            <a:alphaModFix/>
          </a:blip>
          <a:stretch>
            <a:fillRect/>
          </a:stretch>
        </p:blipFill>
        <p:spPr>
          <a:xfrm>
            <a:off x="157000" y="100050"/>
            <a:ext cx="8806750" cy="4236050"/>
          </a:xfrm>
          <a:prstGeom prst="rect">
            <a:avLst/>
          </a:prstGeom>
          <a:noFill/>
          <a:ln>
            <a:noFill/>
          </a:ln>
        </p:spPr>
      </p:pic>
      <p:pic>
        <p:nvPicPr>
          <p:cNvPr id="190" name="Google Shape;190;p27"/>
          <p:cNvPicPr preferRelativeResize="0"/>
          <p:nvPr/>
        </p:nvPicPr>
        <p:blipFill>
          <a:blip r:embed="rId4">
            <a:alphaModFix/>
          </a:blip>
          <a:stretch>
            <a:fillRect/>
          </a:stretch>
        </p:blipFill>
        <p:spPr>
          <a:xfrm>
            <a:off x="827575" y="4375625"/>
            <a:ext cx="6984876" cy="767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8"/>
          <p:cNvPicPr preferRelativeResize="0"/>
          <p:nvPr/>
        </p:nvPicPr>
        <p:blipFill>
          <a:blip r:embed="rId3">
            <a:alphaModFix/>
          </a:blip>
          <a:stretch>
            <a:fillRect/>
          </a:stretch>
        </p:blipFill>
        <p:spPr>
          <a:xfrm>
            <a:off x="0" y="85125"/>
            <a:ext cx="4571999" cy="4325724"/>
          </a:xfrm>
          <a:prstGeom prst="rect">
            <a:avLst/>
          </a:prstGeom>
          <a:noFill/>
          <a:ln>
            <a:noFill/>
          </a:ln>
        </p:spPr>
      </p:pic>
      <p:pic>
        <p:nvPicPr>
          <p:cNvPr id="196" name="Google Shape;196;p28"/>
          <p:cNvPicPr preferRelativeResize="0"/>
          <p:nvPr/>
        </p:nvPicPr>
        <p:blipFill>
          <a:blip r:embed="rId4">
            <a:alphaModFix/>
          </a:blip>
          <a:stretch>
            <a:fillRect/>
          </a:stretch>
        </p:blipFill>
        <p:spPr>
          <a:xfrm>
            <a:off x="4572000" y="85125"/>
            <a:ext cx="4572000" cy="4325726"/>
          </a:xfrm>
          <a:prstGeom prst="rect">
            <a:avLst/>
          </a:prstGeom>
          <a:noFill/>
          <a:ln>
            <a:noFill/>
          </a:ln>
        </p:spPr>
      </p:pic>
      <p:sp>
        <p:nvSpPr>
          <p:cNvPr id="197" name="Google Shape;197;p28"/>
          <p:cNvSpPr txBox="1"/>
          <p:nvPr/>
        </p:nvSpPr>
        <p:spPr>
          <a:xfrm>
            <a:off x="1869000" y="4537950"/>
            <a:ext cx="1001700" cy="3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Base</a:t>
            </a:r>
            <a:endParaRPr sz="1800">
              <a:solidFill>
                <a:schemeClr val="dk2"/>
              </a:solidFill>
              <a:latin typeface="Roboto"/>
              <a:ea typeface="Roboto"/>
              <a:cs typeface="Roboto"/>
              <a:sym typeface="Roboto"/>
            </a:endParaRPr>
          </a:p>
        </p:txBody>
      </p:sp>
      <p:sp>
        <p:nvSpPr>
          <p:cNvPr id="198" name="Google Shape;198;p28"/>
          <p:cNvSpPr txBox="1"/>
          <p:nvPr/>
        </p:nvSpPr>
        <p:spPr>
          <a:xfrm>
            <a:off x="6392000" y="4507950"/>
            <a:ext cx="1181100" cy="4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Total</a:t>
            </a:r>
            <a:endParaRPr sz="1800">
              <a:solidFill>
                <a:schemeClr val="dk2"/>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Correlation</a:t>
            </a:r>
            <a:endParaRPr/>
          </a:p>
        </p:txBody>
      </p:sp>
      <p:sp>
        <p:nvSpPr>
          <p:cNvPr id="204" name="Google Shape;204;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Overview</a:t>
            </a:r>
            <a:endParaRPr b="1"/>
          </a:p>
          <a:p>
            <a:pPr indent="-342900" lvl="0" marL="457200" rtl="0" algn="l">
              <a:spcBef>
                <a:spcPts val="1200"/>
              </a:spcBef>
              <a:spcAft>
                <a:spcPts val="0"/>
              </a:spcAft>
              <a:buSzPts val="1800"/>
              <a:buChar char="●"/>
            </a:pPr>
            <a:r>
              <a:rPr lang="en"/>
              <a:t>COVID-19 and Refined Petroleum &amp; Crude Oil Imports relationship </a:t>
            </a:r>
            <a:endParaRPr/>
          </a:p>
          <a:p>
            <a:pPr indent="-342900" lvl="0" marL="457200" rtl="0" algn="l">
              <a:spcBef>
                <a:spcPts val="0"/>
              </a:spcBef>
              <a:spcAft>
                <a:spcPts val="0"/>
              </a:spcAft>
              <a:buSzPts val="1800"/>
              <a:buChar char="●"/>
            </a:pPr>
            <a:r>
              <a:rPr lang="en"/>
              <a:t>Base Gas Prices and Refined Petroleum &amp; Crude Oil Imports relationship</a:t>
            </a:r>
            <a:endParaRPr/>
          </a:p>
          <a:p>
            <a:pPr indent="-342900" lvl="0" marL="457200" rtl="0" algn="l">
              <a:spcBef>
                <a:spcPts val="0"/>
              </a:spcBef>
              <a:spcAft>
                <a:spcPts val="0"/>
              </a:spcAft>
              <a:buSzPts val="1800"/>
              <a:buChar char="●"/>
            </a:pPr>
            <a:r>
              <a:rPr lang="en"/>
              <a:t>Gas Prices during peak COVID-19 period vs. mean gas price of each city</a:t>
            </a:r>
            <a:endParaRPr/>
          </a:p>
          <a:p>
            <a:pPr indent="-342900" lvl="0" marL="457200" rtl="0" algn="l">
              <a:spcBef>
                <a:spcPts val="0"/>
              </a:spcBef>
              <a:spcAft>
                <a:spcPts val="0"/>
              </a:spcAft>
              <a:buSzPts val="1800"/>
              <a:buChar char="●"/>
            </a:pPr>
            <a:r>
              <a:rPr lang="en"/>
              <a:t>Tax on gas prices and the (now) former Carbon Tax relationship</a:t>
            </a:r>
            <a:br>
              <a:rPr lang="en"/>
            </a:br>
            <a:r>
              <a:rPr lang="en"/>
              <a:t>(Inception and the election’s changes)</a:t>
            </a:r>
            <a:br>
              <a:rPr b="1" lang="en"/>
            </a:b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30"/>
          <p:cNvPicPr preferRelativeResize="0"/>
          <p:nvPr/>
        </p:nvPicPr>
        <p:blipFill>
          <a:blip r:embed="rId3">
            <a:alphaModFix/>
          </a:blip>
          <a:stretch>
            <a:fillRect/>
          </a:stretch>
        </p:blipFill>
        <p:spPr>
          <a:xfrm>
            <a:off x="280988" y="781050"/>
            <a:ext cx="8582025" cy="3581400"/>
          </a:xfrm>
          <a:prstGeom prst="rect">
            <a:avLst/>
          </a:prstGeom>
          <a:noFill/>
          <a:ln>
            <a:noFill/>
          </a:ln>
        </p:spPr>
      </p:pic>
      <p:sp>
        <p:nvSpPr>
          <p:cNvPr id="210" name="Google Shape;210;p30"/>
          <p:cNvSpPr txBox="1"/>
          <p:nvPr/>
        </p:nvSpPr>
        <p:spPr>
          <a:xfrm>
            <a:off x="328950" y="171950"/>
            <a:ext cx="5659500" cy="3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Note: Data only shown is between 2019 and Q1 2022</a:t>
            </a:r>
            <a:endParaRPr sz="1800">
              <a:solidFill>
                <a:schemeClr val="dk2"/>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31"/>
          <p:cNvPicPr preferRelativeResize="0"/>
          <p:nvPr/>
        </p:nvPicPr>
        <p:blipFill>
          <a:blip r:embed="rId3">
            <a:alphaModFix/>
          </a:blip>
          <a:stretch>
            <a:fillRect/>
          </a:stretch>
        </p:blipFill>
        <p:spPr>
          <a:xfrm>
            <a:off x="2335125" y="3207225"/>
            <a:ext cx="4473751" cy="1842875"/>
          </a:xfrm>
          <a:prstGeom prst="rect">
            <a:avLst/>
          </a:prstGeom>
          <a:noFill/>
          <a:ln>
            <a:noFill/>
          </a:ln>
        </p:spPr>
      </p:pic>
      <p:pic>
        <p:nvPicPr>
          <p:cNvPr id="216" name="Google Shape;216;p31"/>
          <p:cNvPicPr preferRelativeResize="0"/>
          <p:nvPr/>
        </p:nvPicPr>
        <p:blipFill>
          <a:blip r:embed="rId4">
            <a:alphaModFix/>
          </a:blip>
          <a:stretch>
            <a:fillRect/>
          </a:stretch>
        </p:blipFill>
        <p:spPr>
          <a:xfrm>
            <a:off x="1174150" y="0"/>
            <a:ext cx="6795701" cy="3137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Canadian gas prices have spiked irregularly throughout the past five to ten years. </a:t>
            </a:r>
            <a:r>
              <a:rPr lang="en"/>
              <a:t>By exploring trends between m</a:t>
            </a:r>
            <a:r>
              <a:rPr lang="en"/>
              <a:t>ajor cit</a:t>
            </a:r>
            <a:r>
              <a:rPr lang="en"/>
              <a:t>ies</a:t>
            </a:r>
            <a:r>
              <a:rPr lang="en"/>
              <a:t> including internal and external factors, we can determine how these prices came to be and what to expect from new gas prices moving forward</a:t>
            </a:r>
            <a:endParaRPr/>
          </a:p>
          <a:p>
            <a:pPr indent="0" lvl="0" marL="0" rtl="0" algn="l">
              <a:spcBef>
                <a:spcPts val="1200"/>
              </a:spcBef>
              <a:spcAft>
                <a:spcPts val="0"/>
              </a:spcAft>
              <a:buNone/>
            </a:pPr>
            <a:r>
              <a:rPr b="1" lang="en"/>
              <a:t>Data to explore:</a:t>
            </a:r>
            <a:endParaRPr b="1"/>
          </a:p>
          <a:p>
            <a:pPr indent="-342900" lvl="0" marL="457200" rtl="0" algn="l">
              <a:spcBef>
                <a:spcPts val="1200"/>
              </a:spcBef>
              <a:spcAft>
                <a:spcPts val="0"/>
              </a:spcAft>
              <a:buSzPts val="1800"/>
              <a:buChar char="●"/>
            </a:pPr>
            <a:r>
              <a:rPr lang="en"/>
              <a:t>Average Canadian gas prices &amp; tax statuses between Canadian major cities</a:t>
            </a:r>
            <a:endParaRPr/>
          </a:p>
          <a:p>
            <a:pPr indent="-342900" lvl="0" marL="457200" rtl="0" algn="l">
              <a:spcBef>
                <a:spcPts val="0"/>
              </a:spcBef>
              <a:spcAft>
                <a:spcPts val="0"/>
              </a:spcAft>
              <a:buSzPts val="1800"/>
              <a:buChar char="●"/>
            </a:pPr>
            <a:r>
              <a:rPr lang="en"/>
              <a:t>Refined Petroleum and Crude Oil Imports</a:t>
            </a:r>
            <a:endParaRPr/>
          </a:p>
          <a:p>
            <a:pPr indent="-342900" lvl="0" marL="457200" rtl="0" algn="l">
              <a:spcBef>
                <a:spcPts val="0"/>
              </a:spcBef>
              <a:spcAft>
                <a:spcPts val="0"/>
              </a:spcAft>
              <a:buSzPts val="1800"/>
              <a:buChar char="●"/>
            </a:pPr>
            <a:r>
              <a:rPr lang="en"/>
              <a:t>The carbon tax</a:t>
            </a:r>
            <a:endParaRPr/>
          </a:p>
          <a:p>
            <a:pPr indent="-342900" lvl="0" marL="457200" rtl="0" algn="l">
              <a:spcBef>
                <a:spcPts val="0"/>
              </a:spcBef>
              <a:spcAft>
                <a:spcPts val="0"/>
              </a:spcAft>
              <a:buSzPts val="1800"/>
              <a:buChar char="●"/>
            </a:pPr>
            <a:r>
              <a:rPr lang="en"/>
              <a:t>A major economic disturbance within the past decade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2"/>
          <p:cNvPicPr preferRelativeResize="0"/>
          <p:nvPr/>
        </p:nvPicPr>
        <p:blipFill>
          <a:blip r:embed="rId3">
            <a:alphaModFix/>
          </a:blip>
          <a:stretch>
            <a:fillRect/>
          </a:stretch>
        </p:blipFill>
        <p:spPr>
          <a:xfrm>
            <a:off x="753813" y="152400"/>
            <a:ext cx="7636372" cy="48387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33"/>
          <p:cNvPicPr preferRelativeResize="0"/>
          <p:nvPr/>
        </p:nvPicPr>
        <p:blipFill>
          <a:blip r:embed="rId3">
            <a:alphaModFix/>
          </a:blip>
          <a:stretch>
            <a:fillRect/>
          </a:stretch>
        </p:blipFill>
        <p:spPr>
          <a:xfrm>
            <a:off x="32800" y="62675"/>
            <a:ext cx="4539200" cy="4314266"/>
          </a:xfrm>
          <a:prstGeom prst="rect">
            <a:avLst/>
          </a:prstGeom>
          <a:noFill/>
          <a:ln>
            <a:noFill/>
          </a:ln>
        </p:spPr>
      </p:pic>
      <p:pic>
        <p:nvPicPr>
          <p:cNvPr id="227" name="Google Shape;227;p33"/>
          <p:cNvPicPr preferRelativeResize="0"/>
          <p:nvPr/>
        </p:nvPicPr>
        <p:blipFill>
          <a:blip r:embed="rId4">
            <a:alphaModFix/>
          </a:blip>
          <a:stretch>
            <a:fillRect/>
          </a:stretch>
        </p:blipFill>
        <p:spPr>
          <a:xfrm>
            <a:off x="4606575" y="2902685"/>
            <a:ext cx="4604374" cy="2240814"/>
          </a:xfrm>
          <a:prstGeom prst="rect">
            <a:avLst/>
          </a:prstGeom>
          <a:noFill/>
          <a:ln>
            <a:noFill/>
          </a:ln>
        </p:spPr>
      </p:pic>
      <p:sp>
        <p:nvSpPr>
          <p:cNvPr id="228" name="Google Shape;228;p33"/>
          <p:cNvSpPr txBox="1"/>
          <p:nvPr/>
        </p:nvSpPr>
        <p:spPr>
          <a:xfrm>
            <a:off x="32750" y="4418325"/>
            <a:ext cx="4539300" cy="39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600">
                <a:solidFill>
                  <a:schemeClr val="dk2"/>
                </a:solidFill>
                <a:latin typeface="Roboto"/>
                <a:ea typeface="Roboto"/>
                <a:cs typeface="Roboto"/>
                <a:sym typeface="Roboto"/>
              </a:rPr>
              <a:t>Source: https://www.carbon-direct.com/insights/the-future-of-carbon-pricing-in-canada-after-the-2025-election</a:t>
            </a:r>
            <a:endParaRPr sz="600">
              <a:solidFill>
                <a:schemeClr val="dk2"/>
              </a:solidFill>
              <a:latin typeface="Roboto"/>
              <a:ea typeface="Roboto"/>
              <a:cs typeface="Roboto"/>
              <a:sym typeface="Roboto"/>
            </a:endParaRPr>
          </a:p>
        </p:txBody>
      </p:sp>
      <p:pic>
        <p:nvPicPr>
          <p:cNvPr id="229" name="Google Shape;229;p33"/>
          <p:cNvPicPr preferRelativeResize="0"/>
          <p:nvPr/>
        </p:nvPicPr>
        <p:blipFill>
          <a:blip r:embed="rId5">
            <a:alphaModFix/>
          </a:blip>
          <a:stretch>
            <a:fillRect/>
          </a:stretch>
        </p:blipFill>
        <p:spPr>
          <a:xfrm>
            <a:off x="4606575" y="0"/>
            <a:ext cx="3960951" cy="2541376"/>
          </a:xfrm>
          <a:prstGeom prst="rect">
            <a:avLst/>
          </a:prstGeom>
          <a:noFill/>
          <a:ln>
            <a:noFill/>
          </a:ln>
        </p:spPr>
      </p:pic>
      <p:sp>
        <p:nvSpPr>
          <p:cNvPr id="230" name="Google Shape;230;p33"/>
          <p:cNvSpPr txBox="1"/>
          <p:nvPr/>
        </p:nvSpPr>
        <p:spPr>
          <a:xfrm>
            <a:off x="4493075" y="2466600"/>
            <a:ext cx="46509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chemeClr val="dk2"/>
                </a:solidFill>
                <a:latin typeface="Roboto"/>
                <a:ea typeface="Roboto"/>
                <a:cs typeface="Roboto"/>
                <a:sym typeface="Roboto"/>
              </a:rPr>
              <a:t>Source: https://www.canada.ca/en/environment-climate-change/services/climate-change/pricing-pollution-how-it-will-work/carbon-pollution-pricing-federal-benchmark-information/federal-benchmark-2023-2030.html</a:t>
            </a:r>
            <a:endParaRPr sz="600">
              <a:solidFill>
                <a:schemeClr val="dk2"/>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a:t>Final Insights and Key Points</a:t>
            </a:r>
            <a:endParaRPr/>
          </a:p>
        </p:txBody>
      </p:sp>
      <p:sp>
        <p:nvSpPr>
          <p:cNvPr id="236" name="Google Shape;236;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Amount of refined petroleum &amp; crude oil imports has a direct influence on base gas prices</a:t>
            </a:r>
            <a:endParaRPr/>
          </a:p>
          <a:p>
            <a:pPr indent="-342900" lvl="0" marL="457200" rtl="0" algn="l">
              <a:spcBef>
                <a:spcPts val="0"/>
              </a:spcBef>
              <a:spcAft>
                <a:spcPts val="0"/>
              </a:spcAft>
              <a:buSzPts val="1800"/>
              <a:buChar char="●"/>
            </a:pPr>
            <a:r>
              <a:rPr lang="en"/>
              <a:t>The carbon tax plays a role in how gas prices have spiked throughout the past 5-10 years</a:t>
            </a:r>
            <a:endParaRPr/>
          </a:p>
          <a:p>
            <a:pPr indent="-342900" lvl="0" marL="457200" rtl="0" algn="l">
              <a:spcBef>
                <a:spcPts val="0"/>
              </a:spcBef>
              <a:spcAft>
                <a:spcPts val="0"/>
              </a:spcAft>
              <a:buSzPts val="1800"/>
              <a:buChar char="●"/>
            </a:pPr>
            <a:r>
              <a:rPr lang="en"/>
              <a:t>We can expect gas prices to steadily decrease with the overhaul of the carbon tax at the federal level and if the amount of petroleum and crude oil import is not excessive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What’s to come</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to explore at a glance </a:t>
            </a:r>
            <a:endParaRPr/>
          </a:p>
          <a:p>
            <a:pPr indent="-342900" lvl="0" marL="457200" rtl="0" algn="l">
              <a:spcBef>
                <a:spcPts val="0"/>
              </a:spcBef>
              <a:spcAft>
                <a:spcPts val="0"/>
              </a:spcAft>
              <a:buSzPts val="1800"/>
              <a:buChar char="●"/>
            </a:pPr>
            <a:r>
              <a:rPr lang="en"/>
              <a:t>Data cleaning</a:t>
            </a:r>
            <a:endParaRPr/>
          </a:p>
          <a:p>
            <a:pPr indent="-342900" lvl="0" marL="457200" rtl="0" algn="l">
              <a:spcBef>
                <a:spcPts val="0"/>
              </a:spcBef>
              <a:spcAft>
                <a:spcPts val="0"/>
              </a:spcAft>
              <a:buSzPts val="1800"/>
              <a:buChar char="●"/>
            </a:pPr>
            <a:r>
              <a:rPr lang="en"/>
              <a:t>Data trends</a:t>
            </a:r>
            <a:endParaRPr/>
          </a:p>
          <a:p>
            <a:pPr indent="-342900" lvl="0" marL="457200" rtl="0" algn="l">
              <a:spcBef>
                <a:spcPts val="0"/>
              </a:spcBef>
              <a:spcAft>
                <a:spcPts val="0"/>
              </a:spcAft>
              <a:buSzPts val="1800"/>
              <a:buChar char="●"/>
            </a:pPr>
            <a:r>
              <a:rPr lang="en"/>
              <a:t>Data correlations</a:t>
            </a:r>
            <a:endParaRPr/>
          </a:p>
          <a:p>
            <a:pPr indent="-342900" lvl="0" marL="457200" rtl="0" algn="l">
              <a:spcBef>
                <a:spcPts val="0"/>
              </a:spcBef>
              <a:spcAft>
                <a:spcPts val="0"/>
              </a:spcAft>
              <a:buSzPts val="1800"/>
              <a:buChar char="●"/>
            </a:pPr>
            <a:r>
              <a:rPr lang="en"/>
              <a:t>Final</a:t>
            </a:r>
            <a:r>
              <a:rPr lang="en"/>
              <a:t> insights and key points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Canadian Gas Prices</a:t>
            </a:r>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Canadian major cities and their average gas prices including the dates</a:t>
            </a:r>
            <a:br>
              <a:rPr lang="en" sz="1500"/>
            </a:br>
            <a:r>
              <a:rPr lang="en" sz="1500"/>
              <a:t>Further categorized by tax status. Total price is the sum of </a:t>
            </a:r>
            <a:r>
              <a:rPr b="1" lang="en" sz="1500"/>
              <a:t>Base</a:t>
            </a:r>
            <a:r>
              <a:rPr lang="en" sz="1500"/>
              <a:t> and </a:t>
            </a:r>
            <a:r>
              <a:rPr b="1" lang="en" sz="1500"/>
              <a:t>Tax</a:t>
            </a:r>
            <a:r>
              <a:rPr lang="en" sz="1500"/>
              <a:t> Tax Status</a:t>
            </a:r>
            <a:endParaRPr sz="1500"/>
          </a:p>
        </p:txBody>
      </p:sp>
      <p:pic>
        <p:nvPicPr>
          <p:cNvPr id="106" name="Google Shape;106;p16"/>
          <p:cNvPicPr preferRelativeResize="0"/>
          <p:nvPr/>
        </p:nvPicPr>
        <p:blipFill>
          <a:blip r:embed="rId3">
            <a:alphaModFix/>
          </a:blip>
          <a:stretch>
            <a:fillRect/>
          </a:stretch>
        </p:blipFill>
        <p:spPr>
          <a:xfrm>
            <a:off x="311700" y="2033475"/>
            <a:ext cx="4615000" cy="1242625"/>
          </a:xfrm>
          <a:prstGeom prst="rect">
            <a:avLst/>
          </a:prstGeom>
          <a:noFill/>
          <a:ln>
            <a:noFill/>
          </a:ln>
        </p:spPr>
      </p:pic>
      <p:pic>
        <p:nvPicPr>
          <p:cNvPr id="107" name="Google Shape;107;p16"/>
          <p:cNvPicPr preferRelativeResize="0"/>
          <p:nvPr/>
        </p:nvPicPr>
        <p:blipFill>
          <a:blip r:embed="rId4">
            <a:alphaModFix/>
          </a:blip>
          <a:stretch>
            <a:fillRect/>
          </a:stretch>
        </p:blipFill>
        <p:spPr>
          <a:xfrm>
            <a:off x="311700" y="3276100"/>
            <a:ext cx="4615000" cy="1359025"/>
          </a:xfrm>
          <a:prstGeom prst="rect">
            <a:avLst/>
          </a:prstGeom>
          <a:noFill/>
          <a:ln>
            <a:noFill/>
          </a:ln>
        </p:spPr>
      </p:pic>
      <p:sp>
        <p:nvSpPr>
          <p:cNvPr id="108" name="Google Shape;108;p16"/>
          <p:cNvSpPr txBox="1"/>
          <p:nvPr/>
        </p:nvSpPr>
        <p:spPr>
          <a:xfrm>
            <a:off x="5412625" y="2743700"/>
            <a:ext cx="2930700" cy="15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Source: https://data.ontario.ca/dataset/gasoli</a:t>
            </a:r>
            <a:r>
              <a:rPr lang="en" sz="1200">
                <a:solidFill>
                  <a:schemeClr val="dk2"/>
                </a:solidFill>
                <a:latin typeface="Roboto"/>
                <a:ea typeface="Roboto"/>
                <a:cs typeface="Roboto"/>
                <a:sym typeface="Roboto"/>
              </a:rPr>
              <a:t>n</a:t>
            </a:r>
            <a:r>
              <a:rPr lang="en" sz="1200">
                <a:solidFill>
                  <a:schemeClr val="dk2"/>
                </a:solidFill>
                <a:latin typeface="Roboto"/>
                <a:ea typeface="Roboto"/>
                <a:cs typeface="Roboto"/>
                <a:sym typeface="Roboto"/>
              </a:rPr>
              <a:t>e-report-canadian-gasoline-prices</a:t>
            </a:r>
            <a:endParaRPr sz="1200">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Refined Petroleum and Crude Oil Imports</a:t>
            </a:r>
            <a:endParaRPr/>
          </a:p>
        </p:txBody>
      </p:sp>
      <p:sp>
        <p:nvSpPr>
          <p:cNvPr id="114" name="Google Shape;114;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Import prices by the millions including the dates</a:t>
            </a:r>
            <a:endParaRPr sz="1500"/>
          </a:p>
        </p:txBody>
      </p:sp>
      <p:pic>
        <p:nvPicPr>
          <p:cNvPr id="115" name="Google Shape;115;p17"/>
          <p:cNvPicPr preferRelativeResize="0"/>
          <p:nvPr/>
        </p:nvPicPr>
        <p:blipFill>
          <a:blip r:embed="rId3">
            <a:alphaModFix/>
          </a:blip>
          <a:stretch>
            <a:fillRect/>
          </a:stretch>
        </p:blipFill>
        <p:spPr>
          <a:xfrm>
            <a:off x="405988" y="1773088"/>
            <a:ext cx="2276475" cy="2733675"/>
          </a:xfrm>
          <a:prstGeom prst="rect">
            <a:avLst/>
          </a:prstGeom>
          <a:noFill/>
          <a:ln>
            <a:noFill/>
          </a:ln>
        </p:spPr>
      </p:pic>
      <p:sp>
        <p:nvSpPr>
          <p:cNvPr id="116" name="Google Shape;116;p17"/>
          <p:cNvSpPr txBox="1"/>
          <p:nvPr/>
        </p:nvSpPr>
        <p:spPr>
          <a:xfrm>
            <a:off x="5068750" y="2609125"/>
            <a:ext cx="2474700" cy="13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Source: https://www150.statcan.gc.ca/n1/daily-quotidien/220607/cg-a004-eng.htm</a:t>
            </a:r>
            <a:endParaRPr sz="12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Hard Hitter Factors</a:t>
            </a:r>
            <a:endParaRPr/>
          </a:p>
        </p:txBody>
      </p:sp>
      <p:sp>
        <p:nvSpPr>
          <p:cNvPr id="122" name="Google Shape;122;p18"/>
          <p:cNvSpPr txBox="1"/>
          <p:nvPr>
            <p:ph idx="1" type="body"/>
          </p:nvPr>
        </p:nvSpPr>
        <p:spPr>
          <a:xfrm>
            <a:off x="311700" y="923350"/>
            <a:ext cx="8520600" cy="37191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 sz="1900"/>
              <a:t>Major Economic Disturbance</a:t>
            </a:r>
            <a:br>
              <a:rPr b="1" lang="en" sz="1900"/>
            </a:br>
            <a:r>
              <a:rPr lang="en" sz="1900"/>
              <a:t>- None other than the COVID-19 pandemic</a:t>
            </a:r>
            <a:br>
              <a:rPr lang="en" sz="1900"/>
            </a:br>
            <a:r>
              <a:rPr lang="en" sz="1900"/>
              <a:t>- Lockdown from March 2020 to 2022</a:t>
            </a:r>
            <a:endParaRPr sz="1900"/>
          </a:p>
          <a:p>
            <a:pPr indent="0" lvl="0" marL="0" rtl="0" algn="l">
              <a:spcBef>
                <a:spcPts val="1200"/>
              </a:spcBef>
              <a:spcAft>
                <a:spcPts val="0"/>
              </a:spcAft>
              <a:buNone/>
            </a:pPr>
            <a:r>
              <a:rPr b="1" lang="en" sz="1900"/>
              <a:t>Carbon Tax</a:t>
            </a:r>
            <a:br>
              <a:rPr b="1" lang="en" sz="1900"/>
            </a:br>
            <a:r>
              <a:rPr lang="en" sz="1900"/>
              <a:t>- A regulatory tax meant to curb carbon content in products such as fuel</a:t>
            </a:r>
            <a:br>
              <a:rPr lang="en" sz="1900"/>
            </a:br>
            <a:r>
              <a:rPr lang="en" sz="1900"/>
              <a:t>- The steady growth of the carbon tax since it’s introduction:</a:t>
            </a:r>
            <a:br>
              <a:rPr lang="en" sz="1500"/>
            </a:br>
            <a:br>
              <a:rPr lang="en" sz="1500"/>
            </a:br>
            <a:br>
              <a:rPr lang="en" sz="1500"/>
            </a:br>
            <a:br>
              <a:rPr lang="en" sz="1500"/>
            </a:br>
            <a:br>
              <a:rPr lang="en" sz="1500"/>
            </a:br>
            <a:br>
              <a:rPr lang="en" sz="1500"/>
            </a:br>
            <a:br>
              <a:rPr lang="en" sz="1500"/>
            </a:br>
            <a:br>
              <a:rPr lang="en" sz="1500"/>
            </a:br>
            <a:endParaRPr sz="1500"/>
          </a:p>
          <a:p>
            <a:pPr indent="0" lvl="0" marL="0" rtl="0" algn="l">
              <a:spcBef>
                <a:spcPts val="1200"/>
              </a:spcBef>
              <a:spcAft>
                <a:spcPts val="0"/>
              </a:spcAft>
              <a:buNone/>
            </a:pPr>
            <a:r>
              <a:rPr lang="en" sz="1458"/>
              <a:t>Source: https://www.carbon-direct.com/insights/the-future-of-carbon-pricing-in-canada-after-the-2025-election</a:t>
            </a:r>
            <a:br>
              <a:rPr lang="en" sz="1200"/>
            </a:br>
            <a:br>
              <a:rPr lang="en" sz="1200"/>
            </a:br>
            <a:br>
              <a:rPr lang="en" sz="1200"/>
            </a:br>
            <a:endParaRPr sz="1900"/>
          </a:p>
          <a:p>
            <a:pPr indent="0" lvl="0" marL="0" rtl="0" algn="l">
              <a:spcBef>
                <a:spcPts val="1200"/>
              </a:spcBef>
              <a:spcAft>
                <a:spcPts val="1200"/>
              </a:spcAft>
              <a:buNone/>
            </a:pPr>
            <a:br>
              <a:rPr lang="en" sz="1200"/>
            </a:br>
            <a:br>
              <a:rPr lang="en" sz="1500"/>
            </a:br>
            <a:endParaRPr sz="1500"/>
          </a:p>
        </p:txBody>
      </p:sp>
      <p:pic>
        <p:nvPicPr>
          <p:cNvPr id="123" name="Google Shape;123;p18"/>
          <p:cNvPicPr preferRelativeResize="0"/>
          <p:nvPr/>
        </p:nvPicPr>
        <p:blipFill>
          <a:blip r:embed="rId3">
            <a:alphaModFix/>
          </a:blip>
          <a:stretch>
            <a:fillRect/>
          </a:stretch>
        </p:blipFill>
        <p:spPr>
          <a:xfrm>
            <a:off x="311700" y="2414750"/>
            <a:ext cx="7909626" cy="960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129" name="Google Shape;129;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br>
              <a:rPr lang="en"/>
            </a:b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Fix:</a:t>
            </a:r>
            <a:br>
              <a:rPr lang="en"/>
            </a:br>
            <a:endParaRPr/>
          </a:p>
        </p:txBody>
      </p:sp>
      <p:pic>
        <p:nvPicPr>
          <p:cNvPr id="130" name="Google Shape;130;p19"/>
          <p:cNvPicPr preferRelativeResize="0"/>
          <p:nvPr/>
        </p:nvPicPr>
        <p:blipFill>
          <a:blip r:embed="rId3">
            <a:alphaModFix/>
          </a:blip>
          <a:stretch>
            <a:fillRect/>
          </a:stretch>
        </p:blipFill>
        <p:spPr>
          <a:xfrm>
            <a:off x="311700" y="964425"/>
            <a:ext cx="3998125" cy="1076525"/>
          </a:xfrm>
          <a:prstGeom prst="rect">
            <a:avLst/>
          </a:prstGeom>
          <a:noFill/>
          <a:ln>
            <a:noFill/>
          </a:ln>
        </p:spPr>
      </p:pic>
      <p:pic>
        <p:nvPicPr>
          <p:cNvPr id="131" name="Google Shape;131;p19"/>
          <p:cNvPicPr preferRelativeResize="0"/>
          <p:nvPr/>
        </p:nvPicPr>
        <p:blipFill>
          <a:blip r:embed="rId4">
            <a:alphaModFix/>
          </a:blip>
          <a:stretch>
            <a:fillRect/>
          </a:stretch>
        </p:blipFill>
        <p:spPr>
          <a:xfrm>
            <a:off x="4819150" y="661036"/>
            <a:ext cx="1539600" cy="1683300"/>
          </a:xfrm>
          <a:prstGeom prst="rect">
            <a:avLst/>
          </a:prstGeom>
          <a:noFill/>
          <a:ln>
            <a:noFill/>
          </a:ln>
        </p:spPr>
      </p:pic>
      <p:pic>
        <p:nvPicPr>
          <p:cNvPr id="132" name="Google Shape;132;p19"/>
          <p:cNvPicPr preferRelativeResize="0"/>
          <p:nvPr/>
        </p:nvPicPr>
        <p:blipFill>
          <a:blip r:embed="rId5">
            <a:alphaModFix/>
          </a:blip>
          <a:stretch>
            <a:fillRect/>
          </a:stretch>
        </p:blipFill>
        <p:spPr>
          <a:xfrm>
            <a:off x="311688" y="2894600"/>
            <a:ext cx="5172075" cy="1847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idx="1" type="body"/>
          </p:nvPr>
        </p:nvSpPr>
        <p:spPr>
          <a:xfrm>
            <a:off x="319500" y="224275"/>
            <a:ext cx="8621700" cy="460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138" name="Google Shape;138;p20"/>
          <p:cNvPicPr preferRelativeResize="0"/>
          <p:nvPr/>
        </p:nvPicPr>
        <p:blipFill>
          <a:blip r:embed="rId3">
            <a:alphaModFix/>
          </a:blip>
          <a:stretch>
            <a:fillRect/>
          </a:stretch>
        </p:blipFill>
        <p:spPr>
          <a:xfrm>
            <a:off x="463500" y="224275"/>
            <a:ext cx="1928825" cy="1250850"/>
          </a:xfrm>
          <a:prstGeom prst="rect">
            <a:avLst/>
          </a:prstGeom>
          <a:noFill/>
          <a:ln>
            <a:noFill/>
          </a:ln>
        </p:spPr>
      </p:pic>
      <p:pic>
        <p:nvPicPr>
          <p:cNvPr id="139" name="Google Shape;139;p20"/>
          <p:cNvPicPr preferRelativeResize="0"/>
          <p:nvPr/>
        </p:nvPicPr>
        <p:blipFill>
          <a:blip r:embed="rId4">
            <a:alphaModFix/>
          </a:blip>
          <a:stretch>
            <a:fillRect/>
          </a:stretch>
        </p:blipFill>
        <p:spPr>
          <a:xfrm>
            <a:off x="428475" y="2035502"/>
            <a:ext cx="4767350" cy="2759125"/>
          </a:xfrm>
          <a:prstGeom prst="rect">
            <a:avLst/>
          </a:prstGeom>
          <a:noFill/>
          <a:ln>
            <a:noFill/>
          </a:ln>
        </p:spPr>
      </p:pic>
      <p:sp>
        <p:nvSpPr>
          <p:cNvPr id="140" name="Google Shape;140;p20"/>
          <p:cNvSpPr txBox="1"/>
          <p:nvPr/>
        </p:nvSpPr>
        <p:spPr>
          <a:xfrm>
            <a:off x="463500" y="1517625"/>
            <a:ext cx="822300" cy="3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Fix:</a:t>
            </a:r>
            <a:endParaRPr sz="1800">
              <a:solidFill>
                <a:schemeClr val="dk2"/>
              </a:solidFill>
              <a:latin typeface="Roboto"/>
              <a:ea typeface="Roboto"/>
              <a:cs typeface="Roboto"/>
              <a:sym typeface="Roboto"/>
            </a:endParaRPr>
          </a:p>
        </p:txBody>
      </p:sp>
      <p:pic>
        <p:nvPicPr>
          <p:cNvPr id="141" name="Google Shape;141;p20"/>
          <p:cNvPicPr preferRelativeResize="0"/>
          <p:nvPr/>
        </p:nvPicPr>
        <p:blipFill>
          <a:blip r:embed="rId5">
            <a:alphaModFix/>
          </a:blip>
          <a:stretch>
            <a:fillRect/>
          </a:stretch>
        </p:blipFill>
        <p:spPr>
          <a:xfrm>
            <a:off x="2825447" y="547884"/>
            <a:ext cx="4045000" cy="603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idx="1" type="body"/>
          </p:nvPr>
        </p:nvSpPr>
        <p:spPr>
          <a:xfrm>
            <a:off x="52325" y="1229875"/>
            <a:ext cx="9144000" cy="377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7" name="Google Shape;147;p21"/>
          <p:cNvSpPr txBox="1"/>
          <p:nvPr>
            <p:ph type="title"/>
          </p:nvPr>
        </p:nvSpPr>
        <p:spPr>
          <a:xfrm>
            <a:off x="311700" y="661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Data Extraction</a:t>
            </a:r>
            <a:endParaRPr/>
          </a:p>
        </p:txBody>
      </p:sp>
      <p:pic>
        <p:nvPicPr>
          <p:cNvPr id="148" name="Google Shape;148;p21"/>
          <p:cNvPicPr preferRelativeResize="0"/>
          <p:nvPr/>
        </p:nvPicPr>
        <p:blipFill>
          <a:blip r:embed="rId3">
            <a:alphaModFix/>
          </a:blip>
          <a:stretch>
            <a:fillRect/>
          </a:stretch>
        </p:blipFill>
        <p:spPr>
          <a:xfrm>
            <a:off x="0" y="636500"/>
            <a:ext cx="3477966" cy="1024175"/>
          </a:xfrm>
          <a:prstGeom prst="rect">
            <a:avLst/>
          </a:prstGeom>
          <a:noFill/>
          <a:ln>
            <a:noFill/>
          </a:ln>
        </p:spPr>
      </p:pic>
      <p:pic>
        <p:nvPicPr>
          <p:cNvPr id="149" name="Google Shape;149;p21"/>
          <p:cNvPicPr preferRelativeResize="0"/>
          <p:nvPr/>
        </p:nvPicPr>
        <p:blipFill>
          <a:blip r:embed="rId4">
            <a:alphaModFix/>
          </a:blip>
          <a:stretch>
            <a:fillRect/>
          </a:stretch>
        </p:blipFill>
        <p:spPr>
          <a:xfrm>
            <a:off x="52325" y="1861550"/>
            <a:ext cx="1806950" cy="463525"/>
          </a:xfrm>
          <a:prstGeom prst="rect">
            <a:avLst/>
          </a:prstGeom>
          <a:noFill/>
          <a:ln>
            <a:noFill/>
          </a:ln>
        </p:spPr>
      </p:pic>
      <p:pic>
        <p:nvPicPr>
          <p:cNvPr id="150" name="Google Shape;150;p21"/>
          <p:cNvPicPr preferRelativeResize="0"/>
          <p:nvPr/>
        </p:nvPicPr>
        <p:blipFill>
          <a:blip r:embed="rId5">
            <a:alphaModFix/>
          </a:blip>
          <a:stretch>
            <a:fillRect/>
          </a:stretch>
        </p:blipFill>
        <p:spPr>
          <a:xfrm>
            <a:off x="52325" y="2325075"/>
            <a:ext cx="4306201" cy="1024175"/>
          </a:xfrm>
          <a:prstGeom prst="rect">
            <a:avLst/>
          </a:prstGeom>
          <a:noFill/>
          <a:ln>
            <a:noFill/>
          </a:ln>
        </p:spPr>
      </p:pic>
      <p:pic>
        <p:nvPicPr>
          <p:cNvPr id="151" name="Google Shape;151;p21"/>
          <p:cNvPicPr preferRelativeResize="0"/>
          <p:nvPr/>
        </p:nvPicPr>
        <p:blipFill>
          <a:blip r:embed="rId6">
            <a:alphaModFix/>
          </a:blip>
          <a:stretch>
            <a:fillRect/>
          </a:stretch>
        </p:blipFill>
        <p:spPr>
          <a:xfrm>
            <a:off x="4458625" y="1861550"/>
            <a:ext cx="2023100" cy="463525"/>
          </a:xfrm>
          <a:prstGeom prst="rect">
            <a:avLst/>
          </a:prstGeom>
          <a:noFill/>
          <a:ln>
            <a:noFill/>
          </a:ln>
        </p:spPr>
      </p:pic>
      <p:pic>
        <p:nvPicPr>
          <p:cNvPr id="152" name="Google Shape;152;p21"/>
          <p:cNvPicPr preferRelativeResize="0"/>
          <p:nvPr/>
        </p:nvPicPr>
        <p:blipFill>
          <a:blip r:embed="rId7">
            <a:alphaModFix/>
          </a:blip>
          <a:stretch>
            <a:fillRect/>
          </a:stretch>
        </p:blipFill>
        <p:spPr>
          <a:xfrm>
            <a:off x="4458625" y="2325075"/>
            <a:ext cx="4685375" cy="1024175"/>
          </a:xfrm>
          <a:prstGeom prst="rect">
            <a:avLst/>
          </a:prstGeom>
          <a:noFill/>
          <a:ln>
            <a:noFill/>
          </a:ln>
        </p:spPr>
      </p:pic>
      <p:pic>
        <p:nvPicPr>
          <p:cNvPr id="153" name="Google Shape;153;p21"/>
          <p:cNvPicPr preferRelativeResize="0"/>
          <p:nvPr/>
        </p:nvPicPr>
        <p:blipFill>
          <a:blip r:embed="rId8">
            <a:alphaModFix/>
          </a:blip>
          <a:stretch>
            <a:fillRect/>
          </a:stretch>
        </p:blipFill>
        <p:spPr>
          <a:xfrm>
            <a:off x="3414225" y="3442900"/>
            <a:ext cx="1695600" cy="399775"/>
          </a:xfrm>
          <a:prstGeom prst="rect">
            <a:avLst/>
          </a:prstGeom>
          <a:noFill/>
          <a:ln>
            <a:noFill/>
          </a:ln>
        </p:spPr>
      </p:pic>
      <p:pic>
        <p:nvPicPr>
          <p:cNvPr id="154" name="Google Shape;154;p21"/>
          <p:cNvPicPr preferRelativeResize="0"/>
          <p:nvPr/>
        </p:nvPicPr>
        <p:blipFill>
          <a:blip r:embed="rId9">
            <a:alphaModFix/>
          </a:blip>
          <a:stretch>
            <a:fillRect/>
          </a:stretch>
        </p:blipFill>
        <p:spPr>
          <a:xfrm>
            <a:off x="1511035" y="3842674"/>
            <a:ext cx="5676566" cy="1024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