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95" r:id="rId3"/>
    <p:sldId id="607" r:id="rId4"/>
    <p:sldId id="573" r:id="rId5"/>
    <p:sldId id="601" r:id="rId6"/>
    <p:sldId id="608" r:id="rId7"/>
    <p:sldId id="610" r:id="rId8"/>
    <p:sldId id="609" r:id="rId9"/>
    <p:sldId id="611" r:id="rId10"/>
    <p:sldId id="612" r:id="rId11"/>
    <p:sldId id="613" r:id="rId12"/>
    <p:sldId id="614" r:id="rId13"/>
    <p:sldId id="615" r:id="rId14"/>
    <p:sldId id="616" r:id="rId15"/>
    <p:sldId id="594" r:id="rId16"/>
    <p:sldId id="617" r:id="rId17"/>
    <p:sldId id="618" r:id="rId18"/>
    <p:sldId id="619" r:id="rId19"/>
    <p:sldId id="620" r:id="rId20"/>
    <p:sldId id="621" r:id="rId21"/>
    <p:sldId id="622" r:id="rId22"/>
    <p:sldId id="635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462" r:id="rId3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99E"/>
    <a:srgbClr val="93D04F"/>
    <a:srgbClr val="EE9A53"/>
    <a:srgbClr val="36244A"/>
    <a:srgbClr val="142532"/>
    <a:srgbClr val="EA2D49"/>
    <a:srgbClr val="262626"/>
    <a:srgbClr val="F25C26"/>
    <a:srgbClr val="22CC97"/>
    <a:srgbClr val="00B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4660"/>
  </p:normalViewPr>
  <p:slideViewPr>
    <p:cSldViewPr>
      <p:cViewPr varScale="1">
        <p:scale>
          <a:sx n="93" d="100"/>
          <a:sy n="93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宋体" charset="0"/>
              </a:defRPr>
            </a:lvl1pPr>
          </a:lstStyle>
          <a:p>
            <a:pPr>
              <a:defRPr/>
            </a:pPr>
            <a:fld id="{E97F498D-8245-CC42-9C86-69AFA5DE1B2C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宋体" charset="0"/>
              </a:defRPr>
            </a:lvl1pPr>
          </a:lstStyle>
          <a:p>
            <a:pPr>
              <a:defRPr/>
            </a:pPr>
            <a:fld id="{9136FFD2-59B1-3049-8597-87C1BBE9F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38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宋体" charset="0"/>
              </a:defRPr>
            </a:lvl1pPr>
          </a:lstStyle>
          <a:p>
            <a:pPr>
              <a:defRPr/>
            </a:pPr>
            <a:fld id="{753DD876-416D-E541-A30A-CD2AD3E72DD0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宋体" charset="0"/>
              </a:defRPr>
            </a:lvl1pPr>
          </a:lstStyle>
          <a:p>
            <a:pPr>
              <a:defRPr/>
            </a:pPr>
            <a:fld id="{65DDC1B0-E254-4041-A708-BEFF699D5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712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70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31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73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18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60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42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4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82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90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85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286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DC1B0-E254-4041-A708-BEFF699D5A5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4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E9693-E0C3-5B47-B670-AC27CDFDA4E6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9F011-0E4E-2346-9534-DA6F79F83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97096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6190D-DD36-024D-8D04-C368A8C4C46B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21F57-0E55-8B43-ABF6-AEF3FA9014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61516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CF6FF-B9B3-D840-B35A-55047BA09F24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63090-B808-6C45-85B1-C1856A893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5480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3E0EA-88AD-AC46-9097-26B1153C1AB9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4CB6F-58FF-FC43-BEBF-0F3B2C95C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29656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4330A-1A65-3148-B7FD-EA3BE1DB5E7C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E2A56-383D-EC43-8C20-0D02081760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558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3FDA2-E35A-954E-BBF3-CCE1247182A3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38F9-F7C8-E74D-91E5-21D47D163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66255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4B842-2A15-4F40-8215-0178377A4D5F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4146A-2B85-FC41-9E6A-FCCCE286C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36238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285AF-5240-2742-82C8-F0B92E86ECF5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650A-F7E3-8646-96D3-1542583F9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4219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88FA-5604-5446-9A5B-D97088615B2C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BE848-0566-0D4B-9DC3-BD1A5222BC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5843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5C432-7DAC-454C-AF4B-8A44E2ABFFBD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DADCE-A2B4-C841-A01A-35BF3559F7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06849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E1E61-A249-F640-8636-444CB7052084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48BA4-5D5E-FC4C-8E54-9E1CE7713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4752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宋体" charset="0"/>
              </a:defRPr>
            </a:lvl1pPr>
          </a:lstStyle>
          <a:p>
            <a:pPr>
              <a:defRPr/>
            </a:pPr>
            <a:fld id="{C588A106-ADB5-AB49-8A45-512D9FD6E3B3}" type="datetimeFigureOut">
              <a:rPr lang="en-US" altLang="zh-CN"/>
              <a:pPr>
                <a:defRPr/>
              </a:pPr>
              <a:t>8/9/2017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宋体" charset="0"/>
              </a:defRPr>
            </a:lvl1pPr>
          </a:lstStyle>
          <a:p>
            <a:pPr>
              <a:defRPr/>
            </a:pPr>
            <a:fld id="{039D9230-BA3D-7E4F-AE34-0FD769C83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315200" cy="762000"/>
          </a:xfrm>
        </p:spPr>
        <p:txBody>
          <a:bodyPr/>
          <a:lstStyle/>
          <a:p>
            <a:pPr eaLnBrk="1" hangingPunct="1"/>
            <a:r>
              <a:rPr kumimoji="0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 Oblique"/>
                <a:ea typeface="Microsoft YaHei" charset="0"/>
                <a:cs typeface="Avenir Black Oblique"/>
              </a:rPr>
              <a:t>弹</a:t>
            </a:r>
            <a:r>
              <a:rPr kumimoji="0"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lack Oblique"/>
                <a:ea typeface="Microsoft YaHei" charset="0"/>
                <a:cs typeface="Avenir Black Oblique"/>
              </a:rPr>
              <a:t>幕消息情感分析研究</a:t>
            </a:r>
            <a:endParaRPr kumimoji="0"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Avenir Black Oblique"/>
              <a:ea typeface="Microsoft YaHei" charset="0"/>
              <a:cs typeface="Avenir Black Obliq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635102"/>
            <a:ext cx="5410200" cy="304800"/>
          </a:xfrm>
        </p:spPr>
        <p:txBody>
          <a:bodyPr/>
          <a:lstStyle/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网站产品部 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MTS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况  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鹏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57200" y="1352550"/>
            <a:ext cx="246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rtl="0" eaLnBrk="1" hangingPunct="1"/>
            <a:r>
              <a:rPr lang="en-US" altLang="zh-CN" sz="2400" b="1" kern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en-US" altLang="zh-CN" sz="2400" b="1" kern="1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                   </a:t>
            </a:r>
            <a:endParaRPr lang="zh-CN" altLang="en-US" sz="2400" b="1" kern="12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2746" y="2571750"/>
            <a:ext cx="5619093" cy="609600"/>
          </a:xfrm>
          <a:custGeom>
            <a:avLst/>
            <a:gdLst>
              <a:gd name="connsiteX0" fmla="*/ 0 w 5486400"/>
              <a:gd name="connsiteY0" fmla="*/ 0 h 609600"/>
              <a:gd name="connsiteX1" fmla="*/ 5486400 w 5486400"/>
              <a:gd name="connsiteY1" fmla="*/ 0 h 609600"/>
              <a:gd name="connsiteX2" fmla="*/ 5486400 w 5486400"/>
              <a:gd name="connsiteY2" fmla="*/ 609600 h 609600"/>
              <a:gd name="connsiteX3" fmla="*/ 0 w 5486400"/>
              <a:gd name="connsiteY3" fmla="*/ 609600 h 609600"/>
              <a:gd name="connsiteX4" fmla="*/ 0 w 5486400"/>
              <a:gd name="connsiteY4" fmla="*/ 0 h 609600"/>
              <a:gd name="connsiteX0" fmla="*/ 151650 w 5638050"/>
              <a:gd name="connsiteY0" fmla="*/ 0 h 609600"/>
              <a:gd name="connsiteX1" fmla="*/ 5638050 w 5638050"/>
              <a:gd name="connsiteY1" fmla="*/ 0 h 609600"/>
              <a:gd name="connsiteX2" fmla="*/ 5638050 w 5638050"/>
              <a:gd name="connsiteY2" fmla="*/ 609600 h 609600"/>
              <a:gd name="connsiteX3" fmla="*/ 0 w 5638050"/>
              <a:gd name="connsiteY3" fmla="*/ 609600 h 609600"/>
              <a:gd name="connsiteX4" fmla="*/ 151650 w 5638050"/>
              <a:gd name="connsiteY4" fmla="*/ 0 h 609600"/>
              <a:gd name="connsiteX0" fmla="*/ 151650 w 5638050"/>
              <a:gd name="connsiteY0" fmla="*/ 0 h 609600"/>
              <a:gd name="connsiteX1" fmla="*/ 5638050 w 5638050"/>
              <a:gd name="connsiteY1" fmla="*/ 0 h 609600"/>
              <a:gd name="connsiteX2" fmla="*/ 5448488 w 5638050"/>
              <a:gd name="connsiteY2" fmla="*/ 590646 h 609600"/>
              <a:gd name="connsiteX3" fmla="*/ 0 w 5638050"/>
              <a:gd name="connsiteY3" fmla="*/ 609600 h 609600"/>
              <a:gd name="connsiteX4" fmla="*/ 151650 w 5638050"/>
              <a:gd name="connsiteY4" fmla="*/ 0 h 609600"/>
              <a:gd name="connsiteX0" fmla="*/ 151650 w 5619093"/>
              <a:gd name="connsiteY0" fmla="*/ 0 h 609600"/>
              <a:gd name="connsiteX1" fmla="*/ 5619093 w 5619093"/>
              <a:gd name="connsiteY1" fmla="*/ 9477 h 609600"/>
              <a:gd name="connsiteX2" fmla="*/ 5448488 w 5619093"/>
              <a:gd name="connsiteY2" fmla="*/ 590646 h 609600"/>
              <a:gd name="connsiteX3" fmla="*/ 0 w 5619093"/>
              <a:gd name="connsiteY3" fmla="*/ 609600 h 609600"/>
              <a:gd name="connsiteX4" fmla="*/ 151650 w 5619093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093" h="609600">
                <a:moveTo>
                  <a:pt x="151650" y="0"/>
                </a:moveTo>
                <a:lnTo>
                  <a:pt x="5619093" y="9477"/>
                </a:lnTo>
                <a:lnTo>
                  <a:pt x="5448488" y="590646"/>
                </a:lnTo>
                <a:lnTo>
                  <a:pt x="0" y="609600"/>
                </a:lnTo>
                <a:lnTo>
                  <a:pt x="151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4"/>
          <p:cNvSpPr/>
          <p:nvPr/>
        </p:nvSpPr>
        <p:spPr>
          <a:xfrm>
            <a:off x="1676400" y="2495550"/>
            <a:ext cx="5619093" cy="609600"/>
          </a:xfrm>
          <a:custGeom>
            <a:avLst/>
            <a:gdLst>
              <a:gd name="connsiteX0" fmla="*/ 0 w 5486400"/>
              <a:gd name="connsiteY0" fmla="*/ 0 h 609600"/>
              <a:gd name="connsiteX1" fmla="*/ 5486400 w 5486400"/>
              <a:gd name="connsiteY1" fmla="*/ 0 h 609600"/>
              <a:gd name="connsiteX2" fmla="*/ 5486400 w 5486400"/>
              <a:gd name="connsiteY2" fmla="*/ 609600 h 609600"/>
              <a:gd name="connsiteX3" fmla="*/ 0 w 5486400"/>
              <a:gd name="connsiteY3" fmla="*/ 609600 h 609600"/>
              <a:gd name="connsiteX4" fmla="*/ 0 w 5486400"/>
              <a:gd name="connsiteY4" fmla="*/ 0 h 609600"/>
              <a:gd name="connsiteX0" fmla="*/ 151650 w 5638050"/>
              <a:gd name="connsiteY0" fmla="*/ 0 h 609600"/>
              <a:gd name="connsiteX1" fmla="*/ 5638050 w 5638050"/>
              <a:gd name="connsiteY1" fmla="*/ 0 h 609600"/>
              <a:gd name="connsiteX2" fmla="*/ 5638050 w 5638050"/>
              <a:gd name="connsiteY2" fmla="*/ 609600 h 609600"/>
              <a:gd name="connsiteX3" fmla="*/ 0 w 5638050"/>
              <a:gd name="connsiteY3" fmla="*/ 609600 h 609600"/>
              <a:gd name="connsiteX4" fmla="*/ 151650 w 5638050"/>
              <a:gd name="connsiteY4" fmla="*/ 0 h 609600"/>
              <a:gd name="connsiteX0" fmla="*/ 151650 w 5638050"/>
              <a:gd name="connsiteY0" fmla="*/ 0 h 609600"/>
              <a:gd name="connsiteX1" fmla="*/ 5638050 w 5638050"/>
              <a:gd name="connsiteY1" fmla="*/ 0 h 609600"/>
              <a:gd name="connsiteX2" fmla="*/ 5448488 w 5638050"/>
              <a:gd name="connsiteY2" fmla="*/ 590646 h 609600"/>
              <a:gd name="connsiteX3" fmla="*/ 0 w 5638050"/>
              <a:gd name="connsiteY3" fmla="*/ 609600 h 609600"/>
              <a:gd name="connsiteX4" fmla="*/ 151650 w 5638050"/>
              <a:gd name="connsiteY4" fmla="*/ 0 h 609600"/>
              <a:gd name="connsiteX0" fmla="*/ 151650 w 5619093"/>
              <a:gd name="connsiteY0" fmla="*/ 0 h 609600"/>
              <a:gd name="connsiteX1" fmla="*/ 5619093 w 5619093"/>
              <a:gd name="connsiteY1" fmla="*/ 9477 h 609600"/>
              <a:gd name="connsiteX2" fmla="*/ 5448488 w 5619093"/>
              <a:gd name="connsiteY2" fmla="*/ 590646 h 609600"/>
              <a:gd name="connsiteX3" fmla="*/ 0 w 5619093"/>
              <a:gd name="connsiteY3" fmla="*/ 609600 h 609600"/>
              <a:gd name="connsiteX4" fmla="*/ 151650 w 5619093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093" h="609600">
                <a:moveTo>
                  <a:pt x="151650" y="0"/>
                </a:moveTo>
                <a:lnTo>
                  <a:pt x="5619093" y="9477"/>
                </a:lnTo>
                <a:lnTo>
                  <a:pt x="5448488" y="590646"/>
                </a:lnTo>
                <a:lnTo>
                  <a:pt x="0" y="609600"/>
                </a:lnTo>
                <a:lnTo>
                  <a:pt x="151650" y="0"/>
                </a:ln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28075" y="25476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分享与讨论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85881" y="3321676"/>
            <a:ext cx="1343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网宿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CDN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事业部</a:t>
            </a:r>
            <a:endParaRPr lang="zh-CN" alt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5876" y="1203598"/>
            <a:ext cx="846192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计算句子积极可能性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已知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: 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posScore,negScore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若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posScore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=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negScore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，则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posPro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0.5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若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posScore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、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negScore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不为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0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，则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posPro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=(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posScore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)/(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posScore+negScore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若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posScore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=0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，则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posPro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=0.5*(1-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(negScore+2)/ (negScore+3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))+(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1-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(negScore+1)/ (negScore+2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))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若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negScore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=0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，则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posPro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=0.5*((posScore+1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)/ (posScore+2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)+(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posScore+2)/( posScore+3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8149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5876" y="1203598"/>
            <a:ext cx="8461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计算句子积极可能性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[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0.5,0]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  0.657</a:t>
            </a:r>
          </a:p>
        </p:txBody>
      </p:sp>
      <p:sp>
        <p:nvSpPr>
          <p:cNvPr id="8" name="矩形 7"/>
          <p:cNvSpPr/>
          <p:nvPr/>
        </p:nvSpPr>
        <p:spPr>
          <a:xfrm>
            <a:off x="1884510" y="2771340"/>
            <a:ext cx="2952328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计算句子积极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可能性</a:t>
            </a:r>
          </a:p>
        </p:txBody>
      </p:sp>
      <p:sp>
        <p:nvSpPr>
          <p:cNvPr id="9" name="下箭头 8"/>
          <p:cNvSpPr/>
          <p:nvPr/>
        </p:nvSpPr>
        <p:spPr>
          <a:xfrm>
            <a:off x="3059832" y="2158292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059832" y="3485161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78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5876" y="1203598"/>
            <a:ext cx="8461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计算指定窗口大小整体情感得分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积极消极边界设定（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0.6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以上积极，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0.4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以下为消极）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可能性大小加权处理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假设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windowSize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=2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[0.3,0.7,0.8,0.2]                                                                                                 [0,0.75,0]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          [-0.25,0.25,0.5,-0.5]</a:t>
            </a:r>
          </a:p>
        </p:txBody>
      </p:sp>
      <p:sp>
        <p:nvSpPr>
          <p:cNvPr id="8" name="下箭头 7"/>
          <p:cNvSpPr/>
          <p:nvPr/>
        </p:nvSpPr>
        <p:spPr>
          <a:xfrm rot="16200000">
            <a:off x="2321736" y="3453862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80876" y="3291829"/>
            <a:ext cx="2952328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整体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情感得分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" name="下箭头 9"/>
          <p:cNvSpPr/>
          <p:nvPr/>
        </p:nvSpPr>
        <p:spPr>
          <a:xfrm rot="16200000">
            <a:off x="6103914" y="3399861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28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5876" y="1203598"/>
            <a:ext cx="8461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情感词典不适用性：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目前得到的情感词典是根据电商评论总结出来的，并不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能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很好地适用于弹幕信息。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窗口大小设置：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窗口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设置过小，可能导致返回的异常情况过多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；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窗口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设置过大，可能会导致寻找不出异常情况。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情感得分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阈值设置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阈值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设置的过高，会降低识别精度（不是异常的也会返回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）；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阈值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设置得过低，会降低召回率（是异常的也不返回）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044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优化改进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5876" y="1203598"/>
            <a:ext cx="8461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用户词典的更改与完善：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添加存在于弹幕消息中的口语化网络用词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情感词典、程度词典的更改与完善：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添加弹幕消息特有的表达情感的词语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情感得分规则的优化：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关键是更改语句情感得分计算算法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816461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071538" y="971550"/>
            <a:ext cx="5519460" cy="79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应用机器学习进行情感分析需要进行数据标注、特征提取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、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特征选择、分类器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训练、数据预测等工作。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95" y="1786847"/>
            <a:ext cx="6607409" cy="32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35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071538" y="971550"/>
            <a:ext cx="7160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数据标注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数据标注是对原始数据的人工分类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，标记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后的数据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作为训练集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来训练分类器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标记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数据质量的好坏直接关系到对未知数据结果预测的准确性。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97" y="2643758"/>
            <a:ext cx="7706816" cy="9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9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071538" y="971550"/>
            <a:ext cx="45768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数据预处理：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读取与写入数据、数据格式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转换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客观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语句的过滤、重复语句的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删除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标记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数据的检查与错误处理、标记数据的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合并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句子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切割、中文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分词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词性标注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、去除停用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词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6811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071538" y="971550"/>
            <a:ext cx="6970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特征提取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特征：分类对象所展现的部分特点，是实现分类的重要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依据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特征提取：单词搭配、双词搭配、三词搭配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特征选择：降维、选择信息量丰富特征、运用统计方法（词频、卡方统计）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特征表示：将原始标记数据表示成特征形式，以便训练分类器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754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071538" y="971550"/>
            <a:ext cx="69701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特征提取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“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手机非常好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用！”                                                    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手机，非常，好用，！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类标签：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positive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               [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好用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[{“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好用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”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True}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positive]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  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3063855"/>
            <a:ext cx="1296000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特征选择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8968" y="1643863"/>
            <a:ext cx="1296144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特征提取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7379" y="3138842"/>
            <a:ext cx="1296000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特征表示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下箭头 11"/>
          <p:cNvSpPr/>
          <p:nvPr/>
        </p:nvSpPr>
        <p:spPr>
          <a:xfrm rot="16200000">
            <a:off x="3160386" y="1805896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6200000">
            <a:off x="5245694" y="1779398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6678168" y="2363752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5400000">
            <a:off x="5245694" y="3225887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5400000">
            <a:off x="3246352" y="3246874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911379" y="3838857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弧形箭头 2"/>
          <p:cNvSpPr/>
          <p:nvPr/>
        </p:nvSpPr>
        <p:spPr>
          <a:xfrm>
            <a:off x="751724" y="2303996"/>
            <a:ext cx="422156" cy="193413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44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693593" y="1200150"/>
            <a:ext cx="7653528" cy="2057400"/>
          </a:xfrm>
          <a:prstGeom prst="rightArrow">
            <a:avLst>
              <a:gd name="adj1" fmla="val 54176"/>
              <a:gd name="adj2" fmla="val 54489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accent6">
                  <a:lumMod val="7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97128" y="1846155"/>
            <a:ext cx="1676400" cy="2526141"/>
            <a:chOff x="685800" y="1809750"/>
            <a:chExt cx="1676400" cy="2526141"/>
          </a:xfrm>
        </p:grpSpPr>
        <p:sp>
          <p:nvSpPr>
            <p:cNvPr id="8" name="圆角矩形 7"/>
            <p:cNvSpPr/>
            <p:nvPr/>
          </p:nvSpPr>
          <p:spPr>
            <a:xfrm>
              <a:off x="685800" y="1809750"/>
              <a:ext cx="1676400" cy="838200"/>
            </a:xfrm>
            <a:prstGeom prst="roundRect">
              <a:avLst/>
            </a:prstGeom>
            <a:solidFill>
              <a:srgbClr val="821A0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1524000" y="2495550"/>
              <a:ext cx="0" cy="762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447800" y="3181350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685783"/>
              <a:endParaRPr kumimoji="1" lang="zh-CN" altLang="en-US" sz="1000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20" name="TextBox 36"/>
            <p:cNvSpPr txBox="1"/>
            <p:nvPr/>
          </p:nvSpPr>
          <p:spPr bwMode="auto">
            <a:xfrm>
              <a:off x="685800" y="3435647"/>
              <a:ext cx="1676400" cy="900244"/>
            </a:xfrm>
            <a:prstGeom prst="rect">
              <a:avLst/>
            </a:prstGeom>
            <a:noFill/>
          </p:spPr>
          <p:txBody>
            <a:bodyPr wrap="square" lIns="68579" tIns="34289" rIns="68579" bIns="34289">
              <a:spAutoFit/>
            </a:bodyPr>
            <a:lstStyle/>
            <a:p>
              <a:pPr marL="171450" indent="-171450" defTabSz="685783">
                <a:lnSpc>
                  <a:spcPct val="150000"/>
                </a:lnSpc>
                <a:buFont typeface="Wingdings" charset="2"/>
                <a:buChar char="ü"/>
                <a:defRPr/>
              </a:pP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问题描述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实现目标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弹</a:t>
              </a: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幕消息特点</a:t>
              </a:r>
              <a:endPara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685783">
                <a:lnSpc>
                  <a:spcPct val="150000"/>
                </a:lnSpc>
                <a:defRPr/>
              </a:pP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情感分析现状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840821" y="2075924"/>
              <a:ext cx="1295400" cy="327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9" tIns="34289" rIns="68579" bIns="34289">
              <a:spAutoFit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kumimoji="1" lang="zh-CN" altLang="en-US" sz="1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研究背景</a:t>
              </a: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1920816" y="1857633"/>
            <a:ext cx="1676400" cy="2526141"/>
            <a:chOff x="2743200" y="1809750"/>
            <a:chExt cx="1676400" cy="2526141"/>
          </a:xfrm>
        </p:grpSpPr>
        <p:sp>
          <p:nvSpPr>
            <p:cNvPr id="9" name="圆角矩形 8"/>
            <p:cNvSpPr/>
            <p:nvPr/>
          </p:nvSpPr>
          <p:spPr>
            <a:xfrm>
              <a:off x="2743200" y="1809750"/>
              <a:ext cx="1676400" cy="838200"/>
            </a:xfrm>
            <a:prstGeom prst="roundRect">
              <a:avLst/>
            </a:prstGeom>
            <a:solidFill>
              <a:srgbClr val="C3260C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3581400" y="2495550"/>
              <a:ext cx="0" cy="6858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505200" y="3181350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685783"/>
              <a:endParaRPr kumimoji="1" lang="zh-CN" altLang="en-US" sz="1000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2961640" y="1951681"/>
              <a:ext cx="1295400" cy="564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9" tIns="34289" rIns="68579" bIns="34289">
              <a:spAutoFit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kumimoji="1" lang="zh-CN" altLang="en-US" sz="1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基于词典情感分析</a:t>
              </a:r>
            </a:p>
          </p:txBody>
        </p:sp>
        <p:sp>
          <p:nvSpPr>
            <p:cNvPr id="25" name="TextBox 36"/>
            <p:cNvSpPr txBox="1"/>
            <p:nvPr/>
          </p:nvSpPr>
          <p:spPr bwMode="auto">
            <a:xfrm>
              <a:off x="2743200" y="3435647"/>
              <a:ext cx="1676400" cy="900244"/>
            </a:xfrm>
            <a:prstGeom prst="rect">
              <a:avLst/>
            </a:prstGeom>
            <a:noFill/>
          </p:spPr>
          <p:txBody>
            <a:bodyPr wrap="square" lIns="68579" tIns="34289" rIns="68579" bIns="34289">
              <a:spAutoFit/>
            </a:bodyPr>
            <a:lstStyle/>
            <a:p>
              <a:pPr marL="171450" indent="-171450" defTabSz="685783">
                <a:lnSpc>
                  <a:spcPct val="150000"/>
                </a:lnSpc>
                <a:buFont typeface="Wingdings" charset="2"/>
                <a:buChar char="ü"/>
                <a:defRPr/>
              </a:pP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过程描述</a:t>
              </a:r>
              <a:endPara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685783">
                <a:lnSpc>
                  <a:spcPct val="150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主要问题</a:t>
              </a:r>
              <a:endPara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685783">
                <a:lnSpc>
                  <a:spcPct val="150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优化改进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3699261" y="1867670"/>
            <a:ext cx="1676400" cy="2501648"/>
            <a:chOff x="4800600" y="1809750"/>
            <a:chExt cx="1676400" cy="2501648"/>
          </a:xfrm>
        </p:grpSpPr>
        <p:sp>
          <p:nvSpPr>
            <p:cNvPr id="10" name="圆角矩形 9"/>
            <p:cNvSpPr/>
            <p:nvPr/>
          </p:nvSpPr>
          <p:spPr>
            <a:xfrm>
              <a:off x="4800600" y="1809750"/>
              <a:ext cx="1676400" cy="838200"/>
            </a:xfrm>
            <a:prstGeom prst="roundRect">
              <a:avLst/>
            </a:prstGeom>
            <a:solidFill>
              <a:srgbClr val="821A0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5638800" y="2495550"/>
              <a:ext cx="0" cy="762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562600" y="3181350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685783"/>
              <a:endParaRPr kumimoji="1" lang="zh-CN" altLang="en-US" sz="1000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5026440" y="1942478"/>
              <a:ext cx="1295400" cy="564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9" tIns="34289" rIns="68579" bIns="34289">
              <a:spAutoFit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kumimoji="1" lang="zh-CN" altLang="en-US" sz="1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基于机器学习情感分析</a:t>
              </a:r>
            </a:p>
          </p:txBody>
        </p:sp>
        <p:sp>
          <p:nvSpPr>
            <p:cNvPr id="26" name="TextBox 36"/>
            <p:cNvSpPr txBox="1"/>
            <p:nvPr/>
          </p:nvSpPr>
          <p:spPr bwMode="auto">
            <a:xfrm>
              <a:off x="4800600" y="3435647"/>
              <a:ext cx="1676400" cy="875751"/>
            </a:xfrm>
            <a:prstGeom prst="rect">
              <a:avLst/>
            </a:prstGeom>
            <a:noFill/>
          </p:spPr>
          <p:txBody>
            <a:bodyPr wrap="square" lIns="68579" tIns="34289" rIns="68579" bIns="34289">
              <a:spAutoFit/>
            </a:bodyPr>
            <a:lstStyle/>
            <a:p>
              <a:pPr marL="171450" indent="-171450" defTabSz="685783">
                <a:lnSpc>
                  <a:spcPct val="150000"/>
                </a:lnSpc>
                <a:buFont typeface="Wingdings" charset="2"/>
                <a:buChar char="ü"/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过程描述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685783">
                <a:lnSpc>
                  <a:spcPct val="150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主要问题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685783">
                <a:lnSpc>
                  <a:spcPct val="150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优化改进</a:t>
              </a: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5493568" y="1867670"/>
            <a:ext cx="1676400" cy="2526141"/>
            <a:chOff x="6858000" y="1809750"/>
            <a:chExt cx="1676400" cy="2526141"/>
          </a:xfrm>
        </p:grpSpPr>
        <p:sp>
          <p:nvSpPr>
            <p:cNvPr id="11" name="圆角矩形 10"/>
            <p:cNvSpPr/>
            <p:nvPr/>
          </p:nvSpPr>
          <p:spPr>
            <a:xfrm>
              <a:off x="6858000" y="1809750"/>
              <a:ext cx="1676400" cy="838200"/>
            </a:xfrm>
            <a:prstGeom prst="roundRect">
              <a:avLst/>
            </a:prstGeom>
            <a:solidFill>
              <a:srgbClr val="C3260C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7696200" y="2495550"/>
              <a:ext cx="0" cy="762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7620000" y="3181350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685783"/>
              <a:endParaRPr kumimoji="1" lang="zh-CN" altLang="en-US" sz="1000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7048500" y="2069074"/>
              <a:ext cx="1295400" cy="305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9" tIns="34289" rIns="68579" bIns="34289">
              <a:spAutoFit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kumimoji="1" lang="zh-CN" altLang="en-US" sz="1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对比分析</a:t>
              </a:r>
            </a:p>
          </p:txBody>
        </p:sp>
        <p:sp>
          <p:nvSpPr>
            <p:cNvPr id="27" name="TextBox 36"/>
            <p:cNvSpPr txBox="1"/>
            <p:nvPr/>
          </p:nvSpPr>
          <p:spPr bwMode="auto">
            <a:xfrm>
              <a:off x="6858000" y="3435647"/>
              <a:ext cx="1676400" cy="900244"/>
            </a:xfrm>
            <a:prstGeom prst="rect">
              <a:avLst/>
            </a:prstGeom>
            <a:noFill/>
          </p:spPr>
          <p:txBody>
            <a:bodyPr wrap="square" lIns="68579" tIns="34289" rIns="68579" bIns="34289">
              <a:spAutoFit/>
            </a:bodyPr>
            <a:lstStyle/>
            <a:p>
              <a:pPr marL="171450" indent="-171450" defTabSz="685783">
                <a:lnSpc>
                  <a:spcPct val="150000"/>
                </a:lnSpc>
                <a:buFont typeface="Wingdings" charset="2"/>
                <a:buChar char="ü"/>
                <a:defRPr/>
              </a:pP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实现效果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识别精度</a:t>
              </a:r>
              <a:endPara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685783">
                <a:lnSpc>
                  <a:spcPct val="150000"/>
                </a:lnSpc>
                <a:defRPr/>
              </a:pP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时间性能</a:t>
              </a:r>
              <a:endPara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685783">
                <a:lnSpc>
                  <a:spcPct val="150000"/>
                </a:lnSpc>
                <a:defRPr/>
              </a:pP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可扩展性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8" name="图片 2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grpSp>
        <p:nvGrpSpPr>
          <p:cNvPr id="42" name="组 29"/>
          <p:cNvGrpSpPr/>
          <p:nvPr/>
        </p:nvGrpSpPr>
        <p:grpSpPr>
          <a:xfrm>
            <a:off x="7315200" y="1892163"/>
            <a:ext cx="1676400" cy="2318392"/>
            <a:chOff x="4800600" y="1809750"/>
            <a:chExt cx="1676400" cy="2318392"/>
          </a:xfrm>
        </p:grpSpPr>
        <p:sp>
          <p:nvSpPr>
            <p:cNvPr id="43" name="圆角矩形 42"/>
            <p:cNvSpPr/>
            <p:nvPr/>
          </p:nvSpPr>
          <p:spPr>
            <a:xfrm>
              <a:off x="4800600" y="1809750"/>
              <a:ext cx="1676400" cy="838200"/>
            </a:xfrm>
            <a:prstGeom prst="roundRect">
              <a:avLst/>
            </a:prstGeom>
            <a:solidFill>
              <a:srgbClr val="821A0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44" name="直线连接符 15"/>
            <p:cNvCxnSpPr/>
            <p:nvPr/>
          </p:nvCxnSpPr>
          <p:spPr>
            <a:xfrm>
              <a:off x="5638800" y="2495550"/>
              <a:ext cx="0" cy="762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562600" y="3181350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685783"/>
              <a:endParaRPr kumimoji="1" lang="zh-CN" altLang="en-US" sz="1000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46" name="TextBox 25"/>
            <p:cNvSpPr txBox="1">
              <a:spLocks noChangeArrowheads="1"/>
            </p:cNvSpPr>
            <p:nvPr/>
          </p:nvSpPr>
          <p:spPr bwMode="auto">
            <a:xfrm>
              <a:off x="5067300" y="2059444"/>
              <a:ext cx="1295400" cy="305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9" tIns="34289" rIns="68579" bIns="34289">
              <a:spAutoFit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kumimoji="1" lang="zh-CN" altLang="en-US" sz="14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程序使用</a:t>
              </a:r>
              <a:endParaRPr kumimoji="1" lang="zh-CN" altLang="en-US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Box 36"/>
            <p:cNvSpPr txBox="1"/>
            <p:nvPr/>
          </p:nvSpPr>
          <p:spPr bwMode="auto">
            <a:xfrm>
              <a:off x="4800600" y="3435647"/>
              <a:ext cx="1676400" cy="692495"/>
            </a:xfrm>
            <a:prstGeom prst="rect">
              <a:avLst/>
            </a:prstGeom>
            <a:noFill/>
          </p:spPr>
          <p:txBody>
            <a:bodyPr wrap="square" lIns="68579" tIns="34289" rIns="68579" bIns="34289">
              <a:spAutoFit/>
            </a:bodyPr>
            <a:lstStyle/>
            <a:p>
              <a:pPr marL="171450" indent="-171450" defTabSz="685783">
                <a:lnSpc>
                  <a:spcPct val="150000"/>
                </a:lnSpc>
                <a:buFont typeface="Wingdings" charset="2"/>
                <a:buChar char="ü"/>
                <a:defRPr/>
              </a:pP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环境配置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模块介绍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685783">
                <a:lnSpc>
                  <a:spcPct val="150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使用说明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941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2397708"/>
            <a:ext cx="1363459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标记数据集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9128" y="1845565"/>
            <a:ext cx="1296144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训练集</a:t>
            </a:r>
          </a:p>
        </p:txBody>
      </p:sp>
      <p:sp>
        <p:nvSpPr>
          <p:cNvPr id="10" name="矩形 9"/>
          <p:cNvSpPr/>
          <p:nvPr/>
        </p:nvSpPr>
        <p:spPr>
          <a:xfrm>
            <a:off x="3619128" y="3043234"/>
            <a:ext cx="1296144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测试集</a:t>
            </a:r>
          </a:p>
        </p:txBody>
      </p:sp>
      <p:sp>
        <p:nvSpPr>
          <p:cNvPr id="11" name="下箭头 10"/>
          <p:cNvSpPr/>
          <p:nvPr/>
        </p:nvSpPr>
        <p:spPr>
          <a:xfrm rot="13500000">
            <a:off x="3026313" y="2241629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8900000">
            <a:off x="3026314" y="2793771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06515" y="2397707"/>
            <a:ext cx="1296144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分类器</a:t>
            </a:r>
          </a:p>
        </p:txBody>
      </p:sp>
      <p:sp>
        <p:nvSpPr>
          <p:cNvPr id="18" name="下箭头 17"/>
          <p:cNvSpPr/>
          <p:nvPr/>
        </p:nvSpPr>
        <p:spPr>
          <a:xfrm rot="18900000">
            <a:off x="5386035" y="2241629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2700000">
            <a:off x="5362026" y="2793771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875239"/>
            <a:ext cx="1210588" cy="4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分类器构建</a:t>
            </a:r>
          </a:p>
        </p:txBody>
      </p:sp>
    </p:spTree>
    <p:extLst>
      <p:ext uri="{BB962C8B-B14F-4D97-AF65-F5344CB8AC3E}">
        <p14:creationId xmlns:p14="http://schemas.microsoft.com/office/powerpoint/2010/main" val="21059305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09600" y="616639"/>
            <a:ext cx="173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分类算法选择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泪珠形 7"/>
          <p:cNvSpPr/>
          <p:nvPr/>
        </p:nvSpPr>
        <p:spPr>
          <a:xfrm rot="2687311">
            <a:off x="3042243" y="2122112"/>
            <a:ext cx="1305843" cy="1305843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sp>
        <p:nvSpPr>
          <p:cNvPr id="9" name="泪珠形 8"/>
          <p:cNvSpPr/>
          <p:nvPr/>
        </p:nvSpPr>
        <p:spPr>
          <a:xfrm rot="13531821">
            <a:off x="5130441" y="2122080"/>
            <a:ext cx="1305843" cy="1305843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sp>
        <p:nvSpPr>
          <p:cNvPr id="10" name="泪珠形 9"/>
          <p:cNvSpPr/>
          <p:nvPr/>
        </p:nvSpPr>
        <p:spPr>
          <a:xfrm rot="8049886">
            <a:off x="4050308" y="1113909"/>
            <a:ext cx="1305843" cy="1305843"/>
          </a:xfrm>
          <a:prstGeom prst="teardrop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sp>
        <p:nvSpPr>
          <p:cNvPr id="11" name="泪珠形 10"/>
          <p:cNvSpPr/>
          <p:nvPr/>
        </p:nvSpPr>
        <p:spPr>
          <a:xfrm rot="18863305">
            <a:off x="4075880" y="3130178"/>
            <a:ext cx="1305843" cy="1305843"/>
          </a:xfrm>
          <a:prstGeom prst="teardrop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sp>
        <p:nvSpPr>
          <p:cNvPr id="12" name="任意形状 11"/>
          <p:cNvSpPr/>
          <p:nvPr/>
        </p:nvSpPr>
        <p:spPr>
          <a:xfrm>
            <a:off x="1043608" y="3568524"/>
            <a:ext cx="2853671" cy="587401"/>
          </a:xfrm>
          <a:custGeom>
            <a:avLst/>
            <a:gdLst>
              <a:gd name="connsiteX0" fmla="*/ 1710729 w 1710729"/>
              <a:gd name="connsiteY0" fmla="*/ 0 h 356896"/>
              <a:gd name="connsiteX1" fmla="*/ 1395871 w 1710729"/>
              <a:gd name="connsiteY1" fmla="*/ 356896 h 356896"/>
              <a:gd name="connsiteX2" fmla="*/ 0 w 1710729"/>
              <a:gd name="connsiteY2" fmla="*/ 356896 h 356896"/>
              <a:gd name="connsiteX0" fmla="*/ 1738360 w 1738360"/>
              <a:gd name="connsiteY0" fmla="*/ 0 h 363920"/>
              <a:gd name="connsiteX1" fmla="*/ 1395871 w 1738360"/>
              <a:gd name="connsiteY1" fmla="*/ 363920 h 363920"/>
              <a:gd name="connsiteX2" fmla="*/ 0 w 1738360"/>
              <a:gd name="connsiteY2" fmla="*/ 363920 h 3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360" h="363920">
                <a:moveTo>
                  <a:pt x="1738360" y="0"/>
                </a:moveTo>
                <a:lnTo>
                  <a:pt x="1395871" y="363920"/>
                </a:lnTo>
                <a:lnTo>
                  <a:pt x="0" y="36392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3608" y="3795886"/>
            <a:ext cx="1210588" cy="4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支持向量机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任意形状 14"/>
          <p:cNvSpPr/>
          <p:nvPr/>
        </p:nvSpPr>
        <p:spPr>
          <a:xfrm flipH="1">
            <a:off x="5508104" y="3507854"/>
            <a:ext cx="2906969" cy="587401"/>
          </a:xfrm>
          <a:custGeom>
            <a:avLst/>
            <a:gdLst>
              <a:gd name="connsiteX0" fmla="*/ 1710729 w 1710729"/>
              <a:gd name="connsiteY0" fmla="*/ 0 h 356896"/>
              <a:gd name="connsiteX1" fmla="*/ 1395871 w 1710729"/>
              <a:gd name="connsiteY1" fmla="*/ 356896 h 356896"/>
              <a:gd name="connsiteX2" fmla="*/ 0 w 1710729"/>
              <a:gd name="connsiteY2" fmla="*/ 356896 h 356896"/>
              <a:gd name="connsiteX0" fmla="*/ 1738360 w 1738360"/>
              <a:gd name="connsiteY0" fmla="*/ 0 h 363920"/>
              <a:gd name="connsiteX1" fmla="*/ 1395871 w 1738360"/>
              <a:gd name="connsiteY1" fmla="*/ 363920 h 363920"/>
              <a:gd name="connsiteX2" fmla="*/ 0 w 1738360"/>
              <a:gd name="connsiteY2" fmla="*/ 363920 h 3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360" h="363920">
                <a:moveTo>
                  <a:pt x="1738360" y="0"/>
                </a:moveTo>
                <a:lnTo>
                  <a:pt x="1395871" y="363920"/>
                </a:lnTo>
                <a:lnTo>
                  <a:pt x="0" y="36392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5"/>
          <p:cNvSpPr/>
          <p:nvPr/>
        </p:nvSpPr>
        <p:spPr>
          <a:xfrm flipV="1">
            <a:off x="1043608" y="1480293"/>
            <a:ext cx="2853671" cy="515394"/>
          </a:xfrm>
          <a:custGeom>
            <a:avLst/>
            <a:gdLst>
              <a:gd name="connsiteX0" fmla="*/ 1710729 w 1710729"/>
              <a:gd name="connsiteY0" fmla="*/ 0 h 356896"/>
              <a:gd name="connsiteX1" fmla="*/ 1395871 w 1710729"/>
              <a:gd name="connsiteY1" fmla="*/ 356896 h 356896"/>
              <a:gd name="connsiteX2" fmla="*/ 0 w 1710729"/>
              <a:gd name="connsiteY2" fmla="*/ 356896 h 356896"/>
              <a:gd name="connsiteX0" fmla="*/ 1738360 w 1738360"/>
              <a:gd name="connsiteY0" fmla="*/ 0 h 363920"/>
              <a:gd name="connsiteX1" fmla="*/ 1395871 w 1738360"/>
              <a:gd name="connsiteY1" fmla="*/ 363920 h 363920"/>
              <a:gd name="connsiteX2" fmla="*/ 0 w 1738360"/>
              <a:gd name="connsiteY2" fmla="*/ 363920 h 3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360" h="363920">
                <a:moveTo>
                  <a:pt x="1738360" y="0"/>
                </a:moveTo>
                <a:lnTo>
                  <a:pt x="1395871" y="363920"/>
                </a:lnTo>
                <a:lnTo>
                  <a:pt x="0" y="36392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6"/>
          <p:cNvSpPr/>
          <p:nvPr/>
        </p:nvSpPr>
        <p:spPr>
          <a:xfrm flipH="1" flipV="1">
            <a:off x="5508103" y="1419623"/>
            <a:ext cx="2906969" cy="515394"/>
          </a:xfrm>
          <a:custGeom>
            <a:avLst/>
            <a:gdLst>
              <a:gd name="connsiteX0" fmla="*/ 1710729 w 1710729"/>
              <a:gd name="connsiteY0" fmla="*/ 0 h 356896"/>
              <a:gd name="connsiteX1" fmla="*/ 1395871 w 1710729"/>
              <a:gd name="connsiteY1" fmla="*/ 356896 h 356896"/>
              <a:gd name="connsiteX2" fmla="*/ 0 w 1710729"/>
              <a:gd name="connsiteY2" fmla="*/ 356896 h 356896"/>
              <a:gd name="connsiteX0" fmla="*/ 1738360 w 1738360"/>
              <a:gd name="connsiteY0" fmla="*/ 0 h 363920"/>
              <a:gd name="connsiteX1" fmla="*/ 1395871 w 1738360"/>
              <a:gd name="connsiteY1" fmla="*/ 363920 h 363920"/>
              <a:gd name="connsiteX2" fmla="*/ 0 w 1738360"/>
              <a:gd name="connsiteY2" fmla="*/ 363920 h 3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360" h="363920">
                <a:moveTo>
                  <a:pt x="1738360" y="0"/>
                </a:moveTo>
                <a:lnTo>
                  <a:pt x="1395871" y="363920"/>
                </a:lnTo>
                <a:lnTo>
                  <a:pt x="0" y="36392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183101" y="3733630"/>
            <a:ext cx="1005403" cy="4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神经网络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43608" y="1059582"/>
            <a:ext cx="1210588" cy="4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朴素贝叶斯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156176" y="1059582"/>
            <a:ext cx="1005403" cy="4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逻辑回归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2" name="图片 21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597398"/>
            <a:ext cx="406400" cy="406400"/>
          </a:xfrm>
          <a:prstGeom prst="rect">
            <a:avLst/>
          </a:prstGeom>
        </p:spPr>
      </p:pic>
      <p:pic>
        <p:nvPicPr>
          <p:cNvPr id="23" name="图片 22" descr="be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40" y="1661294"/>
            <a:ext cx="355600" cy="406400"/>
          </a:xfrm>
          <a:prstGeom prst="rect">
            <a:avLst/>
          </a:prstGeom>
        </p:spPr>
      </p:pic>
      <p:pic>
        <p:nvPicPr>
          <p:cNvPr id="24" name="图片 23" descr="con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40" y="3579862"/>
            <a:ext cx="406400" cy="406400"/>
          </a:xfrm>
          <a:prstGeom prst="rect">
            <a:avLst/>
          </a:prstGeom>
        </p:spPr>
      </p:pic>
      <p:pic>
        <p:nvPicPr>
          <p:cNvPr id="25" name="图片 24" descr="pi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8" y="2597398"/>
            <a:ext cx="406400" cy="406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0735" y="1600982"/>
            <a:ext cx="2420150" cy="79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被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logistic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方程归一化后的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线性回归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2284" y="1657483"/>
            <a:ext cx="2441694" cy="4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选择条件概率最大的类别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30670" y="4218181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通过高维超平面将数据点分隔开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最大化分类间隔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60399" y="420238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输入层、隐藏层、输出层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926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09600" y="649681"/>
            <a:ext cx="1735325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朴素贝叶斯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1630"/>
            <a:ext cx="33986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前验概率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后验概率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P(A|F1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F2)=P(F1,F2|A)P(A)/P(F1,F2)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5121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09600" y="616639"/>
            <a:ext cx="5834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分类效果评价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精度：被预测为正例的样本中实际也是正例的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比例（查的准）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召回率：正例样本中被正确预测的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比例（查的全）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 descr="E:\工作\周建\2017\6月\自然语言理解情感分析\情感分析图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5686"/>
            <a:ext cx="7334200" cy="2802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097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071538" y="1203598"/>
            <a:ext cx="69701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数据标注：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目前标记的有效数据数目是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1154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条，数目不够多，覆盖的范围不够全面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客观语句过滤：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客观语句的过滤采取的基于情感词典的方法，关键在于情感词典的质量。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分类算法选择：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目前效果不错的分类算法有朴素贝叶斯，逻辑回归，可考虑使用一些集成算法如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adaboost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进行测试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5198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实现效果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593725"/>
            <a:ext cx="5040000" cy="360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33998" y="451596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基于词典的情感波动曲线</a:t>
            </a:r>
          </a:p>
        </p:txBody>
      </p:sp>
    </p:spTree>
    <p:extLst>
      <p:ext uri="{BB962C8B-B14F-4D97-AF65-F5344CB8AC3E}">
        <p14:creationId xmlns:p14="http://schemas.microsoft.com/office/powerpoint/2010/main" val="288515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实现效果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31840" y="4515966"/>
            <a:ext cx="2852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基于机器学习的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情感波动曲线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634484"/>
            <a:ext cx="504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56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实现效果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31405" y="4443958"/>
            <a:ext cx="2646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基于词典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的类别成分占比图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590550"/>
            <a:ext cx="504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8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实现效果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6221" y="4443958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基于机器学习的类别成分占比图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593725"/>
            <a:ext cx="504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03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识别精度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3454" y="35078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识别精度对比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1670"/>
            <a:ext cx="7066280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764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4"/>
          <p:cNvSpPr/>
          <p:nvPr/>
        </p:nvSpPr>
        <p:spPr bwMode="auto">
          <a:xfrm>
            <a:off x="3563888" y="1707654"/>
            <a:ext cx="5081707" cy="792088"/>
          </a:xfrm>
          <a:prstGeom prst="rect">
            <a:avLst/>
          </a:prstGeom>
          <a:noFill/>
          <a:ln w="952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>
              <a:defRPr/>
            </a:pPr>
            <a:endParaRPr lang="zh-CN" altLang="zh-CN" sz="1400" dirty="0">
              <a:solidFill>
                <a:srgbClr val="FFFFFF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Rectangle 74"/>
          <p:cNvSpPr/>
          <p:nvPr/>
        </p:nvSpPr>
        <p:spPr bwMode="auto">
          <a:xfrm>
            <a:off x="3028971" y="2499742"/>
            <a:ext cx="5616624" cy="720080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>
              <a:defRPr/>
            </a:pPr>
            <a:endParaRPr lang="zh-CN" altLang="zh-CN" sz="1400" dirty="0">
              <a:solidFill>
                <a:srgbClr val="FFFFFF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Rectangle 74"/>
          <p:cNvSpPr/>
          <p:nvPr/>
        </p:nvSpPr>
        <p:spPr bwMode="auto">
          <a:xfrm>
            <a:off x="3028971" y="3219822"/>
            <a:ext cx="5616624" cy="792088"/>
          </a:xfrm>
          <a:prstGeom prst="rect">
            <a:avLst/>
          </a:prstGeom>
          <a:noFill/>
          <a:ln w="952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>
              <a:defRPr/>
            </a:pPr>
            <a:endParaRPr lang="zh-CN" altLang="zh-CN" sz="1400" dirty="0">
              <a:solidFill>
                <a:srgbClr val="FFFFFF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" name="Rectangle 74"/>
          <p:cNvSpPr/>
          <p:nvPr/>
        </p:nvSpPr>
        <p:spPr bwMode="auto">
          <a:xfrm>
            <a:off x="3028971" y="4011910"/>
            <a:ext cx="5616624" cy="720080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>
              <a:defRPr/>
            </a:pPr>
            <a:endParaRPr lang="zh-CN" altLang="zh-CN" sz="1400" dirty="0">
              <a:solidFill>
                <a:srgbClr val="FFFFFF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7" name="梯形 6"/>
          <p:cNvSpPr/>
          <p:nvPr/>
        </p:nvSpPr>
        <p:spPr>
          <a:xfrm rot="10800000">
            <a:off x="432048" y="1707654"/>
            <a:ext cx="3995936" cy="792088"/>
          </a:xfrm>
          <a:custGeom>
            <a:avLst/>
            <a:gdLst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20460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20460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20460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20460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20460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5936" h="792088">
                <a:moveTo>
                  <a:pt x="0" y="792088"/>
                </a:moveTo>
                <a:cubicBezTo>
                  <a:pt x="386693" y="522220"/>
                  <a:pt x="586226" y="222041"/>
                  <a:pt x="720460" y="0"/>
                </a:cubicBezTo>
                <a:lnTo>
                  <a:pt x="3283643" y="0"/>
                </a:lnTo>
                <a:cubicBezTo>
                  <a:pt x="3472108" y="306017"/>
                  <a:pt x="3622067" y="523975"/>
                  <a:pt x="3995936" y="792088"/>
                </a:cubicBezTo>
                <a:lnTo>
                  <a:pt x="0" y="79208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rgbClr val="821A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梯形 6"/>
          <p:cNvSpPr/>
          <p:nvPr/>
        </p:nvSpPr>
        <p:spPr>
          <a:xfrm rot="10800000">
            <a:off x="1147102" y="2499742"/>
            <a:ext cx="2560802" cy="720080"/>
          </a:xfrm>
          <a:custGeom>
            <a:avLst/>
            <a:gdLst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429247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429247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47401"/>
              <a:gd name="connsiteY0" fmla="*/ 792088 h 792088"/>
              <a:gd name="connsiteX1" fmla="*/ 534334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534334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534334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534334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7401" h="792088">
                <a:moveTo>
                  <a:pt x="0" y="792088"/>
                </a:moveTo>
                <a:cubicBezTo>
                  <a:pt x="257318" y="462853"/>
                  <a:pt x="412350" y="222041"/>
                  <a:pt x="534334" y="0"/>
                </a:cubicBezTo>
                <a:lnTo>
                  <a:pt x="3429247" y="0"/>
                </a:lnTo>
                <a:cubicBezTo>
                  <a:pt x="3593211" y="306017"/>
                  <a:pt x="3720957" y="486998"/>
                  <a:pt x="3947401" y="792088"/>
                </a:cubicBezTo>
                <a:lnTo>
                  <a:pt x="0" y="7920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梯形 6"/>
          <p:cNvSpPr/>
          <p:nvPr/>
        </p:nvSpPr>
        <p:spPr>
          <a:xfrm rot="10800000">
            <a:off x="1487906" y="3215738"/>
            <a:ext cx="1872209" cy="796172"/>
          </a:xfrm>
          <a:custGeom>
            <a:avLst/>
            <a:gdLst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429247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429247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47401"/>
              <a:gd name="connsiteY0" fmla="*/ 792088 h 792088"/>
              <a:gd name="connsiteX1" fmla="*/ 534334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534334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73231"/>
              <a:gd name="connsiteY0" fmla="*/ 792088 h 792088"/>
              <a:gd name="connsiteX1" fmla="*/ 560164 w 3973231"/>
              <a:gd name="connsiteY1" fmla="*/ 0 h 792088"/>
              <a:gd name="connsiteX2" fmla="*/ 3455077 w 3973231"/>
              <a:gd name="connsiteY2" fmla="*/ 0 h 792088"/>
              <a:gd name="connsiteX3" fmla="*/ 3973231 w 3973231"/>
              <a:gd name="connsiteY3" fmla="*/ 792088 h 792088"/>
              <a:gd name="connsiteX4" fmla="*/ 0 w 3973231"/>
              <a:gd name="connsiteY4" fmla="*/ 792088 h 792088"/>
              <a:gd name="connsiteX0" fmla="*/ 0 w 3973231"/>
              <a:gd name="connsiteY0" fmla="*/ 792088 h 792088"/>
              <a:gd name="connsiteX1" fmla="*/ 508507 w 3973231"/>
              <a:gd name="connsiteY1" fmla="*/ 0 h 792088"/>
              <a:gd name="connsiteX2" fmla="*/ 3455077 w 3973231"/>
              <a:gd name="connsiteY2" fmla="*/ 0 h 792088"/>
              <a:gd name="connsiteX3" fmla="*/ 3973231 w 3973231"/>
              <a:gd name="connsiteY3" fmla="*/ 792088 h 792088"/>
              <a:gd name="connsiteX4" fmla="*/ 0 w 3973231"/>
              <a:gd name="connsiteY4" fmla="*/ 792088 h 792088"/>
              <a:gd name="connsiteX0" fmla="*/ 0 w 3973231"/>
              <a:gd name="connsiteY0" fmla="*/ 792088 h 792088"/>
              <a:gd name="connsiteX1" fmla="*/ 508507 w 3973231"/>
              <a:gd name="connsiteY1" fmla="*/ 0 h 792088"/>
              <a:gd name="connsiteX2" fmla="*/ 3455077 w 3973231"/>
              <a:gd name="connsiteY2" fmla="*/ 0 h 792088"/>
              <a:gd name="connsiteX3" fmla="*/ 3973231 w 3973231"/>
              <a:gd name="connsiteY3" fmla="*/ 792088 h 792088"/>
              <a:gd name="connsiteX4" fmla="*/ 0 w 3973231"/>
              <a:gd name="connsiteY4" fmla="*/ 792088 h 792088"/>
              <a:gd name="connsiteX0" fmla="*/ 0 w 3973231"/>
              <a:gd name="connsiteY0" fmla="*/ 792088 h 792088"/>
              <a:gd name="connsiteX1" fmla="*/ 508507 w 3973231"/>
              <a:gd name="connsiteY1" fmla="*/ 0 h 792088"/>
              <a:gd name="connsiteX2" fmla="*/ 3455077 w 3973231"/>
              <a:gd name="connsiteY2" fmla="*/ 0 h 792088"/>
              <a:gd name="connsiteX3" fmla="*/ 3973231 w 3973231"/>
              <a:gd name="connsiteY3" fmla="*/ 792088 h 792088"/>
              <a:gd name="connsiteX4" fmla="*/ 0 w 3973231"/>
              <a:gd name="connsiteY4" fmla="*/ 792088 h 792088"/>
              <a:gd name="connsiteX0" fmla="*/ 0 w 3947403"/>
              <a:gd name="connsiteY0" fmla="*/ 792088 h 796172"/>
              <a:gd name="connsiteX1" fmla="*/ 508507 w 3947403"/>
              <a:gd name="connsiteY1" fmla="*/ 0 h 796172"/>
              <a:gd name="connsiteX2" fmla="*/ 3455077 w 3947403"/>
              <a:gd name="connsiteY2" fmla="*/ 0 h 796172"/>
              <a:gd name="connsiteX3" fmla="*/ 3947403 w 3947403"/>
              <a:gd name="connsiteY3" fmla="*/ 796172 h 796172"/>
              <a:gd name="connsiteX4" fmla="*/ 0 w 3947403"/>
              <a:gd name="connsiteY4" fmla="*/ 792088 h 796172"/>
              <a:gd name="connsiteX0" fmla="*/ 0 w 3947403"/>
              <a:gd name="connsiteY0" fmla="*/ 792088 h 796172"/>
              <a:gd name="connsiteX1" fmla="*/ 508507 w 3947403"/>
              <a:gd name="connsiteY1" fmla="*/ 0 h 796172"/>
              <a:gd name="connsiteX2" fmla="*/ 3455077 w 3947403"/>
              <a:gd name="connsiteY2" fmla="*/ 0 h 796172"/>
              <a:gd name="connsiteX3" fmla="*/ 3947403 w 3947403"/>
              <a:gd name="connsiteY3" fmla="*/ 796172 h 796172"/>
              <a:gd name="connsiteX4" fmla="*/ 0 w 3947403"/>
              <a:gd name="connsiteY4" fmla="*/ 792088 h 796172"/>
              <a:gd name="connsiteX0" fmla="*/ 0 w 3947403"/>
              <a:gd name="connsiteY0" fmla="*/ 792088 h 796172"/>
              <a:gd name="connsiteX1" fmla="*/ 508507 w 3947403"/>
              <a:gd name="connsiteY1" fmla="*/ 0 h 796172"/>
              <a:gd name="connsiteX2" fmla="*/ 3455077 w 3947403"/>
              <a:gd name="connsiteY2" fmla="*/ 0 h 796172"/>
              <a:gd name="connsiteX3" fmla="*/ 3947403 w 3947403"/>
              <a:gd name="connsiteY3" fmla="*/ 796172 h 796172"/>
              <a:gd name="connsiteX4" fmla="*/ 0 w 3947403"/>
              <a:gd name="connsiteY4" fmla="*/ 792088 h 796172"/>
              <a:gd name="connsiteX0" fmla="*/ 0 w 3947403"/>
              <a:gd name="connsiteY0" fmla="*/ 792088 h 796172"/>
              <a:gd name="connsiteX1" fmla="*/ 508507 w 3947403"/>
              <a:gd name="connsiteY1" fmla="*/ 0 h 796172"/>
              <a:gd name="connsiteX2" fmla="*/ 3455077 w 3947403"/>
              <a:gd name="connsiteY2" fmla="*/ 0 h 796172"/>
              <a:gd name="connsiteX3" fmla="*/ 3947403 w 3947403"/>
              <a:gd name="connsiteY3" fmla="*/ 796172 h 796172"/>
              <a:gd name="connsiteX4" fmla="*/ 0 w 3947403"/>
              <a:gd name="connsiteY4" fmla="*/ 792088 h 796172"/>
              <a:gd name="connsiteX0" fmla="*/ 0 w 3947403"/>
              <a:gd name="connsiteY0" fmla="*/ 792088 h 796172"/>
              <a:gd name="connsiteX1" fmla="*/ 508507 w 3947403"/>
              <a:gd name="connsiteY1" fmla="*/ 0 h 796172"/>
              <a:gd name="connsiteX2" fmla="*/ 3455077 w 3947403"/>
              <a:gd name="connsiteY2" fmla="*/ 0 h 796172"/>
              <a:gd name="connsiteX3" fmla="*/ 3947403 w 3947403"/>
              <a:gd name="connsiteY3" fmla="*/ 796172 h 796172"/>
              <a:gd name="connsiteX4" fmla="*/ 0 w 3947403"/>
              <a:gd name="connsiteY4" fmla="*/ 792088 h 79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7403" h="796172">
                <a:moveTo>
                  <a:pt x="0" y="792088"/>
                </a:moveTo>
                <a:cubicBezTo>
                  <a:pt x="365627" y="370559"/>
                  <a:pt x="446793" y="193455"/>
                  <a:pt x="508507" y="0"/>
                </a:cubicBezTo>
                <a:lnTo>
                  <a:pt x="3455077" y="0"/>
                </a:lnTo>
                <a:cubicBezTo>
                  <a:pt x="3550164" y="240677"/>
                  <a:pt x="3618945" y="419207"/>
                  <a:pt x="3947403" y="796172"/>
                </a:cubicBezTo>
                <a:lnTo>
                  <a:pt x="0" y="79208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rgbClr val="821A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梯形 6"/>
          <p:cNvSpPr/>
          <p:nvPr/>
        </p:nvSpPr>
        <p:spPr>
          <a:xfrm rot="10800000">
            <a:off x="1723164" y="4011910"/>
            <a:ext cx="1400507" cy="720080"/>
          </a:xfrm>
          <a:custGeom>
            <a:avLst/>
            <a:gdLst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712293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283643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429247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95936"/>
              <a:gd name="connsiteY0" fmla="*/ 792088 h 792088"/>
              <a:gd name="connsiteX1" fmla="*/ 534334 w 3995936"/>
              <a:gd name="connsiteY1" fmla="*/ 0 h 792088"/>
              <a:gd name="connsiteX2" fmla="*/ 3429247 w 3995936"/>
              <a:gd name="connsiteY2" fmla="*/ 0 h 792088"/>
              <a:gd name="connsiteX3" fmla="*/ 3995936 w 3995936"/>
              <a:gd name="connsiteY3" fmla="*/ 792088 h 792088"/>
              <a:gd name="connsiteX4" fmla="*/ 0 w 3995936"/>
              <a:gd name="connsiteY4" fmla="*/ 792088 h 792088"/>
              <a:gd name="connsiteX0" fmla="*/ 0 w 3947401"/>
              <a:gd name="connsiteY0" fmla="*/ 792088 h 792088"/>
              <a:gd name="connsiteX1" fmla="*/ 534334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534334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160365 w 3947401"/>
              <a:gd name="connsiteY1" fmla="*/ 0 h 792088"/>
              <a:gd name="connsiteX2" fmla="*/ 3429247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160365 w 3947401"/>
              <a:gd name="connsiteY1" fmla="*/ 0 h 792088"/>
              <a:gd name="connsiteX2" fmla="*/ 3774453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160365 w 3947401"/>
              <a:gd name="connsiteY1" fmla="*/ 0 h 792088"/>
              <a:gd name="connsiteX2" fmla="*/ 3774453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160365 w 3947401"/>
              <a:gd name="connsiteY1" fmla="*/ 0 h 792088"/>
              <a:gd name="connsiteX2" fmla="*/ 3774453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947401"/>
              <a:gd name="connsiteY0" fmla="*/ 792088 h 792088"/>
              <a:gd name="connsiteX1" fmla="*/ 160365 w 3947401"/>
              <a:gd name="connsiteY1" fmla="*/ 0 h 792088"/>
              <a:gd name="connsiteX2" fmla="*/ 3774453 w 3947401"/>
              <a:gd name="connsiteY2" fmla="*/ 0 h 792088"/>
              <a:gd name="connsiteX3" fmla="*/ 3947401 w 3947401"/>
              <a:gd name="connsiteY3" fmla="*/ 792088 h 792088"/>
              <a:gd name="connsiteX4" fmla="*/ 0 w 3947401"/>
              <a:gd name="connsiteY4" fmla="*/ 792088 h 792088"/>
              <a:gd name="connsiteX0" fmla="*/ 0 w 3861100"/>
              <a:gd name="connsiteY0" fmla="*/ 792088 h 792088"/>
              <a:gd name="connsiteX1" fmla="*/ 74064 w 3861100"/>
              <a:gd name="connsiteY1" fmla="*/ 0 h 792088"/>
              <a:gd name="connsiteX2" fmla="*/ 3688152 w 3861100"/>
              <a:gd name="connsiteY2" fmla="*/ 0 h 792088"/>
              <a:gd name="connsiteX3" fmla="*/ 3861100 w 3861100"/>
              <a:gd name="connsiteY3" fmla="*/ 792088 h 792088"/>
              <a:gd name="connsiteX4" fmla="*/ 0 w 3861100"/>
              <a:gd name="connsiteY4" fmla="*/ 792088 h 792088"/>
              <a:gd name="connsiteX0" fmla="*/ 0 w 3861100"/>
              <a:gd name="connsiteY0" fmla="*/ 792088 h 792088"/>
              <a:gd name="connsiteX1" fmla="*/ 74064 w 3861100"/>
              <a:gd name="connsiteY1" fmla="*/ 0 h 792088"/>
              <a:gd name="connsiteX2" fmla="*/ 3688152 w 3861100"/>
              <a:gd name="connsiteY2" fmla="*/ 0 h 792088"/>
              <a:gd name="connsiteX3" fmla="*/ 3861100 w 3861100"/>
              <a:gd name="connsiteY3" fmla="*/ 792088 h 792088"/>
              <a:gd name="connsiteX4" fmla="*/ 0 w 3861100"/>
              <a:gd name="connsiteY4" fmla="*/ 792088 h 792088"/>
              <a:gd name="connsiteX0" fmla="*/ 0 w 3774799"/>
              <a:gd name="connsiteY0" fmla="*/ 792088 h 792088"/>
              <a:gd name="connsiteX1" fmla="*/ 74064 w 3774799"/>
              <a:gd name="connsiteY1" fmla="*/ 0 h 792088"/>
              <a:gd name="connsiteX2" fmla="*/ 3688152 w 3774799"/>
              <a:gd name="connsiteY2" fmla="*/ 0 h 792088"/>
              <a:gd name="connsiteX3" fmla="*/ 3774799 w 3774799"/>
              <a:gd name="connsiteY3" fmla="*/ 792088 h 792088"/>
              <a:gd name="connsiteX4" fmla="*/ 0 w 3774799"/>
              <a:gd name="connsiteY4" fmla="*/ 792088 h 792088"/>
              <a:gd name="connsiteX0" fmla="*/ 0 w 3774799"/>
              <a:gd name="connsiteY0" fmla="*/ 792088 h 792088"/>
              <a:gd name="connsiteX1" fmla="*/ 74064 w 3774799"/>
              <a:gd name="connsiteY1" fmla="*/ 0 h 792088"/>
              <a:gd name="connsiteX2" fmla="*/ 3688152 w 3774799"/>
              <a:gd name="connsiteY2" fmla="*/ 0 h 792088"/>
              <a:gd name="connsiteX3" fmla="*/ 3774799 w 3774799"/>
              <a:gd name="connsiteY3" fmla="*/ 792088 h 792088"/>
              <a:gd name="connsiteX4" fmla="*/ 0 w 3774799"/>
              <a:gd name="connsiteY4" fmla="*/ 792088 h 792088"/>
              <a:gd name="connsiteX0" fmla="*/ 0 w 3763855"/>
              <a:gd name="connsiteY0" fmla="*/ 792088 h 792088"/>
              <a:gd name="connsiteX1" fmla="*/ 63120 w 3763855"/>
              <a:gd name="connsiteY1" fmla="*/ 0 h 792088"/>
              <a:gd name="connsiteX2" fmla="*/ 3677208 w 3763855"/>
              <a:gd name="connsiteY2" fmla="*/ 0 h 792088"/>
              <a:gd name="connsiteX3" fmla="*/ 3763855 w 3763855"/>
              <a:gd name="connsiteY3" fmla="*/ 792088 h 792088"/>
              <a:gd name="connsiteX4" fmla="*/ 0 w 3763855"/>
              <a:gd name="connsiteY4" fmla="*/ 792088 h 792088"/>
              <a:gd name="connsiteX0" fmla="*/ 0 w 3763855"/>
              <a:gd name="connsiteY0" fmla="*/ 792088 h 792088"/>
              <a:gd name="connsiteX1" fmla="*/ 63120 w 3763855"/>
              <a:gd name="connsiteY1" fmla="*/ 0 h 792088"/>
              <a:gd name="connsiteX2" fmla="*/ 3677208 w 3763855"/>
              <a:gd name="connsiteY2" fmla="*/ 0 h 792088"/>
              <a:gd name="connsiteX3" fmla="*/ 3763855 w 3763855"/>
              <a:gd name="connsiteY3" fmla="*/ 792088 h 792088"/>
              <a:gd name="connsiteX4" fmla="*/ 0 w 3763855"/>
              <a:gd name="connsiteY4" fmla="*/ 792088 h 792088"/>
              <a:gd name="connsiteX0" fmla="*/ 0 w 3752914"/>
              <a:gd name="connsiteY0" fmla="*/ 792088 h 792088"/>
              <a:gd name="connsiteX1" fmla="*/ 52179 w 3752914"/>
              <a:gd name="connsiteY1" fmla="*/ 0 h 792088"/>
              <a:gd name="connsiteX2" fmla="*/ 3666267 w 3752914"/>
              <a:gd name="connsiteY2" fmla="*/ 0 h 792088"/>
              <a:gd name="connsiteX3" fmla="*/ 3752914 w 3752914"/>
              <a:gd name="connsiteY3" fmla="*/ 792088 h 792088"/>
              <a:gd name="connsiteX4" fmla="*/ 0 w 3752914"/>
              <a:gd name="connsiteY4" fmla="*/ 792088 h 792088"/>
              <a:gd name="connsiteX0" fmla="*/ 0 w 3752914"/>
              <a:gd name="connsiteY0" fmla="*/ 792088 h 792088"/>
              <a:gd name="connsiteX1" fmla="*/ 52179 w 3752914"/>
              <a:gd name="connsiteY1" fmla="*/ 0 h 792088"/>
              <a:gd name="connsiteX2" fmla="*/ 3666267 w 3752914"/>
              <a:gd name="connsiteY2" fmla="*/ 0 h 792088"/>
              <a:gd name="connsiteX3" fmla="*/ 3752914 w 3752914"/>
              <a:gd name="connsiteY3" fmla="*/ 792088 h 792088"/>
              <a:gd name="connsiteX4" fmla="*/ 0 w 3752914"/>
              <a:gd name="connsiteY4" fmla="*/ 792088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914" h="792088">
                <a:moveTo>
                  <a:pt x="0" y="792088"/>
                </a:moveTo>
                <a:cubicBezTo>
                  <a:pt x="83832" y="480821"/>
                  <a:pt x="97152" y="213874"/>
                  <a:pt x="52179" y="0"/>
                </a:cubicBezTo>
                <a:lnTo>
                  <a:pt x="3666267" y="0"/>
                </a:lnTo>
                <a:cubicBezTo>
                  <a:pt x="3596032" y="310101"/>
                  <a:pt x="3619948" y="494469"/>
                  <a:pt x="3752914" y="792088"/>
                </a:cubicBezTo>
                <a:lnTo>
                  <a:pt x="0" y="7920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16068" y="34358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弹幕消息特点</a:t>
            </a:r>
            <a:endParaRPr kumimoji="1" lang="zh-CN" altLang="en-US" sz="16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16068" y="415592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情感分析现状</a:t>
            </a:r>
            <a:endParaRPr kumimoji="1" lang="zh-CN" altLang="en-US" sz="16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9244" y="19679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问题描述</a:t>
            </a:r>
            <a:endParaRPr kumimoji="1" lang="zh-CN" altLang="en-US" sz="16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41349" y="26752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实现目标</a:t>
            </a:r>
            <a:endParaRPr kumimoji="1" lang="zh-CN" altLang="en-US" sz="16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1" name="Lorem Ipsum"/>
          <p:cNvSpPr>
            <a:spLocks/>
          </p:cNvSpPr>
          <p:nvPr/>
        </p:nvSpPr>
        <p:spPr bwMode="auto">
          <a:xfrm>
            <a:off x="4637200" y="1963024"/>
            <a:ext cx="3528392" cy="273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幕视频里时常会出现不良信息，如何自动将其识别并检测出来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orem Ipsum"/>
          <p:cNvSpPr>
            <a:spLocks/>
          </p:cNvSpPr>
          <p:nvPr/>
        </p:nvSpPr>
        <p:spPr bwMode="auto">
          <a:xfrm>
            <a:off x="4422957" y="2675285"/>
            <a:ext cx="3749443" cy="273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检测并识别出争吵、辱骂、不良信息广告等内容，及时发出警告信息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orem Ipsum"/>
          <p:cNvSpPr>
            <a:spLocks/>
          </p:cNvSpPr>
          <p:nvPr/>
        </p:nvSpPr>
        <p:spPr bwMode="auto">
          <a:xfrm>
            <a:off x="4672906" y="3412153"/>
            <a:ext cx="3528392" cy="2486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信息简短、用词不规范、存在大量网络用语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orem Ipsum"/>
          <p:cNvSpPr>
            <a:spLocks/>
          </p:cNvSpPr>
          <p:nvPr/>
        </p:nvSpPr>
        <p:spPr bwMode="auto">
          <a:xfrm>
            <a:off x="4283968" y="4188613"/>
            <a:ext cx="3888432" cy="273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情感词典、机器学习；研究对象主要是微博、商品评论、电影评论、博客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834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识别精度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9313" y="3507854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时间性能对比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9662"/>
            <a:ext cx="7294879" cy="1295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259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 7"/>
          <p:cNvGrpSpPr/>
          <p:nvPr/>
        </p:nvGrpSpPr>
        <p:grpSpPr>
          <a:xfrm>
            <a:off x="251520" y="1419622"/>
            <a:ext cx="4015680" cy="1704673"/>
            <a:chOff x="251520" y="1419622"/>
            <a:chExt cx="4015680" cy="1704673"/>
          </a:xfrm>
        </p:grpSpPr>
        <p:sp>
          <p:nvSpPr>
            <p:cNvPr id="11" name="矩形 10"/>
            <p:cNvSpPr/>
            <p:nvPr/>
          </p:nvSpPr>
          <p:spPr>
            <a:xfrm rot="5400000">
              <a:off x="1485900" y="342995"/>
              <a:ext cx="1600200" cy="39624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alpha val="49000"/>
                  </a:schemeClr>
                </a:gs>
                <a:gs pos="100000">
                  <a:srgbClr val="FFFFFF">
                    <a:alpha val="49000"/>
                  </a:srgbClr>
                </a:gs>
              </a:gsLst>
              <a:lin ang="51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1520" y="1419622"/>
              <a:ext cx="32536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运用技术：中文分词、字符串匹配、基于一定规则的情感得分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计算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  <a:p>
              <a:pPr marL="171450" lvl="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关键：情感词典、程度词典的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构建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  <a:p>
              <a:pPr marL="171450" lvl="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可扩展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地方：用户词典的更改，情感词典、程度词典的更改，情感得分规则的优化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grpSp>
        <p:nvGrpSpPr>
          <p:cNvPr id="13" name="组 8"/>
          <p:cNvGrpSpPr/>
          <p:nvPr/>
        </p:nvGrpSpPr>
        <p:grpSpPr>
          <a:xfrm>
            <a:off x="4885945" y="1978259"/>
            <a:ext cx="3953255" cy="2031325"/>
            <a:chOff x="4885945" y="1978259"/>
            <a:chExt cx="3953255" cy="2031325"/>
          </a:xfrm>
        </p:grpSpPr>
        <p:sp>
          <p:nvSpPr>
            <p:cNvPr id="14" name="矩形 13"/>
            <p:cNvSpPr/>
            <p:nvPr/>
          </p:nvSpPr>
          <p:spPr>
            <a:xfrm rot="16200000">
              <a:off x="6062473" y="880967"/>
              <a:ext cx="1600200" cy="395325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alpha val="49000"/>
                  </a:schemeClr>
                </a:gs>
                <a:gs pos="100000">
                  <a:srgbClr val="FFFFFF">
                    <a:alpha val="49000"/>
                  </a:srgbClr>
                </a:gs>
              </a:gsLst>
              <a:lin ang="51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7664" y="1978259"/>
              <a:ext cx="2800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运用技术：中文分词、特征选择、分类器训练、分类效果评价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  <a:p>
              <a:pPr marL="171450" lvl="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关键：标记数据质量与数目、特征选择、分类算法选择</a:t>
              </a:r>
              <a:endPara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  <a:p>
              <a:pPr marL="171450" lvl="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可</a:t>
              </a:r>
              <a:r>
                <a:rPr lang="zh-CN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扩展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地方：用户词典的更改，情感词典的更改，标记数据数目的增加，特征选择的优化，分类算法的改进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grpSp>
        <p:nvGrpSpPr>
          <p:cNvPr id="17" name="组 6"/>
          <p:cNvGrpSpPr/>
          <p:nvPr/>
        </p:nvGrpSpPr>
        <p:grpSpPr>
          <a:xfrm>
            <a:off x="3493055" y="1397842"/>
            <a:ext cx="2482945" cy="2424398"/>
            <a:chOff x="3493055" y="1397842"/>
            <a:chExt cx="2482945" cy="2424398"/>
          </a:xfrm>
        </p:grpSpPr>
        <p:sp>
          <p:nvSpPr>
            <p:cNvPr id="18" name="椭圆 17"/>
            <p:cNvSpPr/>
            <p:nvPr/>
          </p:nvSpPr>
          <p:spPr>
            <a:xfrm rot="2700000">
              <a:off x="3493055" y="1397842"/>
              <a:ext cx="2424398" cy="2424398"/>
            </a:xfrm>
            <a:prstGeom prst="ellipse">
              <a:avLst/>
            </a:prstGeom>
            <a:solidFill>
              <a:srgbClr val="C3260C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</a:p>
          </p:txBody>
        </p:sp>
        <p:sp>
          <p:nvSpPr>
            <p:cNvPr id="19" name="饼图 13"/>
            <p:cNvSpPr/>
            <p:nvPr/>
          </p:nvSpPr>
          <p:spPr>
            <a:xfrm rot="2700000">
              <a:off x="3493055" y="1397842"/>
              <a:ext cx="2424398" cy="2424398"/>
            </a:xfrm>
            <a:prstGeom prst="pie">
              <a:avLst>
                <a:gd name="adj1" fmla="val 5418696"/>
                <a:gd name="adj2" fmla="val 16200000"/>
              </a:avLst>
            </a:prstGeom>
            <a:solidFill>
              <a:srgbClr val="821A08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3505200" y="1981295"/>
              <a:ext cx="1404000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i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词典</a:t>
              </a:r>
              <a:endParaRPr kumimoji="0" lang="zh-CN" altLang="en-US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4572000" y="2590895"/>
              <a:ext cx="1404000" cy="396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i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机器学习</a:t>
              </a:r>
              <a:endParaRPr kumimoji="0" lang="zh-CN" altLang="en-US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9479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程序使用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987574"/>
            <a:ext cx="5211555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环境配置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编译器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Python2.7.12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开发集成环境：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Pycharm2017.1.5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相关库：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nltk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sklearn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numpy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xlwt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wlrd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matplotlib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96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程序使用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987574"/>
            <a:ext cx="789671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基于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词典情感分析涉及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模块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textProcessing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（文本预处理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完成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数据读取、中文分词、词性标注、句子切割、停用词过滤、格式转换等功能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sentimentAnalyzeBasedDict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完成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情感得分计算、情感曲线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绘制、预测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未知数据所属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分类等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功能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2002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" name="图片 36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程序使用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843558"/>
            <a:ext cx="8670963" cy="435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基于机器学习情感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分析涉及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模块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textProcessing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（文本预处理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完成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数据读取、中文分词、词性标注、句子切割、停用词过滤、格式转换等功能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unlabelDataProcessToLabel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完成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客观语句过滤、重复评论删除、已标记数据的检查与错误处理、标记数据合并等功能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selectBestClassifier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完成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最佳分类器的选择、最佳特征维度选择的功能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predictDataPosNegProbility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完成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预测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未知数据所属分类功能。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106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4950"/>
            <a:ext cx="7315200" cy="762000"/>
          </a:xfrm>
        </p:spPr>
        <p:txBody>
          <a:bodyPr/>
          <a:lstStyle/>
          <a:p>
            <a:pPr eaLnBrk="1" hangingPunct="1"/>
            <a:r>
              <a:rPr kumimoji="0" lang="en-US" altLang="zh-CN" sz="8800" dirty="0">
                <a:solidFill>
                  <a:srgbClr val="0D0D0D"/>
                </a:solidFill>
                <a:latin typeface="Avenir Black Oblique"/>
                <a:ea typeface="Microsoft YaHei" charset="0"/>
                <a:cs typeface="Avenir Black Oblique"/>
              </a:rPr>
              <a:t>2017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57200" y="1428750"/>
            <a:ext cx="246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rtl="0" eaLnBrk="1" hangingPunct="1"/>
            <a:r>
              <a:rPr lang="en-US" altLang="zh-CN" sz="2400" b="1" kern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en-US" altLang="zh-CN" sz="2400" b="1" kern="1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                   </a:t>
            </a:r>
            <a:endParaRPr lang="zh-CN" altLang="en-US" sz="2400" b="1" kern="12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2746" y="2647950"/>
            <a:ext cx="5619093" cy="609600"/>
          </a:xfrm>
          <a:custGeom>
            <a:avLst/>
            <a:gdLst>
              <a:gd name="connsiteX0" fmla="*/ 0 w 5486400"/>
              <a:gd name="connsiteY0" fmla="*/ 0 h 609600"/>
              <a:gd name="connsiteX1" fmla="*/ 5486400 w 5486400"/>
              <a:gd name="connsiteY1" fmla="*/ 0 h 609600"/>
              <a:gd name="connsiteX2" fmla="*/ 5486400 w 5486400"/>
              <a:gd name="connsiteY2" fmla="*/ 609600 h 609600"/>
              <a:gd name="connsiteX3" fmla="*/ 0 w 5486400"/>
              <a:gd name="connsiteY3" fmla="*/ 609600 h 609600"/>
              <a:gd name="connsiteX4" fmla="*/ 0 w 5486400"/>
              <a:gd name="connsiteY4" fmla="*/ 0 h 609600"/>
              <a:gd name="connsiteX0" fmla="*/ 151650 w 5638050"/>
              <a:gd name="connsiteY0" fmla="*/ 0 h 609600"/>
              <a:gd name="connsiteX1" fmla="*/ 5638050 w 5638050"/>
              <a:gd name="connsiteY1" fmla="*/ 0 h 609600"/>
              <a:gd name="connsiteX2" fmla="*/ 5638050 w 5638050"/>
              <a:gd name="connsiteY2" fmla="*/ 609600 h 609600"/>
              <a:gd name="connsiteX3" fmla="*/ 0 w 5638050"/>
              <a:gd name="connsiteY3" fmla="*/ 609600 h 609600"/>
              <a:gd name="connsiteX4" fmla="*/ 151650 w 5638050"/>
              <a:gd name="connsiteY4" fmla="*/ 0 h 609600"/>
              <a:gd name="connsiteX0" fmla="*/ 151650 w 5638050"/>
              <a:gd name="connsiteY0" fmla="*/ 0 h 609600"/>
              <a:gd name="connsiteX1" fmla="*/ 5638050 w 5638050"/>
              <a:gd name="connsiteY1" fmla="*/ 0 h 609600"/>
              <a:gd name="connsiteX2" fmla="*/ 5448488 w 5638050"/>
              <a:gd name="connsiteY2" fmla="*/ 590646 h 609600"/>
              <a:gd name="connsiteX3" fmla="*/ 0 w 5638050"/>
              <a:gd name="connsiteY3" fmla="*/ 609600 h 609600"/>
              <a:gd name="connsiteX4" fmla="*/ 151650 w 5638050"/>
              <a:gd name="connsiteY4" fmla="*/ 0 h 609600"/>
              <a:gd name="connsiteX0" fmla="*/ 151650 w 5619093"/>
              <a:gd name="connsiteY0" fmla="*/ 0 h 609600"/>
              <a:gd name="connsiteX1" fmla="*/ 5619093 w 5619093"/>
              <a:gd name="connsiteY1" fmla="*/ 9477 h 609600"/>
              <a:gd name="connsiteX2" fmla="*/ 5448488 w 5619093"/>
              <a:gd name="connsiteY2" fmla="*/ 590646 h 609600"/>
              <a:gd name="connsiteX3" fmla="*/ 0 w 5619093"/>
              <a:gd name="connsiteY3" fmla="*/ 609600 h 609600"/>
              <a:gd name="connsiteX4" fmla="*/ 151650 w 5619093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093" h="609600">
                <a:moveTo>
                  <a:pt x="151650" y="0"/>
                </a:moveTo>
                <a:lnTo>
                  <a:pt x="5619093" y="9477"/>
                </a:lnTo>
                <a:lnTo>
                  <a:pt x="5448488" y="590646"/>
                </a:lnTo>
                <a:lnTo>
                  <a:pt x="0" y="609600"/>
                </a:lnTo>
                <a:lnTo>
                  <a:pt x="151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4"/>
          <p:cNvSpPr/>
          <p:nvPr/>
        </p:nvSpPr>
        <p:spPr>
          <a:xfrm>
            <a:off x="1676400" y="2571750"/>
            <a:ext cx="5619093" cy="609600"/>
          </a:xfrm>
          <a:custGeom>
            <a:avLst/>
            <a:gdLst>
              <a:gd name="connsiteX0" fmla="*/ 0 w 5486400"/>
              <a:gd name="connsiteY0" fmla="*/ 0 h 609600"/>
              <a:gd name="connsiteX1" fmla="*/ 5486400 w 5486400"/>
              <a:gd name="connsiteY1" fmla="*/ 0 h 609600"/>
              <a:gd name="connsiteX2" fmla="*/ 5486400 w 5486400"/>
              <a:gd name="connsiteY2" fmla="*/ 609600 h 609600"/>
              <a:gd name="connsiteX3" fmla="*/ 0 w 5486400"/>
              <a:gd name="connsiteY3" fmla="*/ 609600 h 609600"/>
              <a:gd name="connsiteX4" fmla="*/ 0 w 5486400"/>
              <a:gd name="connsiteY4" fmla="*/ 0 h 609600"/>
              <a:gd name="connsiteX0" fmla="*/ 151650 w 5638050"/>
              <a:gd name="connsiteY0" fmla="*/ 0 h 609600"/>
              <a:gd name="connsiteX1" fmla="*/ 5638050 w 5638050"/>
              <a:gd name="connsiteY1" fmla="*/ 0 h 609600"/>
              <a:gd name="connsiteX2" fmla="*/ 5638050 w 5638050"/>
              <a:gd name="connsiteY2" fmla="*/ 609600 h 609600"/>
              <a:gd name="connsiteX3" fmla="*/ 0 w 5638050"/>
              <a:gd name="connsiteY3" fmla="*/ 609600 h 609600"/>
              <a:gd name="connsiteX4" fmla="*/ 151650 w 5638050"/>
              <a:gd name="connsiteY4" fmla="*/ 0 h 609600"/>
              <a:gd name="connsiteX0" fmla="*/ 151650 w 5638050"/>
              <a:gd name="connsiteY0" fmla="*/ 0 h 609600"/>
              <a:gd name="connsiteX1" fmla="*/ 5638050 w 5638050"/>
              <a:gd name="connsiteY1" fmla="*/ 0 h 609600"/>
              <a:gd name="connsiteX2" fmla="*/ 5448488 w 5638050"/>
              <a:gd name="connsiteY2" fmla="*/ 590646 h 609600"/>
              <a:gd name="connsiteX3" fmla="*/ 0 w 5638050"/>
              <a:gd name="connsiteY3" fmla="*/ 609600 h 609600"/>
              <a:gd name="connsiteX4" fmla="*/ 151650 w 5638050"/>
              <a:gd name="connsiteY4" fmla="*/ 0 h 609600"/>
              <a:gd name="connsiteX0" fmla="*/ 151650 w 5619093"/>
              <a:gd name="connsiteY0" fmla="*/ 0 h 609600"/>
              <a:gd name="connsiteX1" fmla="*/ 5619093 w 5619093"/>
              <a:gd name="connsiteY1" fmla="*/ 9477 h 609600"/>
              <a:gd name="connsiteX2" fmla="*/ 5448488 w 5619093"/>
              <a:gd name="connsiteY2" fmla="*/ 590646 h 609600"/>
              <a:gd name="connsiteX3" fmla="*/ 0 w 5619093"/>
              <a:gd name="connsiteY3" fmla="*/ 609600 h 609600"/>
              <a:gd name="connsiteX4" fmla="*/ 151650 w 5619093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093" h="609600">
                <a:moveTo>
                  <a:pt x="151650" y="0"/>
                </a:moveTo>
                <a:lnTo>
                  <a:pt x="5619093" y="9477"/>
                </a:lnTo>
                <a:lnTo>
                  <a:pt x="5448488" y="590646"/>
                </a:lnTo>
                <a:lnTo>
                  <a:pt x="0" y="609600"/>
                </a:lnTo>
                <a:lnTo>
                  <a:pt x="151650" y="0"/>
                </a:ln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29000" y="2614940"/>
            <a:ext cx="253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9" name="Picture 3" descr="LOGO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3321602" y="3333750"/>
            <a:ext cx="1154227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93202" y="3409950"/>
            <a:ext cx="1402798" cy="67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www.</a:t>
            </a:r>
            <a:r>
              <a:rPr lang="zh-CN" altLang="zh-CN" sz="800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chinanetcenter.com</a:t>
            </a:r>
          </a:p>
          <a:p>
            <a:pPr>
              <a:lnSpc>
                <a:spcPct val="120000"/>
              </a:lnSpc>
            </a:pPr>
            <a:r>
              <a:rPr lang="zh-CN" altLang="zh-CN" sz="800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Copyright © 2000-201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zh-CN" sz="800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网宿科技股份有限公司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800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All Rights Reserved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4540802" y="3486150"/>
            <a:ext cx="0" cy="595200"/>
          </a:xfrm>
          <a:prstGeom prst="line">
            <a:avLst/>
          </a:prstGeom>
          <a:noFill/>
          <a:ln w="9525" cmpd="sng">
            <a:solidFill>
              <a:schemeClr val="accent6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58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" name="图片 70" descr="未标题-1-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609600" y="1691104"/>
            <a:ext cx="1800200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句子切割</a:t>
            </a:r>
          </a:p>
        </p:txBody>
      </p:sp>
      <p:sp>
        <p:nvSpPr>
          <p:cNvPr id="37" name="矩形 36"/>
          <p:cNvSpPr/>
          <p:nvPr/>
        </p:nvSpPr>
        <p:spPr>
          <a:xfrm>
            <a:off x="3367100" y="1691104"/>
            <a:ext cx="1800200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中文分词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39272" y="1677478"/>
            <a:ext cx="2952328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计算句子积极消极情感得分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39272" y="3109063"/>
            <a:ext cx="2952328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计算句子积极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可能性</a:t>
            </a:r>
          </a:p>
        </p:txBody>
      </p:sp>
      <p:sp>
        <p:nvSpPr>
          <p:cNvPr id="40" name="矩形 39"/>
          <p:cNvSpPr/>
          <p:nvPr/>
        </p:nvSpPr>
        <p:spPr>
          <a:xfrm>
            <a:off x="609600" y="3122346"/>
            <a:ext cx="2952328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整体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情感得分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7461436" y="2501302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5400000">
            <a:off x="4703947" y="3230378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6200000">
            <a:off x="2834450" y="1799136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6200000">
            <a:off x="5549286" y="1785510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20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73957" y="1131590"/>
            <a:ext cx="67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句子切割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根据标点符号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，。；！？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……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将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语句切割成若干个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句子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昨天天气不是很好，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但今天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天气非常不错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</a:t>
            </a:r>
          </a:p>
          <a:p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[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昨天天气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不是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很好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, 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但今天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天气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非常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不错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2966919" y="2688449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174819" y="3174184"/>
            <a:ext cx="1800200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句子切割</a:t>
            </a:r>
          </a:p>
        </p:txBody>
      </p:sp>
      <p:sp>
        <p:nvSpPr>
          <p:cNvPr id="33" name="下箭头 32"/>
          <p:cNvSpPr/>
          <p:nvPr/>
        </p:nvSpPr>
        <p:spPr>
          <a:xfrm>
            <a:off x="2966919" y="3875984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54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71600" y="987574"/>
            <a:ext cx="6724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中文分词：运用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python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里面中文处理库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jieba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（最大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概率路径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今天下雨                   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今，今天，天，天下，下，下雨，雨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</a:p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  </a:t>
            </a: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今天，下雨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400300"/>
            <a:ext cx="4638675" cy="2743200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 rot="16200000">
            <a:off x="2717800" y="1724540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135537" y="2192700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5400000">
            <a:off x="2472698" y="3885910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72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71600" y="987574"/>
            <a:ext cx="67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中文分词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昨天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天气不是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很好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, 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但今天天气非常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不错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[[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昨天，天气，不是，很，好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],[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但，今天，天气，非常，不错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]]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728" y="2473613"/>
            <a:ext cx="1800200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中文分词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023828" y="1915101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023828" y="3350574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64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179880" y="1203598"/>
            <a:ext cx="67246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计算句子积极消极得分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搜索情感词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查看前面是否存在程度词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查看前面是否存在否定词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情感得分正向化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情感得分求和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377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52400" y="133350"/>
            <a:ext cx="457200" cy="457200"/>
          </a:xfrm>
          <a:prstGeom prst="donut">
            <a:avLst>
              <a:gd name="adj" fmla="val 10479"/>
            </a:avLst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b="1" dirty="0">
                <a:solidFill>
                  <a:srgbClr val="0D0D0D"/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sz="1600" b="1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609600" y="133350"/>
            <a:ext cx="7294880" cy="457200"/>
          </a:xfrm>
          <a:custGeom>
            <a:avLst/>
            <a:gdLst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3810000"/>
              <a:gd name="connsiteY0" fmla="*/ 0 h 457200"/>
              <a:gd name="connsiteX1" fmla="*/ 3810000 w 3810000"/>
              <a:gd name="connsiteY1" fmla="*/ 0 h 457200"/>
              <a:gd name="connsiteX2" fmla="*/ 3810000 w 3810000"/>
              <a:gd name="connsiteY2" fmla="*/ 457200 h 457200"/>
              <a:gd name="connsiteX3" fmla="*/ 0 w 3810000"/>
              <a:gd name="connsiteY3" fmla="*/ 457200 h 457200"/>
              <a:gd name="connsiteX4" fmla="*/ 0 w 3810000"/>
              <a:gd name="connsiteY4" fmla="*/ 0 h 457200"/>
              <a:gd name="connsiteX0" fmla="*/ 0 w 7294880"/>
              <a:gd name="connsiteY0" fmla="*/ 0 h 457200"/>
              <a:gd name="connsiteX1" fmla="*/ 381000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  <a:gd name="connsiteX0" fmla="*/ 0 w 7294880"/>
              <a:gd name="connsiteY0" fmla="*/ 0 h 457200"/>
              <a:gd name="connsiteX1" fmla="*/ 7294880 w 7294880"/>
              <a:gd name="connsiteY1" fmla="*/ 0 h 457200"/>
              <a:gd name="connsiteX2" fmla="*/ 7294880 w 7294880"/>
              <a:gd name="connsiteY2" fmla="*/ 457200 h 457200"/>
              <a:gd name="connsiteX3" fmla="*/ 0 w 7294880"/>
              <a:gd name="connsiteY3" fmla="*/ 457200 h 457200"/>
              <a:gd name="connsiteX4" fmla="*/ 0 w 729488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4880" h="457200">
                <a:moveTo>
                  <a:pt x="0" y="0"/>
                </a:moveTo>
                <a:lnTo>
                  <a:pt x="7294880" y="0"/>
                </a:lnTo>
                <a:lnTo>
                  <a:pt x="7294880" y="457200"/>
                </a:lnTo>
                <a:lnTo>
                  <a:pt x="0" y="457200"/>
                </a:lnTo>
                <a:cubicBezTo>
                  <a:pt x="145842" y="347333"/>
                  <a:pt x="194457" y="176704"/>
                  <a:pt x="0" y="0"/>
                </a:cubicBezTo>
                <a:close/>
              </a:path>
            </a:pathLst>
          </a:cu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1000" y="133350"/>
            <a:ext cx="1066800" cy="457200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D0D0D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72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基于词典情感分析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未标题-1-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40" y="209550"/>
            <a:ext cx="949960" cy="2456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179880" y="1203598"/>
            <a:ext cx="67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计算句子积极消极得分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[[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昨天，天气，不是，很，好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],[ 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但，今天，天气，非常，不错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]]</a:t>
            </a: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 </a:t>
            </a:r>
          </a:p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[[-1.5,0],[2,0]]</a:t>
            </a: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                                      [0.5,0]</a:t>
            </a:r>
          </a:p>
          <a:p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923928" y="2139702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934530" y="3093539"/>
            <a:ext cx="108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64292" y="2624720"/>
            <a:ext cx="2952328" cy="576064"/>
          </a:xfrm>
          <a:prstGeom prst="rect">
            <a:avLst/>
          </a:prstGeom>
          <a:solidFill>
            <a:srgbClr val="821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计算句子积极消极情感得分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右弧形箭头 4"/>
          <p:cNvSpPr/>
          <p:nvPr/>
        </p:nvSpPr>
        <p:spPr>
          <a:xfrm rot="19124305">
            <a:off x="5937960" y="1842566"/>
            <a:ext cx="235333" cy="737073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弧形箭头 6"/>
          <p:cNvSpPr/>
          <p:nvPr/>
        </p:nvSpPr>
        <p:spPr>
          <a:xfrm rot="2721133">
            <a:off x="5408217" y="3228242"/>
            <a:ext cx="312147" cy="95921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75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17976</TotalTime>
  <Words>1574</Words>
  <Application>Microsoft Office PowerPoint</Application>
  <PresentationFormat>全屏显示(16:9)</PresentationFormat>
  <Paragraphs>320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Avenir Black Oblique</vt:lpstr>
      <vt:lpstr>黑体</vt:lpstr>
      <vt:lpstr>宋体</vt:lpstr>
      <vt:lpstr>微软雅黑</vt:lpstr>
      <vt:lpstr>微软雅黑</vt:lpstr>
      <vt:lpstr>Arial</vt:lpstr>
      <vt:lpstr>Calibri</vt:lpstr>
      <vt:lpstr>Impact</vt:lpstr>
      <vt:lpstr>Wingdings</vt:lpstr>
      <vt:lpstr>Office Theme</vt:lpstr>
      <vt:lpstr>弹幕消息情感分析研究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2017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况鹏</cp:lastModifiedBy>
  <cp:revision>772</cp:revision>
  <dcterms:created xsi:type="dcterms:W3CDTF">2013-10-27T01:17:14Z</dcterms:created>
  <dcterms:modified xsi:type="dcterms:W3CDTF">2017-08-09T08:43:08Z</dcterms:modified>
</cp:coreProperties>
</file>