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grandir Wide" charset="1" panose="00000505000000000000"/>
      <p:regular r:id="rId20"/>
    </p:embeddedFont>
    <p:embeddedFont>
      <p:font typeface="Agrandir Wide Bold" charset="1" panose="00000805000000000000"/>
      <p:regular r:id="rId21"/>
    </p:embeddedFont>
    <p:embeddedFont>
      <p:font typeface="Agrandir Wide Italics" charset="1" panose="00000505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4952" y="3633028"/>
            <a:ext cx="7383048" cy="6653972"/>
          </a:xfrm>
          <a:custGeom>
            <a:avLst/>
            <a:gdLst/>
            <a:ahLst/>
            <a:cxnLst/>
            <a:rect r="r" b="b" t="t" l="l"/>
            <a:pathLst>
              <a:path h="6653972" w="7383048">
                <a:moveTo>
                  <a:pt x="0" y="0"/>
                </a:moveTo>
                <a:lnTo>
                  <a:pt x="7383048" y="0"/>
                </a:lnTo>
                <a:lnTo>
                  <a:pt x="7383048" y="6653972"/>
                </a:lnTo>
                <a:lnTo>
                  <a:pt x="0" y="66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442" y="962025"/>
            <a:ext cx="13968673" cy="384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389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DS-DE CEDT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442" y="5535779"/>
            <a:ext cx="10826327" cy="967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3"/>
              </a:lnSpc>
            </a:pPr>
            <a:r>
              <a:rPr lang="en-US" sz="5666">
                <a:solidFill>
                  <a:srgbClr val="E0CA27"/>
                </a:solidFill>
                <a:latin typeface="Agrandir Wide"/>
                <a:ea typeface="Agrandir Wide"/>
                <a:cs typeface="Agrandir Wide"/>
                <a:sym typeface="Agrandir Wide"/>
              </a:rPr>
              <a:t>Teeihaiturtangjai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442" y="6740939"/>
            <a:ext cx="3895628" cy="398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Kawinwat </a:t>
            </a: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  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Tinna       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Photchara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Penpitcha                     </a:t>
            </a:r>
          </a:p>
          <a:p>
            <a:pPr algn="l">
              <a:lnSpc>
                <a:spcPts val="524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05860" y="6740939"/>
            <a:ext cx="3885200" cy="332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Phithukwonglerd 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Jiarawapee                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Kallayanasiri               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Yoohoon </a:t>
            </a:r>
          </a:p>
          <a:p>
            <a:pPr algn="l">
              <a:lnSpc>
                <a:spcPts val="524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273170" y="6740939"/>
            <a:ext cx="3053927" cy="332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6633010521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6633082721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6633158821</a:t>
            </a:r>
          </a:p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6633178321</a:t>
            </a:r>
          </a:p>
          <a:p>
            <a:pPr algn="l">
              <a:lnSpc>
                <a:spcPts val="524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8654" y="1548310"/>
            <a:ext cx="13810693" cy="7990194"/>
          </a:xfrm>
          <a:custGeom>
            <a:avLst/>
            <a:gdLst/>
            <a:ahLst/>
            <a:cxnLst/>
            <a:rect r="r" b="b" t="t" l="l"/>
            <a:pathLst>
              <a:path h="7990194" w="13810693">
                <a:moveTo>
                  <a:pt x="0" y="0"/>
                </a:moveTo>
                <a:lnTo>
                  <a:pt x="13810692" y="0"/>
                </a:lnTo>
                <a:lnTo>
                  <a:pt x="13810692" y="7990194"/>
                </a:lnTo>
                <a:lnTo>
                  <a:pt x="0" y="799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2896" y="243399"/>
            <a:ext cx="12189098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04 - Data Visualization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8579" y="1829268"/>
            <a:ext cx="13330841" cy="7429032"/>
          </a:xfrm>
          <a:custGeom>
            <a:avLst/>
            <a:gdLst/>
            <a:ahLst/>
            <a:cxnLst/>
            <a:rect r="r" b="b" t="t" l="l"/>
            <a:pathLst>
              <a:path h="7429032" w="13330841">
                <a:moveTo>
                  <a:pt x="0" y="0"/>
                </a:moveTo>
                <a:lnTo>
                  <a:pt x="13330842" y="0"/>
                </a:lnTo>
                <a:lnTo>
                  <a:pt x="13330842" y="7429032"/>
                </a:lnTo>
                <a:lnTo>
                  <a:pt x="0" y="742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62" t="-30718" r="-5242" b="-65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243399"/>
            <a:ext cx="12189098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04 - Data Visualization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93968" y="3954780"/>
            <a:ext cx="13900065" cy="210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79"/>
              </a:lnSpc>
            </a:pPr>
            <a:r>
              <a:rPr lang="en-US" sz="120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Demonstration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93968" y="2292235"/>
            <a:ext cx="13900065" cy="210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79"/>
              </a:lnSpc>
            </a:pPr>
            <a:r>
              <a:rPr lang="en-US" sz="120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Presentation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3968" y="5754139"/>
            <a:ext cx="13900065" cy="1493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47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https://youtu.be/kVF2nZcYXXQ?si=4sTsJNfRgpJL4tVV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01465" y="2206130"/>
            <a:ext cx="6911741" cy="4950534"/>
          </a:xfrm>
          <a:custGeom>
            <a:avLst/>
            <a:gdLst/>
            <a:ahLst/>
            <a:cxnLst/>
            <a:rect r="r" b="b" t="t" l="l"/>
            <a:pathLst>
              <a:path h="4950534" w="6911741">
                <a:moveTo>
                  <a:pt x="6911740" y="0"/>
                </a:moveTo>
                <a:lnTo>
                  <a:pt x="0" y="0"/>
                </a:lnTo>
                <a:lnTo>
                  <a:pt x="0" y="4950535"/>
                </a:lnTo>
                <a:lnTo>
                  <a:pt x="6911740" y="4950535"/>
                </a:lnTo>
                <a:lnTo>
                  <a:pt x="69117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3205" y="2911653"/>
            <a:ext cx="10711369" cy="286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160"/>
              </a:lnSpc>
            </a:pPr>
            <a:r>
              <a:rPr lang="en-US" sz="14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1465" y="7339543"/>
            <a:ext cx="10661342" cy="268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</a:pPr>
            <a:r>
              <a:rPr lang="en-US" sz="5834" i="true">
                <a:solidFill>
                  <a:srgbClr val="E0CA27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Data visualization simplifies the communication of analysis findings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442" y="1740477"/>
            <a:ext cx="13968673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96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40352" y="3766541"/>
            <a:ext cx="9540097" cy="449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0"/>
              </a:lnSpc>
            </a:pPr>
            <a:r>
              <a:rPr lang="en-US" sz="4311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Our group want to use data about researches from Scopus and Sprinker Nature link to predict open access of each research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484442" y="4492281"/>
            <a:ext cx="6911741" cy="4950534"/>
          </a:xfrm>
          <a:custGeom>
            <a:avLst/>
            <a:gdLst/>
            <a:ahLst/>
            <a:cxnLst/>
            <a:rect r="r" b="b" t="t" l="l"/>
            <a:pathLst>
              <a:path h="4950534" w="6911741">
                <a:moveTo>
                  <a:pt x="6911741" y="0"/>
                </a:moveTo>
                <a:lnTo>
                  <a:pt x="0" y="0"/>
                </a:lnTo>
                <a:lnTo>
                  <a:pt x="0" y="4950535"/>
                </a:lnTo>
                <a:lnTo>
                  <a:pt x="6911741" y="4950535"/>
                </a:lnTo>
                <a:lnTo>
                  <a:pt x="69117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5496" y="821613"/>
            <a:ext cx="3938155" cy="1047428"/>
            <a:chOff x="0" y="0"/>
            <a:chExt cx="1037209" cy="27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7209" cy="275866"/>
            </a:xfrm>
            <a:custGeom>
              <a:avLst/>
              <a:gdLst/>
              <a:ahLst/>
              <a:cxnLst/>
              <a:rect r="r" b="b" t="t" l="l"/>
              <a:pathLst>
                <a:path h="275866" w="1037209">
                  <a:moveTo>
                    <a:pt x="100260" y="0"/>
                  </a:moveTo>
                  <a:lnTo>
                    <a:pt x="936950" y="0"/>
                  </a:lnTo>
                  <a:cubicBezTo>
                    <a:pt x="963540" y="0"/>
                    <a:pt x="989042" y="10563"/>
                    <a:pt x="1007844" y="29365"/>
                  </a:cubicBezTo>
                  <a:cubicBezTo>
                    <a:pt x="1026646" y="48168"/>
                    <a:pt x="1037209" y="73669"/>
                    <a:pt x="1037209" y="100260"/>
                  </a:cubicBezTo>
                  <a:lnTo>
                    <a:pt x="1037209" y="175606"/>
                  </a:lnTo>
                  <a:cubicBezTo>
                    <a:pt x="1037209" y="202197"/>
                    <a:pt x="1026646" y="227698"/>
                    <a:pt x="1007844" y="246500"/>
                  </a:cubicBezTo>
                  <a:cubicBezTo>
                    <a:pt x="989042" y="265303"/>
                    <a:pt x="963540" y="275866"/>
                    <a:pt x="936950" y="275866"/>
                  </a:cubicBezTo>
                  <a:lnTo>
                    <a:pt x="100260" y="275866"/>
                  </a:lnTo>
                  <a:cubicBezTo>
                    <a:pt x="73669" y="275866"/>
                    <a:pt x="48168" y="265303"/>
                    <a:pt x="29365" y="246500"/>
                  </a:cubicBezTo>
                  <a:cubicBezTo>
                    <a:pt x="10563" y="227698"/>
                    <a:pt x="0" y="202197"/>
                    <a:pt x="0" y="175606"/>
                  </a:cubicBezTo>
                  <a:lnTo>
                    <a:pt x="0" y="100260"/>
                  </a:lnTo>
                  <a:cubicBezTo>
                    <a:pt x="0" y="73669"/>
                    <a:pt x="10563" y="48168"/>
                    <a:pt x="29365" y="29365"/>
                  </a:cubicBezTo>
                  <a:cubicBezTo>
                    <a:pt x="48168" y="10563"/>
                    <a:pt x="73669" y="0"/>
                    <a:pt x="1002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80975"/>
              <a:ext cx="1037209" cy="456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2145B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Pipeline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91883" y="821613"/>
            <a:ext cx="3855370" cy="1047428"/>
            <a:chOff x="0" y="0"/>
            <a:chExt cx="1015406" cy="275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406" cy="275866"/>
            </a:xfrm>
            <a:custGeom>
              <a:avLst/>
              <a:gdLst/>
              <a:ahLst/>
              <a:cxnLst/>
              <a:rect r="r" b="b" t="t" l="l"/>
              <a:pathLst>
                <a:path h="275866" w="1015406">
                  <a:moveTo>
                    <a:pt x="102412" y="0"/>
                  </a:moveTo>
                  <a:lnTo>
                    <a:pt x="912994" y="0"/>
                  </a:lnTo>
                  <a:cubicBezTo>
                    <a:pt x="969554" y="0"/>
                    <a:pt x="1015406" y="45852"/>
                    <a:pt x="1015406" y="102412"/>
                  </a:cubicBezTo>
                  <a:lnTo>
                    <a:pt x="1015406" y="173453"/>
                  </a:lnTo>
                  <a:cubicBezTo>
                    <a:pt x="1015406" y="230014"/>
                    <a:pt x="969554" y="275866"/>
                    <a:pt x="912994" y="275866"/>
                  </a:cubicBezTo>
                  <a:lnTo>
                    <a:pt x="102412" y="275866"/>
                  </a:lnTo>
                  <a:cubicBezTo>
                    <a:pt x="75251" y="275866"/>
                    <a:pt x="49202" y="265076"/>
                    <a:pt x="29996" y="245870"/>
                  </a:cubicBezTo>
                  <a:cubicBezTo>
                    <a:pt x="10790" y="226664"/>
                    <a:pt x="0" y="200615"/>
                    <a:pt x="0" y="173453"/>
                  </a:cubicBezTo>
                  <a:lnTo>
                    <a:pt x="0" y="102412"/>
                  </a:lnTo>
                  <a:cubicBezTo>
                    <a:pt x="0" y="45852"/>
                    <a:pt x="45852" y="0"/>
                    <a:pt x="1024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80975"/>
              <a:ext cx="1015406" cy="456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9C731A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Diagram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5496" y="2679299"/>
            <a:ext cx="4915868" cy="1862289"/>
            <a:chOff x="0" y="0"/>
            <a:chExt cx="1294714" cy="490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4714" cy="490479"/>
            </a:xfrm>
            <a:custGeom>
              <a:avLst/>
              <a:gdLst/>
              <a:ahLst/>
              <a:cxnLst/>
              <a:rect r="r" b="b" t="t" l="l"/>
              <a:pathLst>
                <a:path h="490479" w="1294714">
                  <a:moveTo>
                    <a:pt x="80319" y="0"/>
                  </a:moveTo>
                  <a:lnTo>
                    <a:pt x="1214395" y="0"/>
                  </a:lnTo>
                  <a:cubicBezTo>
                    <a:pt x="1235697" y="0"/>
                    <a:pt x="1256127" y="8462"/>
                    <a:pt x="1271189" y="23525"/>
                  </a:cubicBezTo>
                  <a:cubicBezTo>
                    <a:pt x="1286252" y="38588"/>
                    <a:pt x="1294714" y="59017"/>
                    <a:pt x="1294714" y="80319"/>
                  </a:cubicBezTo>
                  <a:lnTo>
                    <a:pt x="1294714" y="410160"/>
                  </a:lnTo>
                  <a:cubicBezTo>
                    <a:pt x="1294714" y="431462"/>
                    <a:pt x="1286252" y="451892"/>
                    <a:pt x="1271189" y="466954"/>
                  </a:cubicBezTo>
                  <a:cubicBezTo>
                    <a:pt x="1256127" y="482017"/>
                    <a:pt x="1235697" y="490479"/>
                    <a:pt x="1214395" y="490479"/>
                  </a:cubicBezTo>
                  <a:lnTo>
                    <a:pt x="80319" y="490479"/>
                  </a:lnTo>
                  <a:cubicBezTo>
                    <a:pt x="59017" y="490479"/>
                    <a:pt x="38588" y="482017"/>
                    <a:pt x="23525" y="466954"/>
                  </a:cubicBezTo>
                  <a:cubicBezTo>
                    <a:pt x="8462" y="451892"/>
                    <a:pt x="0" y="431462"/>
                    <a:pt x="0" y="410160"/>
                  </a:cubicBezTo>
                  <a:lnTo>
                    <a:pt x="0" y="80319"/>
                  </a:lnTo>
                  <a:cubicBezTo>
                    <a:pt x="0" y="59017"/>
                    <a:pt x="8462" y="38588"/>
                    <a:pt x="23525" y="23525"/>
                  </a:cubicBezTo>
                  <a:cubicBezTo>
                    <a:pt x="38588" y="8462"/>
                    <a:pt x="59017" y="0"/>
                    <a:pt x="80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4714" cy="52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4091" y="2778812"/>
            <a:ext cx="3465836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 b="true">
                <a:solidFill>
                  <a:srgbClr val="2244B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Web Scraping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6346" y="3495542"/>
            <a:ext cx="3465836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-Selenium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46260" y="4316529"/>
            <a:ext cx="4915868" cy="1862289"/>
            <a:chOff x="0" y="0"/>
            <a:chExt cx="1294714" cy="49047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94714" cy="490479"/>
            </a:xfrm>
            <a:custGeom>
              <a:avLst/>
              <a:gdLst/>
              <a:ahLst/>
              <a:cxnLst/>
              <a:rect r="r" b="b" t="t" l="l"/>
              <a:pathLst>
                <a:path h="490479" w="1294714">
                  <a:moveTo>
                    <a:pt x="80319" y="0"/>
                  </a:moveTo>
                  <a:lnTo>
                    <a:pt x="1214395" y="0"/>
                  </a:lnTo>
                  <a:cubicBezTo>
                    <a:pt x="1235697" y="0"/>
                    <a:pt x="1256127" y="8462"/>
                    <a:pt x="1271189" y="23525"/>
                  </a:cubicBezTo>
                  <a:cubicBezTo>
                    <a:pt x="1286252" y="38588"/>
                    <a:pt x="1294714" y="59017"/>
                    <a:pt x="1294714" y="80319"/>
                  </a:cubicBezTo>
                  <a:lnTo>
                    <a:pt x="1294714" y="410160"/>
                  </a:lnTo>
                  <a:cubicBezTo>
                    <a:pt x="1294714" y="431462"/>
                    <a:pt x="1286252" y="451892"/>
                    <a:pt x="1271189" y="466954"/>
                  </a:cubicBezTo>
                  <a:cubicBezTo>
                    <a:pt x="1256127" y="482017"/>
                    <a:pt x="1235697" y="490479"/>
                    <a:pt x="1214395" y="490479"/>
                  </a:cubicBezTo>
                  <a:lnTo>
                    <a:pt x="80319" y="490479"/>
                  </a:lnTo>
                  <a:cubicBezTo>
                    <a:pt x="59017" y="490479"/>
                    <a:pt x="38588" y="482017"/>
                    <a:pt x="23525" y="466954"/>
                  </a:cubicBezTo>
                  <a:cubicBezTo>
                    <a:pt x="8462" y="451892"/>
                    <a:pt x="0" y="431462"/>
                    <a:pt x="0" y="410160"/>
                  </a:cubicBezTo>
                  <a:lnTo>
                    <a:pt x="0" y="80319"/>
                  </a:lnTo>
                  <a:cubicBezTo>
                    <a:pt x="0" y="59017"/>
                    <a:pt x="8462" y="38588"/>
                    <a:pt x="23525" y="23525"/>
                  </a:cubicBezTo>
                  <a:cubicBezTo>
                    <a:pt x="38588" y="8462"/>
                    <a:pt x="59017" y="0"/>
                    <a:pt x="80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94714" cy="52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694856" y="4416042"/>
            <a:ext cx="4567272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 b="true">
                <a:solidFill>
                  <a:srgbClr val="2244B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Data Preparation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07110" y="5132772"/>
            <a:ext cx="3465836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-Pandas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17450" y="5830256"/>
            <a:ext cx="4915868" cy="1862289"/>
            <a:chOff x="0" y="0"/>
            <a:chExt cx="1294714" cy="4904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4714" cy="490479"/>
            </a:xfrm>
            <a:custGeom>
              <a:avLst/>
              <a:gdLst/>
              <a:ahLst/>
              <a:cxnLst/>
              <a:rect r="r" b="b" t="t" l="l"/>
              <a:pathLst>
                <a:path h="490479" w="1294714">
                  <a:moveTo>
                    <a:pt x="80319" y="0"/>
                  </a:moveTo>
                  <a:lnTo>
                    <a:pt x="1214395" y="0"/>
                  </a:lnTo>
                  <a:cubicBezTo>
                    <a:pt x="1235697" y="0"/>
                    <a:pt x="1256127" y="8462"/>
                    <a:pt x="1271189" y="23525"/>
                  </a:cubicBezTo>
                  <a:cubicBezTo>
                    <a:pt x="1286252" y="38588"/>
                    <a:pt x="1294714" y="59017"/>
                    <a:pt x="1294714" y="80319"/>
                  </a:cubicBezTo>
                  <a:lnTo>
                    <a:pt x="1294714" y="410160"/>
                  </a:lnTo>
                  <a:cubicBezTo>
                    <a:pt x="1294714" y="431462"/>
                    <a:pt x="1286252" y="451892"/>
                    <a:pt x="1271189" y="466954"/>
                  </a:cubicBezTo>
                  <a:cubicBezTo>
                    <a:pt x="1256127" y="482017"/>
                    <a:pt x="1235697" y="490479"/>
                    <a:pt x="1214395" y="490479"/>
                  </a:cubicBezTo>
                  <a:lnTo>
                    <a:pt x="80319" y="490479"/>
                  </a:lnTo>
                  <a:cubicBezTo>
                    <a:pt x="59017" y="490479"/>
                    <a:pt x="38588" y="482017"/>
                    <a:pt x="23525" y="466954"/>
                  </a:cubicBezTo>
                  <a:cubicBezTo>
                    <a:pt x="8462" y="451892"/>
                    <a:pt x="0" y="431462"/>
                    <a:pt x="0" y="410160"/>
                  </a:cubicBezTo>
                  <a:lnTo>
                    <a:pt x="0" y="80319"/>
                  </a:lnTo>
                  <a:cubicBezTo>
                    <a:pt x="0" y="59017"/>
                    <a:pt x="8462" y="38588"/>
                    <a:pt x="23525" y="23525"/>
                  </a:cubicBezTo>
                  <a:cubicBezTo>
                    <a:pt x="38588" y="8462"/>
                    <a:pt x="59017" y="0"/>
                    <a:pt x="80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94714" cy="52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66046" y="5929768"/>
            <a:ext cx="4567272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 b="true">
                <a:solidFill>
                  <a:srgbClr val="2244B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DE and AI / ML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8300" y="6646499"/>
            <a:ext cx="3465836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-Spark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346260" y="7692545"/>
            <a:ext cx="5123686" cy="1862289"/>
            <a:chOff x="0" y="0"/>
            <a:chExt cx="1349448" cy="4904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49448" cy="490479"/>
            </a:xfrm>
            <a:custGeom>
              <a:avLst/>
              <a:gdLst/>
              <a:ahLst/>
              <a:cxnLst/>
              <a:rect r="r" b="b" t="t" l="l"/>
              <a:pathLst>
                <a:path h="490479" w="1349448">
                  <a:moveTo>
                    <a:pt x="77061" y="0"/>
                  </a:moveTo>
                  <a:lnTo>
                    <a:pt x="1272387" y="0"/>
                  </a:lnTo>
                  <a:cubicBezTo>
                    <a:pt x="1314947" y="0"/>
                    <a:pt x="1349448" y="34502"/>
                    <a:pt x="1349448" y="77061"/>
                  </a:cubicBezTo>
                  <a:lnTo>
                    <a:pt x="1349448" y="413418"/>
                  </a:lnTo>
                  <a:cubicBezTo>
                    <a:pt x="1349448" y="455978"/>
                    <a:pt x="1314947" y="490479"/>
                    <a:pt x="1272387" y="490479"/>
                  </a:cubicBezTo>
                  <a:lnTo>
                    <a:pt x="77061" y="490479"/>
                  </a:lnTo>
                  <a:cubicBezTo>
                    <a:pt x="34502" y="490479"/>
                    <a:pt x="0" y="455978"/>
                    <a:pt x="0" y="413418"/>
                  </a:cubicBezTo>
                  <a:lnTo>
                    <a:pt x="0" y="77061"/>
                  </a:lnTo>
                  <a:cubicBezTo>
                    <a:pt x="0" y="34502"/>
                    <a:pt x="34502" y="0"/>
                    <a:pt x="770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49448" cy="52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694856" y="7792057"/>
            <a:ext cx="4567272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 b="true">
                <a:solidFill>
                  <a:srgbClr val="2244B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Data Visualization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07110" y="8508788"/>
            <a:ext cx="3465836" cy="69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200">
                <a:solidFill>
                  <a:srgbClr val="2244B4"/>
                </a:solidFill>
                <a:latin typeface="Agrandir Wide"/>
                <a:ea typeface="Agrandir Wide"/>
                <a:cs typeface="Agrandir Wide"/>
                <a:sym typeface="Agrandir Wide"/>
              </a:rPr>
              <a:t>-Power BI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584371" y="3714617"/>
            <a:ext cx="7413640" cy="6514736"/>
          </a:xfrm>
          <a:custGeom>
            <a:avLst/>
            <a:gdLst/>
            <a:ahLst/>
            <a:cxnLst/>
            <a:rect r="r" b="b" t="t" l="l"/>
            <a:pathLst>
              <a:path h="6514736" w="7413640">
                <a:moveTo>
                  <a:pt x="0" y="0"/>
                </a:moveTo>
                <a:lnTo>
                  <a:pt x="7413641" y="0"/>
                </a:lnTo>
                <a:lnTo>
                  <a:pt x="7413641" y="6514737"/>
                </a:lnTo>
                <a:lnTo>
                  <a:pt x="0" y="6514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5381364" y="3610444"/>
            <a:ext cx="2560385" cy="706085"/>
          </a:xfrm>
          <a:prstGeom prst="line">
            <a:avLst/>
          </a:prstGeom>
          <a:ln cap="rnd" w="76200">
            <a:solidFill>
              <a:srgbClr val="39486A"/>
            </a:solidFill>
            <a:prstDash val="sysDash"/>
            <a:headEnd type="oval" len="lg" w="lg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H="true">
            <a:off x="3681966" y="5247673"/>
            <a:ext cx="2664294" cy="582582"/>
          </a:xfrm>
          <a:prstGeom prst="line">
            <a:avLst/>
          </a:prstGeom>
          <a:ln cap="rnd" w="76200">
            <a:solidFill>
              <a:srgbClr val="39486A"/>
            </a:solidFill>
            <a:prstDash val="sysDash"/>
            <a:headEnd type="oval" len="lg" w="lg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>
            <a:off x="5433318" y="6761400"/>
            <a:ext cx="2508430" cy="931145"/>
          </a:xfrm>
          <a:prstGeom prst="line">
            <a:avLst/>
          </a:prstGeom>
          <a:ln cap="rnd" w="76200">
            <a:solidFill>
              <a:srgbClr val="39486A"/>
            </a:solidFill>
            <a:prstDash val="sysDash"/>
            <a:headEnd type="oval" len="lg" w="lg"/>
            <a:tailEnd type="triangle" len="med" w="lg"/>
          </a:ln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85211" y="6846519"/>
            <a:ext cx="6698850" cy="3324719"/>
            <a:chOff x="0" y="0"/>
            <a:chExt cx="2597129" cy="12889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7129" cy="1288986"/>
            </a:xfrm>
            <a:custGeom>
              <a:avLst/>
              <a:gdLst/>
              <a:ahLst/>
              <a:cxnLst/>
              <a:rect r="r" b="b" t="t" l="l"/>
              <a:pathLst>
                <a:path h="1288986" w="2597129">
                  <a:moveTo>
                    <a:pt x="58941" y="0"/>
                  </a:moveTo>
                  <a:lnTo>
                    <a:pt x="2538188" y="0"/>
                  </a:lnTo>
                  <a:cubicBezTo>
                    <a:pt x="2570740" y="0"/>
                    <a:pt x="2597129" y="26389"/>
                    <a:pt x="2597129" y="58941"/>
                  </a:cubicBezTo>
                  <a:lnTo>
                    <a:pt x="2597129" y="1230045"/>
                  </a:lnTo>
                  <a:cubicBezTo>
                    <a:pt x="2597129" y="1245677"/>
                    <a:pt x="2590919" y="1260669"/>
                    <a:pt x="2579865" y="1271722"/>
                  </a:cubicBezTo>
                  <a:cubicBezTo>
                    <a:pt x="2568812" y="1282776"/>
                    <a:pt x="2553820" y="1288986"/>
                    <a:pt x="2538188" y="1288986"/>
                  </a:cubicBezTo>
                  <a:lnTo>
                    <a:pt x="58941" y="1288986"/>
                  </a:lnTo>
                  <a:cubicBezTo>
                    <a:pt x="43309" y="1288986"/>
                    <a:pt x="28317" y="1282776"/>
                    <a:pt x="17263" y="1271722"/>
                  </a:cubicBezTo>
                  <a:cubicBezTo>
                    <a:pt x="6210" y="1260669"/>
                    <a:pt x="0" y="1245677"/>
                    <a:pt x="0" y="1230045"/>
                  </a:cubicBezTo>
                  <a:lnTo>
                    <a:pt x="0" y="58941"/>
                  </a:lnTo>
                  <a:cubicBezTo>
                    <a:pt x="0" y="43309"/>
                    <a:pt x="6210" y="28317"/>
                    <a:pt x="17263" y="17263"/>
                  </a:cubicBezTo>
                  <a:cubicBezTo>
                    <a:pt x="28317" y="6210"/>
                    <a:pt x="43309" y="0"/>
                    <a:pt x="58941" y="0"/>
                  </a:cubicBezTo>
                  <a:close/>
                </a:path>
              </a:pathLst>
            </a:custGeom>
            <a:solidFill>
              <a:srgbClr val="2244B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97129" cy="1327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2362" y="1768117"/>
            <a:ext cx="13695597" cy="647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tool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selenium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scraping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</a:t>
            </a: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data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</a:t>
            </a:r>
          </a:p>
          <a:p>
            <a:pPr algn="l">
              <a:lnSpc>
                <a:spcPts val="5644"/>
              </a:lnSpc>
            </a:pP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title, publication_year, age_of_paper, aggregation_type, reference_count,  publisher, has_funding_info, citation_count, open_access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source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</a:t>
            </a:r>
            <a:r>
              <a:rPr lang="en-US" sz="3400" u="sng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https://link.springer.com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example of research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</a:t>
            </a:r>
          </a:p>
          <a:p>
            <a:pPr algn="l">
              <a:lnSpc>
                <a:spcPts val="5644"/>
              </a:lnSpc>
            </a:pPr>
          </a:p>
          <a:p>
            <a:pPr algn="l">
              <a:lnSpc>
                <a:spcPts val="5644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2946342" y="6977108"/>
            <a:ext cx="6399020" cy="3068539"/>
            <a:chOff x="0" y="0"/>
            <a:chExt cx="169498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4983" cy="812800"/>
            </a:xfrm>
            <a:custGeom>
              <a:avLst/>
              <a:gdLst/>
              <a:ahLst/>
              <a:cxnLst/>
              <a:rect r="r" b="b" t="t" l="l"/>
              <a:pathLst>
                <a:path h="812800" w="1694983">
                  <a:moveTo>
                    <a:pt x="67752" y="0"/>
                  </a:moveTo>
                  <a:lnTo>
                    <a:pt x="1627231" y="0"/>
                  </a:lnTo>
                  <a:cubicBezTo>
                    <a:pt x="1645200" y="0"/>
                    <a:pt x="1662433" y="7138"/>
                    <a:pt x="1675139" y="19844"/>
                  </a:cubicBezTo>
                  <a:cubicBezTo>
                    <a:pt x="1687845" y="32550"/>
                    <a:pt x="1694983" y="49783"/>
                    <a:pt x="1694983" y="67752"/>
                  </a:cubicBezTo>
                  <a:lnTo>
                    <a:pt x="1694983" y="745048"/>
                  </a:lnTo>
                  <a:cubicBezTo>
                    <a:pt x="1694983" y="763017"/>
                    <a:pt x="1687845" y="780250"/>
                    <a:pt x="1675139" y="792956"/>
                  </a:cubicBezTo>
                  <a:cubicBezTo>
                    <a:pt x="1662433" y="805662"/>
                    <a:pt x="1645200" y="812800"/>
                    <a:pt x="1627231" y="812800"/>
                  </a:cubicBezTo>
                  <a:lnTo>
                    <a:pt x="67752" y="812800"/>
                  </a:lnTo>
                  <a:cubicBezTo>
                    <a:pt x="49783" y="812800"/>
                    <a:pt x="32550" y="805662"/>
                    <a:pt x="19844" y="792956"/>
                  </a:cubicBezTo>
                  <a:cubicBezTo>
                    <a:pt x="7138" y="780250"/>
                    <a:pt x="0" y="763017"/>
                    <a:pt x="0" y="745048"/>
                  </a:cubicBezTo>
                  <a:lnTo>
                    <a:pt x="0" y="67752"/>
                  </a:lnTo>
                  <a:cubicBezTo>
                    <a:pt x="0" y="49783"/>
                    <a:pt x="7138" y="32550"/>
                    <a:pt x="19844" y="19844"/>
                  </a:cubicBezTo>
                  <a:cubicBezTo>
                    <a:pt x="32550" y="7138"/>
                    <a:pt x="49783" y="0"/>
                    <a:pt x="67752" y="0"/>
                  </a:cubicBezTo>
                  <a:close/>
                </a:path>
              </a:pathLst>
            </a:custGeom>
            <a:blipFill>
              <a:blip r:embed="rId2"/>
              <a:stretch>
                <a:fillRect l="-1014" t="0" r="-1014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76614">
            <a:off x="15204449" y="1983420"/>
            <a:ext cx="1880936" cy="1964424"/>
          </a:xfrm>
          <a:custGeom>
            <a:avLst/>
            <a:gdLst/>
            <a:ahLst/>
            <a:cxnLst/>
            <a:rect r="r" b="b" t="t" l="l"/>
            <a:pathLst>
              <a:path h="1964424" w="1880936">
                <a:moveTo>
                  <a:pt x="0" y="0"/>
                </a:moveTo>
                <a:lnTo>
                  <a:pt x="1880936" y="0"/>
                </a:lnTo>
                <a:lnTo>
                  <a:pt x="1880936" y="1964424"/>
                </a:lnTo>
                <a:lnTo>
                  <a:pt x="0" y="1964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59701">
            <a:off x="11649097" y="389120"/>
            <a:ext cx="1950098" cy="2140025"/>
          </a:xfrm>
          <a:custGeom>
            <a:avLst/>
            <a:gdLst/>
            <a:ahLst/>
            <a:cxnLst/>
            <a:rect r="r" b="b" t="t" l="l"/>
            <a:pathLst>
              <a:path h="2140025" w="1950098">
                <a:moveTo>
                  <a:pt x="0" y="0"/>
                </a:moveTo>
                <a:lnTo>
                  <a:pt x="1950098" y="0"/>
                </a:lnTo>
                <a:lnTo>
                  <a:pt x="1950098" y="2140025"/>
                </a:lnTo>
                <a:lnTo>
                  <a:pt x="0" y="2140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2362" y="243399"/>
            <a:ext cx="11819334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01 - Web Scraping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624146" y="4510594"/>
            <a:ext cx="6013237" cy="5930555"/>
          </a:xfrm>
          <a:custGeom>
            <a:avLst/>
            <a:gdLst/>
            <a:ahLst/>
            <a:cxnLst/>
            <a:rect r="r" b="b" t="t" l="l"/>
            <a:pathLst>
              <a:path h="5930555" w="6013237">
                <a:moveTo>
                  <a:pt x="0" y="0"/>
                </a:moveTo>
                <a:lnTo>
                  <a:pt x="6013237" y="0"/>
                </a:lnTo>
                <a:lnTo>
                  <a:pt x="6013237" y="5930555"/>
                </a:lnTo>
                <a:lnTo>
                  <a:pt x="0" y="5930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146" y="2525447"/>
            <a:ext cx="16598154" cy="7618346"/>
            <a:chOff x="0" y="0"/>
            <a:chExt cx="4371530" cy="2006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1530" cy="2006478"/>
            </a:xfrm>
            <a:custGeom>
              <a:avLst/>
              <a:gdLst/>
              <a:ahLst/>
              <a:cxnLst/>
              <a:rect r="r" b="b" t="t" l="l"/>
              <a:pathLst>
                <a:path h="2006478" w="4371530">
                  <a:moveTo>
                    <a:pt x="23788" y="0"/>
                  </a:moveTo>
                  <a:lnTo>
                    <a:pt x="4347742" y="0"/>
                  </a:lnTo>
                  <a:cubicBezTo>
                    <a:pt x="4354051" y="0"/>
                    <a:pt x="4360102" y="2506"/>
                    <a:pt x="4364563" y="6967"/>
                  </a:cubicBezTo>
                  <a:cubicBezTo>
                    <a:pt x="4369024" y="11428"/>
                    <a:pt x="4371530" y="17479"/>
                    <a:pt x="4371530" y="23788"/>
                  </a:cubicBezTo>
                  <a:lnTo>
                    <a:pt x="4371530" y="1982690"/>
                  </a:lnTo>
                  <a:cubicBezTo>
                    <a:pt x="4371530" y="1988999"/>
                    <a:pt x="4369024" y="1995050"/>
                    <a:pt x="4364563" y="1999511"/>
                  </a:cubicBezTo>
                  <a:cubicBezTo>
                    <a:pt x="4360102" y="2003972"/>
                    <a:pt x="4354051" y="2006478"/>
                    <a:pt x="4347742" y="2006478"/>
                  </a:cubicBezTo>
                  <a:lnTo>
                    <a:pt x="23788" y="2006478"/>
                  </a:lnTo>
                  <a:cubicBezTo>
                    <a:pt x="17479" y="2006478"/>
                    <a:pt x="11428" y="2003972"/>
                    <a:pt x="6967" y="1999511"/>
                  </a:cubicBezTo>
                  <a:cubicBezTo>
                    <a:pt x="2506" y="1995050"/>
                    <a:pt x="0" y="1988999"/>
                    <a:pt x="0" y="1982690"/>
                  </a:cubicBezTo>
                  <a:lnTo>
                    <a:pt x="0" y="23788"/>
                  </a:lnTo>
                  <a:cubicBezTo>
                    <a:pt x="0" y="17479"/>
                    <a:pt x="2506" y="11428"/>
                    <a:pt x="6967" y="6967"/>
                  </a:cubicBezTo>
                  <a:cubicBezTo>
                    <a:pt x="11428" y="2506"/>
                    <a:pt x="17479" y="0"/>
                    <a:pt x="237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1530" cy="204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50689" y="3296799"/>
            <a:ext cx="10362668" cy="2910617"/>
          </a:xfrm>
          <a:custGeom>
            <a:avLst/>
            <a:gdLst/>
            <a:ahLst/>
            <a:cxnLst/>
            <a:rect r="r" b="b" t="t" l="l"/>
            <a:pathLst>
              <a:path h="2910617" w="10362668">
                <a:moveTo>
                  <a:pt x="0" y="0"/>
                </a:moveTo>
                <a:lnTo>
                  <a:pt x="10362668" y="0"/>
                </a:lnTo>
                <a:lnTo>
                  <a:pt x="10362668" y="2910617"/>
                </a:lnTo>
                <a:lnTo>
                  <a:pt x="0" y="2910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70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2362" y="243399"/>
            <a:ext cx="11819334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01 - Web Scraping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1146" y="1736622"/>
            <a:ext cx="16573879" cy="64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171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Example of data after web scraping 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450689" y="6559841"/>
            <a:ext cx="10362668" cy="3106081"/>
          </a:xfrm>
          <a:custGeom>
            <a:avLst/>
            <a:gdLst/>
            <a:ahLst/>
            <a:cxnLst/>
            <a:rect r="r" b="b" t="t" l="l"/>
            <a:pathLst>
              <a:path h="3106081" w="10362668">
                <a:moveTo>
                  <a:pt x="0" y="0"/>
                </a:moveTo>
                <a:lnTo>
                  <a:pt x="10362668" y="0"/>
                </a:lnTo>
                <a:lnTo>
                  <a:pt x="10362668" y="3106081"/>
                </a:lnTo>
                <a:lnTo>
                  <a:pt x="0" y="310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715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2362" y="1551573"/>
            <a:ext cx="16952101" cy="933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tool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pandas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selected column from given data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</a:t>
            </a:r>
          </a:p>
          <a:p>
            <a:pPr algn="l">
              <a:lnSpc>
                <a:spcPts val="5644"/>
              </a:lnSpc>
            </a:pP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filename, title, subject_name, subject_abbreviation, subject_code, keywords, publication_year, aggregation_type, reference_count,  publisher, has_funding_info, citation_count, open_access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added column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supergroup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is from subject_name, subject_abbreviation, subject_code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keywords_list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is from keywords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age_of_paper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is from publication_year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citation_count_log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is from citation_count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reference_count_log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is from reference_count</a:t>
            </a:r>
          </a:p>
          <a:p>
            <a:pPr algn="l">
              <a:lnSpc>
                <a:spcPts val="5644"/>
              </a:lnSpc>
            </a:pPr>
          </a:p>
          <a:p>
            <a:pPr algn="l">
              <a:lnSpc>
                <a:spcPts val="56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7025" y="7227198"/>
            <a:ext cx="4532275" cy="2674042"/>
          </a:xfrm>
          <a:custGeom>
            <a:avLst/>
            <a:gdLst/>
            <a:ahLst/>
            <a:cxnLst/>
            <a:rect r="r" b="b" t="t" l="l"/>
            <a:pathLst>
              <a:path h="2674042" w="4532275">
                <a:moveTo>
                  <a:pt x="0" y="0"/>
                </a:moveTo>
                <a:lnTo>
                  <a:pt x="4532275" y="0"/>
                </a:lnTo>
                <a:lnTo>
                  <a:pt x="4532275" y="2674042"/>
                </a:lnTo>
                <a:lnTo>
                  <a:pt x="0" y="26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2362" y="243399"/>
            <a:ext cx="11819334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02 - Data preparation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146" y="2525447"/>
            <a:ext cx="16598154" cy="7618346"/>
            <a:chOff x="0" y="0"/>
            <a:chExt cx="4371530" cy="2006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1530" cy="2006478"/>
            </a:xfrm>
            <a:custGeom>
              <a:avLst/>
              <a:gdLst/>
              <a:ahLst/>
              <a:cxnLst/>
              <a:rect r="r" b="b" t="t" l="l"/>
              <a:pathLst>
                <a:path h="2006478" w="4371530">
                  <a:moveTo>
                    <a:pt x="23788" y="0"/>
                  </a:moveTo>
                  <a:lnTo>
                    <a:pt x="4347742" y="0"/>
                  </a:lnTo>
                  <a:cubicBezTo>
                    <a:pt x="4354051" y="0"/>
                    <a:pt x="4360102" y="2506"/>
                    <a:pt x="4364563" y="6967"/>
                  </a:cubicBezTo>
                  <a:cubicBezTo>
                    <a:pt x="4369024" y="11428"/>
                    <a:pt x="4371530" y="17479"/>
                    <a:pt x="4371530" y="23788"/>
                  </a:cubicBezTo>
                  <a:lnTo>
                    <a:pt x="4371530" y="1982690"/>
                  </a:lnTo>
                  <a:cubicBezTo>
                    <a:pt x="4371530" y="1988999"/>
                    <a:pt x="4369024" y="1995050"/>
                    <a:pt x="4364563" y="1999511"/>
                  </a:cubicBezTo>
                  <a:cubicBezTo>
                    <a:pt x="4360102" y="2003972"/>
                    <a:pt x="4354051" y="2006478"/>
                    <a:pt x="4347742" y="2006478"/>
                  </a:cubicBezTo>
                  <a:lnTo>
                    <a:pt x="23788" y="2006478"/>
                  </a:lnTo>
                  <a:cubicBezTo>
                    <a:pt x="17479" y="2006478"/>
                    <a:pt x="11428" y="2003972"/>
                    <a:pt x="6967" y="1999511"/>
                  </a:cubicBezTo>
                  <a:cubicBezTo>
                    <a:pt x="2506" y="1995050"/>
                    <a:pt x="0" y="1988999"/>
                    <a:pt x="0" y="1982690"/>
                  </a:cubicBezTo>
                  <a:lnTo>
                    <a:pt x="0" y="23788"/>
                  </a:lnTo>
                  <a:cubicBezTo>
                    <a:pt x="0" y="17479"/>
                    <a:pt x="2506" y="11428"/>
                    <a:pt x="6967" y="6967"/>
                  </a:cubicBezTo>
                  <a:cubicBezTo>
                    <a:pt x="11428" y="2506"/>
                    <a:pt x="17479" y="0"/>
                    <a:pt x="237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1530" cy="204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51922" y="3333005"/>
            <a:ext cx="12416603" cy="2793064"/>
          </a:xfrm>
          <a:custGeom>
            <a:avLst/>
            <a:gdLst/>
            <a:ahLst/>
            <a:cxnLst/>
            <a:rect r="r" b="b" t="t" l="l"/>
            <a:pathLst>
              <a:path h="2793064" w="12416603">
                <a:moveTo>
                  <a:pt x="0" y="0"/>
                </a:moveTo>
                <a:lnTo>
                  <a:pt x="12416602" y="0"/>
                </a:lnTo>
                <a:lnTo>
                  <a:pt x="12416602" y="2793065"/>
                </a:lnTo>
                <a:lnTo>
                  <a:pt x="0" y="2793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168" b="-483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39784" y="6681855"/>
            <a:ext cx="12416603" cy="2576445"/>
          </a:xfrm>
          <a:custGeom>
            <a:avLst/>
            <a:gdLst/>
            <a:ahLst/>
            <a:cxnLst/>
            <a:rect r="r" b="b" t="t" l="l"/>
            <a:pathLst>
              <a:path h="2576445" w="12416603">
                <a:moveTo>
                  <a:pt x="0" y="0"/>
                </a:moveTo>
                <a:lnTo>
                  <a:pt x="12416603" y="0"/>
                </a:lnTo>
                <a:lnTo>
                  <a:pt x="12416603" y="2576445"/>
                </a:lnTo>
                <a:lnTo>
                  <a:pt x="0" y="2576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2362" y="243399"/>
            <a:ext cx="11819334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02 - Data preparation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146" y="1736622"/>
            <a:ext cx="16573879" cy="64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171" b="true">
                <a:solidFill>
                  <a:srgbClr val="2145B2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Example of data after data preparation :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00002" y="981580"/>
            <a:ext cx="5390671" cy="9175610"/>
          </a:xfrm>
          <a:custGeom>
            <a:avLst/>
            <a:gdLst/>
            <a:ahLst/>
            <a:cxnLst/>
            <a:rect r="r" b="b" t="t" l="l"/>
            <a:pathLst>
              <a:path h="9175610" w="5390671">
                <a:moveTo>
                  <a:pt x="0" y="0"/>
                </a:moveTo>
                <a:lnTo>
                  <a:pt x="5390671" y="0"/>
                </a:lnTo>
                <a:lnTo>
                  <a:pt x="5390671" y="9175610"/>
                </a:lnTo>
                <a:lnTo>
                  <a:pt x="0" y="9175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1492000"/>
            <a:ext cx="15052584" cy="790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tool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Spark ML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training data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the given data and the scraping data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data transformation 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: use log transformation to  reference_count and citation_count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algorithm 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: Random Forest Classifier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Validator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Params Grid, Cross Validator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features 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: </a:t>
            </a: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 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age_of_paper, citation_count_log, reference_count_log</a:t>
            </a:r>
          </a:p>
          <a:p>
            <a:pPr algn="l">
              <a:lnSpc>
                <a:spcPts val="5644"/>
              </a:lnSpc>
            </a:pPr>
            <a:r>
              <a:rPr lang="en-US" sz="3400" b="true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target</a:t>
            </a:r>
            <a:r>
              <a:rPr lang="en-US" sz="34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: open_acess</a:t>
            </a:r>
          </a:p>
          <a:p>
            <a:pPr algn="l">
              <a:lnSpc>
                <a:spcPts val="5644"/>
              </a:lnSpc>
            </a:pPr>
          </a:p>
          <a:p>
            <a:pPr algn="l">
              <a:lnSpc>
                <a:spcPts val="564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742384" y="7053917"/>
            <a:ext cx="6803233" cy="2857358"/>
          </a:xfrm>
          <a:custGeom>
            <a:avLst/>
            <a:gdLst/>
            <a:ahLst/>
            <a:cxnLst/>
            <a:rect r="r" b="b" t="t" l="l"/>
            <a:pathLst>
              <a:path h="2857358" w="6803233">
                <a:moveTo>
                  <a:pt x="0" y="0"/>
                </a:moveTo>
                <a:lnTo>
                  <a:pt x="6803232" y="0"/>
                </a:lnTo>
                <a:lnTo>
                  <a:pt x="6803232" y="2857358"/>
                </a:lnTo>
                <a:lnTo>
                  <a:pt x="0" y="2857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362" y="243399"/>
            <a:ext cx="11236598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03 - DE and AI / ML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5493" y="1745025"/>
            <a:ext cx="13257014" cy="7513275"/>
          </a:xfrm>
          <a:custGeom>
            <a:avLst/>
            <a:gdLst/>
            <a:ahLst/>
            <a:cxnLst/>
            <a:rect r="r" b="b" t="t" l="l"/>
            <a:pathLst>
              <a:path h="7513275" w="13257014">
                <a:moveTo>
                  <a:pt x="0" y="0"/>
                </a:moveTo>
                <a:lnTo>
                  <a:pt x="13257014" y="0"/>
                </a:lnTo>
                <a:lnTo>
                  <a:pt x="13257014" y="7513275"/>
                </a:lnTo>
                <a:lnTo>
                  <a:pt x="0" y="7513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43" t="-19999" r="-4495" b="-137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2896" y="243399"/>
            <a:ext cx="12189098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04 - Data Visualization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DAGYq2A0K2s</dc:identifier>
  <dcterms:modified xsi:type="dcterms:W3CDTF">2011-08-01T06:04:30Z</dcterms:modified>
  <cp:revision>1</cp:revision>
  <dc:title>Data Visualization Basics</dc:title>
</cp:coreProperties>
</file>