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72" r:id="rId6"/>
    <p:sldId id="273" r:id="rId7"/>
    <p:sldId id="274" r:id="rId8"/>
    <p:sldId id="275" r:id="rId9"/>
    <p:sldId id="264" r:id="rId10"/>
    <p:sldId id="265" r:id="rId11"/>
    <p:sldId id="268" r:id="rId12"/>
    <p:sldId id="269" r:id="rId13"/>
    <p:sldId id="270" r:id="rId14"/>
    <p:sldId id="271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8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8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14A5-6719-4DCA-A0DE-B46A5F067DE1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2D16-25D3-45FE-BCF5-DF23A637FD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94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6894-7F41-491F-9FA0-F6E023E28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INC5000_Analysis &amp;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DB6DA-FE49-4524-9196-1DABB44B7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Karine</a:t>
            </a:r>
            <a:r>
              <a:rPr lang="en-US" dirty="0"/>
              <a:t> </a:t>
            </a:r>
            <a:r>
              <a:rPr lang="en-US" dirty="0" err="1"/>
              <a:t>Piccoli</a:t>
            </a:r>
            <a:r>
              <a:rPr lang="en-US" dirty="0"/>
              <a:t> &amp; Sashi Devulapalli</a:t>
            </a:r>
          </a:p>
          <a:p>
            <a:r>
              <a:rPr lang="en-US" dirty="0"/>
              <a:t>7_25_2020</a:t>
            </a:r>
          </a:p>
        </p:txBody>
      </p:sp>
    </p:spTree>
    <p:extLst>
      <p:ext uri="{BB962C8B-B14F-4D97-AF65-F5344CB8AC3E}">
        <p14:creationId xmlns:p14="http://schemas.microsoft.com/office/powerpoint/2010/main" val="382265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9CFB-FCB3-4209-A7F9-D297F0A5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8BFF-99CD-4457-B17F-8F917AAC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Amongst the top </a:t>
            </a:r>
            <a:r>
              <a:rPr lang="en-US" b="1" dirty="0"/>
              <a:t>5000</a:t>
            </a:r>
            <a:r>
              <a:rPr lang="en-US" dirty="0"/>
              <a:t> most successful private companies in U.S. for the year 2019,which of the following is the highest revenue generation state?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6000" dirty="0"/>
              <a:t>                </a:t>
            </a:r>
            <a:r>
              <a:rPr lang="en-US" sz="4800" dirty="0"/>
              <a:t>Answer: California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2326-3B29-465E-9DDD-FC13B636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4330-8CFC-46AD-9979-1395B094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 revenue generation  industry in North Carolina  based on INC5000 companies list for 2019?</a:t>
            </a:r>
          </a:p>
          <a:p>
            <a:pPr marL="0" indent="0">
              <a:buNone/>
            </a:pPr>
            <a:r>
              <a:rPr lang="en-US" dirty="0"/>
              <a:t>a)Software</a:t>
            </a:r>
          </a:p>
          <a:p>
            <a:pPr marL="0" indent="0">
              <a:buNone/>
            </a:pPr>
            <a:r>
              <a:rPr lang="en-US" dirty="0"/>
              <a:t>b)Construction</a:t>
            </a:r>
          </a:p>
          <a:p>
            <a:pPr marL="0" indent="0">
              <a:buNone/>
            </a:pPr>
            <a:r>
              <a:rPr lang="en-US" dirty="0"/>
              <a:t>c)Government Services</a:t>
            </a:r>
          </a:p>
          <a:p>
            <a:pPr marL="0" indent="0">
              <a:buNone/>
            </a:pPr>
            <a:r>
              <a:rPr lang="en-US" dirty="0"/>
              <a:t>d)Logistics &amp;Transportation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9055-1AC5-4595-85E3-4F75AFCC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F9D5-C8F3-4A84-AA2C-402E076C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 revenue generation industry in North Carolina based on INC5000 companies list for 2019?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800" dirty="0"/>
              <a:t>               Answer: Construction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A31-CAC1-44A8-80F4-5886DC41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87DC-AA1F-45A1-9625-994399D6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 revenue generation  industry in Charlotte based on INC5000 companies list for 2019?</a:t>
            </a:r>
          </a:p>
          <a:p>
            <a:pPr marL="514350" indent="-514350">
              <a:buAutoNum type="alphaLcParenR"/>
            </a:pPr>
            <a:r>
              <a:rPr lang="en-US" dirty="0"/>
              <a:t>Construction</a:t>
            </a:r>
          </a:p>
          <a:p>
            <a:pPr marL="514350" indent="-514350">
              <a:buAutoNum type="alphaLcParenR"/>
            </a:pPr>
            <a:r>
              <a:rPr lang="en-US" dirty="0"/>
              <a:t>Software</a:t>
            </a:r>
          </a:p>
          <a:p>
            <a:pPr marL="514350" indent="-514350">
              <a:buAutoNum type="alphaLcParenR"/>
            </a:pPr>
            <a:r>
              <a:rPr lang="en-US" dirty="0"/>
              <a:t>Consumer products &amp; services</a:t>
            </a:r>
          </a:p>
          <a:p>
            <a:pPr marL="514350" indent="-514350">
              <a:buAutoNum type="alphaLcParenR"/>
            </a:pPr>
            <a:r>
              <a:rPr lang="en-US" dirty="0"/>
              <a:t>Advertising &amp; Marketing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FA55-276A-4DEF-8A17-FD49C8D3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AD24-E549-41D4-AB20-1C8D7E7E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 revenue generation  industry in Charlotte based on INC5000 companies list for 2019?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4800" dirty="0"/>
              <a:t>Answer: Software</a:t>
            </a:r>
          </a:p>
        </p:txBody>
      </p:sp>
    </p:spTree>
    <p:extLst>
      <p:ext uri="{BB962C8B-B14F-4D97-AF65-F5344CB8AC3E}">
        <p14:creationId xmlns:p14="http://schemas.microsoft.com/office/powerpoint/2010/main" val="405465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7F26-8009-4AE6-B9A3-B6BF9DAD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C0BF-7A4F-43E3-9D55-95B9ADA5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AvidXchange has the highest revenue amongst the Software companies in INC5000 list for Charlotte.</a:t>
            </a:r>
          </a:p>
          <a:p>
            <a:r>
              <a:rPr lang="en-US" dirty="0"/>
              <a:t>Based on the revenue and workers correlation, 91% of variation of increase in workers is dependent on the variation of increase in Revenue.</a:t>
            </a:r>
          </a:p>
          <a:p>
            <a:r>
              <a:rPr lang="en-US" dirty="0"/>
              <a:t>67% of variation of growth is dependent upon the variation of increase in revenue.</a:t>
            </a:r>
          </a:p>
          <a:p>
            <a:r>
              <a:rPr lang="en-US" dirty="0"/>
              <a:t>Amongst the top </a:t>
            </a:r>
            <a:r>
              <a:rPr lang="en-US" b="1" dirty="0"/>
              <a:t>5000</a:t>
            </a:r>
            <a:r>
              <a:rPr lang="en-US" dirty="0"/>
              <a:t> most successful private companies, California ranks 1</a:t>
            </a:r>
            <a:r>
              <a:rPr lang="en-US" baseline="30000" dirty="0"/>
              <a:t>st</a:t>
            </a:r>
            <a:r>
              <a:rPr lang="en-US" dirty="0"/>
              <a:t> in revenue generation and software.</a:t>
            </a:r>
          </a:p>
        </p:txBody>
      </p:sp>
    </p:spTree>
    <p:extLst>
      <p:ext uri="{BB962C8B-B14F-4D97-AF65-F5344CB8AC3E}">
        <p14:creationId xmlns:p14="http://schemas.microsoft.com/office/powerpoint/2010/main" val="310607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DC44-F2A4-42E0-9308-65286449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8BC3B-83B4-413F-B4AF-CDE5DFC6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79" y="1947862"/>
            <a:ext cx="5636622" cy="36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5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7B5D83C-20D1-499E-ABAA-31CC8D1F2047}"/>
              </a:ext>
            </a:extLst>
          </p:cNvPr>
          <p:cNvGrpSpPr/>
          <p:nvPr/>
        </p:nvGrpSpPr>
        <p:grpSpPr>
          <a:xfrm>
            <a:off x="1121903" y="1577019"/>
            <a:ext cx="8328741" cy="2011359"/>
            <a:chOff x="711086" y="795141"/>
            <a:chExt cx="8328741" cy="2011359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2A0FDB6-4A6A-444A-A894-2C9E16FF4CBA}"/>
                </a:ext>
              </a:extLst>
            </p:cNvPr>
            <p:cNvSpPr/>
            <p:nvPr/>
          </p:nvSpPr>
          <p:spPr>
            <a:xfrm>
              <a:off x="711086" y="1588228"/>
              <a:ext cx="7545576" cy="1064220"/>
            </a:xfrm>
            <a:custGeom>
              <a:avLst/>
              <a:gdLst>
                <a:gd name="connsiteX0" fmla="*/ 0 w 10945091"/>
                <a:gd name="connsiteY0" fmla="*/ 1731818 h 1731818"/>
                <a:gd name="connsiteX1" fmla="*/ 8913091 w 10945091"/>
                <a:gd name="connsiteY1" fmla="*/ 1731818 h 1731818"/>
                <a:gd name="connsiteX2" fmla="*/ 10945091 w 10945091"/>
                <a:gd name="connsiteY2" fmla="*/ 0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5091" h="1731818">
                  <a:moveTo>
                    <a:pt x="0" y="1731818"/>
                  </a:moveTo>
                  <a:lnTo>
                    <a:pt x="8913091" y="1731818"/>
                  </a:lnTo>
                  <a:lnTo>
                    <a:pt x="10945091" y="0"/>
                  </a:lnTo>
                </a:path>
              </a:pathLst>
            </a:custGeom>
            <a:ln w="419100" cap="rnd">
              <a:solidFill>
                <a:schemeClr val="accent2"/>
              </a:solidFill>
              <a:round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BDC7083-AEE6-4560-BCAE-B617EC9246AC}"/>
                </a:ext>
              </a:extLst>
            </p:cNvPr>
            <p:cNvGrpSpPr/>
            <p:nvPr/>
          </p:nvGrpSpPr>
          <p:grpSpPr>
            <a:xfrm>
              <a:off x="8106811" y="795141"/>
              <a:ext cx="933016" cy="933016"/>
              <a:chOff x="8106811" y="795141"/>
              <a:chExt cx="933016" cy="93301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1C238B2-FCA1-45F9-91BA-D88FEF530281}"/>
                  </a:ext>
                </a:extLst>
              </p:cNvPr>
              <p:cNvSpPr/>
              <p:nvPr/>
            </p:nvSpPr>
            <p:spPr>
              <a:xfrm>
                <a:off x="8106811" y="795141"/>
                <a:ext cx="933016" cy="9330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139">
                <a:extLst>
                  <a:ext uri="{FF2B5EF4-FFF2-40B4-BE49-F238E27FC236}">
                    <a16:creationId xmlns:a16="http://schemas.microsoft.com/office/drawing/2014/main" id="{8C519B85-A641-473B-9AAE-49CAC2B194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3561" y="927725"/>
                <a:ext cx="630475" cy="631138"/>
              </a:xfrm>
              <a:custGeom>
                <a:avLst/>
                <a:gdLst>
                  <a:gd name="T0" fmla="*/ 522 w 611"/>
                  <a:gd name="T1" fmla="*/ 91 h 611"/>
                  <a:gd name="T2" fmla="*/ 521 w 611"/>
                  <a:gd name="T3" fmla="*/ 90 h 611"/>
                  <a:gd name="T4" fmla="*/ 520 w 611"/>
                  <a:gd name="T5" fmla="*/ 89 h 611"/>
                  <a:gd name="T6" fmla="*/ 305 w 611"/>
                  <a:gd name="T7" fmla="*/ 0 h 611"/>
                  <a:gd name="T8" fmla="*/ 0 w 611"/>
                  <a:gd name="T9" fmla="*/ 306 h 611"/>
                  <a:gd name="T10" fmla="*/ 88 w 611"/>
                  <a:gd name="T11" fmla="*/ 521 h 611"/>
                  <a:gd name="T12" fmla="*/ 89 w 611"/>
                  <a:gd name="T13" fmla="*/ 522 h 611"/>
                  <a:gd name="T14" fmla="*/ 90 w 611"/>
                  <a:gd name="T15" fmla="*/ 523 h 611"/>
                  <a:gd name="T16" fmla="*/ 305 w 611"/>
                  <a:gd name="T17" fmla="*/ 611 h 611"/>
                  <a:gd name="T18" fmla="*/ 611 w 611"/>
                  <a:gd name="T19" fmla="*/ 306 h 611"/>
                  <a:gd name="T20" fmla="*/ 522 w 611"/>
                  <a:gd name="T21" fmla="*/ 91 h 611"/>
                  <a:gd name="T22" fmla="*/ 305 w 611"/>
                  <a:gd name="T23" fmla="*/ 14 h 611"/>
                  <a:gd name="T24" fmla="*/ 506 w 611"/>
                  <a:gd name="T25" fmla="*/ 95 h 611"/>
                  <a:gd name="T26" fmla="*/ 94 w 611"/>
                  <a:gd name="T27" fmla="*/ 507 h 611"/>
                  <a:gd name="T28" fmla="*/ 14 w 611"/>
                  <a:gd name="T29" fmla="*/ 306 h 611"/>
                  <a:gd name="T30" fmla="*/ 305 w 611"/>
                  <a:gd name="T31" fmla="*/ 14 h 611"/>
                  <a:gd name="T32" fmla="*/ 305 w 611"/>
                  <a:gd name="T33" fmla="*/ 597 h 611"/>
                  <a:gd name="T34" fmla="*/ 104 w 611"/>
                  <a:gd name="T35" fmla="*/ 517 h 611"/>
                  <a:gd name="T36" fmla="*/ 516 w 611"/>
                  <a:gd name="T37" fmla="*/ 105 h 611"/>
                  <a:gd name="T38" fmla="*/ 597 w 611"/>
                  <a:gd name="T39" fmla="*/ 306 h 611"/>
                  <a:gd name="T40" fmla="*/ 305 w 611"/>
                  <a:gd name="T41" fmla="*/ 597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1" h="611">
                    <a:moveTo>
                      <a:pt x="522" y="91"/>
                    </a:moveTo>
                    <a:cubicBezTo>
                      <a:pt x="522" y="91"/>
                      <a:pt x="522" y="90"/>
                      <a:pt x="521" y="90"/>
                    </a:cubicBezTo>
                    <a:cubicBezTo>
                      <a:pt x="521" y="89"/>
                      <a:pt x="520" y="89"/>
                      <a:pt x="520" y="89"/>
                    </a:cubicBezTo>
                    <a:cubicBezTo>
                      <a:pt x="465" y="34"/>
                      <a:pt x="389" y="0"/>
                      <a:pt x="305" y="0"/>
                    </a:cubicBezTo>
                    <a:cubicBezTo>
                      <a:pt x="137" y="0"/>
                      <a:pt x="0" y="137"/>
                      <a:pt x="0" y="306"/>
                    </a:cubicBezTo>
                    <a:cubicBezTo>
                      <a:pt x="0" y="389"/>
                      <a:pt x="34" y="465"/>
                      <a:pt x="88" y="521"/>
                    </a:cubicBezTo>
                    <a:cubicBezTo>
                      <a:pt x="89" y="521"/>
                      <a:pt x="89" y="521"/>
                      <a:pt x="89" y="522"/>
                    </a:cubicBezTo>
                    <a:cubicBezTo>
                      <a:pt x="90" y="522"/>
                      <a:pt x="90" y="522"/>
                      <a:pt x="90" y="523"/>
                    </a:cubicBezTo>
                    <a:cubicBezTo>
                      <a:pt x="146" y="577"/>
                      <a:pt x="222" y="611"/>
                      <a:pt x="305" y="611"/>
                    </a:cubicBezTo>
                    <a:cubicBezTo>
                      <a:pt x="474" y="611"/>
                      <a:pt x="611" y="474"/>
                      <a:pt x="611" y="306"/>
                    </a:cubicBezTo>
                    <a:cubicBezTo>
                      <a:pt x="611" y="222"/>
                      <a:pt x="577" y="146"/>
                      <a:pt x="522" y="91"/>
                    </a:cubicBezTo>
                    <a:close/>
                    <a:moveTo>
                      <a:pt x="305" y="14"/>
                    </a:moveTo>
                    <a:cubicBezTo>
                      <a:pt x="383" y="14"/>
                      <a:pt x="454" y="45"/>
                      <a:pt x="506" y="95"/>
                    </a:cubicBezTo>
                    <a:cubicBezTo>
                      <a:pt x="94" y="507"/>
                      <a:pt x="94" y="507"/>
                      <a:pt x="94" y="507"/>
                    </a:cubicBezTo>
                    <a:cubicBezTo>
                      <a:pt x="44" y="454"/>
                      <a:pt x="14" y="384"/>
                      <a:pt x="14" y="306"/>
                    </a:cubicBezTo>
                    <a:cubicBezTo>
                      <a:pt x="14" y="145"/>
                      <a:pt x="145" y="14"/>
                      <a:pt x="305" y="14"/>
                    </a:cubicBezTo>
                    <a:close/>
                    <a:moveTo>
                      <a:pt x="305" y="597"/>
                    </a:moveTo>
                    <a:cubicBezTo>
                      <a:pt x="227" y="597"/>
                      <a:pt x="157" y="566"/>
                      <a:pt x="104" y="517"/>
                    </a:cubicBezTo>
                    <a:cubicBezTo>
                      <a:pt x="516" y="105"/>
                      <a:pt x="516" y="105"/>
                      <a:pt x="516" y="105"/>
                    </a:cubicBezTo>
                    <a:cubicBezTo>
                      <a:pt x="566" y="157"/>
                      <a:pt x="597" y="228"/>
                      <a:pt x="597" y="306"/>
                    </a:cubicBezTo>
                    <a:cubicBezTo>
                      <a:pt x="597" y="466"/>
                      <a:pt x="466" y="597"/>
                      <a:pt x="305" y="5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C68794-2B53-45EF-8DB9-004673D1889C}"/>
                </a:ext>
              </a:extLst>
            </p:cNvPr>
            <p:cNvSpPr txBox="1"/>
            <p:nvPr/>
          </p:nvSpPr>
          <p:spPr>
            <a:xfrm>
              <a:off x="711087" y="2437168"/>
              <a:ext cx="3529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Google Trends – Travel 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86AA7C-F61F-4DE7-A77B-1E0B9D1559D6}"/>
              </a:ext>
            </a:extLst>
          </p:cNvPr>
          <p:cNvGrpSpPr/>
          <p:nvPr/>
        </p:nvGrpSpPr>
        <p:grpSpPr>
          <a:xfrm>
            <a:off x="1121904" y="4057312"/>
            <a:ext cx="8328740" cy="2015826"/>
            <a:chOff x="711087" y="3275434"/>
            <a:chExt cx="8328740" cy="2015826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EE44D3ED-3FC9-405B-A31A-6DFC9CB902F6}"/>
                </a:ext>
              </a:extLst>
            </p:cNvPr>
            <p:cNvSpPr/>
            <p:nvPr/>
          </p:nvSpPr>
          <p:spPr>
            <a:xfrm flipV="1">
              <a:off x="711087" y="3428999"/>
              <a:ext cx="7545576" cy="1064219"/>
            </a:xfrm>
            <a:custGeom>
              <a:avLst/>
              <a:gdLst>
                <a:gd name="connsiteX0" fmla="*/ 0 w 10945091"/>
                <a:gd name="connsiteY0" fmla="*/ 1731818 h 1731818"/>
                <a:gd name="connsiteX1" fmla="*/ 8913091 w 10945091"/>
                <a:gd name="connsiteY1" fmla="*/ 1731818 h 1731818"/>
                <a:gd name="connsiteX2" fmla="*/ 10945091 w 10945091"/>
                <a:gd name="connsiteY2" fmla="*/ 0 h 1731818"/>
                <a:gd name="connsiteX0" fmla="*/ 0 w 13780798"/>
                <a:gd name="connsiteY0" fmla="*/ 1731818 h 1731818"/>
                <a:gd name="connsiteX1" fmla="*/ 11748798 w 13780798"/>
                <a:gd name="connsiteY1" fmla="*/ 1731818 h 1731818"/>
                <a:gd name="connsiteX2" fmla="*/ 13780798 w 13780798"/>
                <a:gd name="connsiteY2" fmla="*/ 0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80798" h="1731818">
                  <a:moveTo>
                    <a:pt x="0" y="1731818"/>
                  </a:moveTo>
                  <a:lnTo>
                    <a:pt x="11748798" y="1731818"/>
                  </a:lnTo>
                  <a:lnTo>
                    <a:pt x="13780798" y="0"/>
                  </a:lnTo>
                </a:path>
              </a:pathLst>
            </a:custGeom>
            <a:ln w="419100" cap="rnd">
              <a:solidFill>
                <a:schemeClr val="accent5"/>
              </a:solidFill>
              <a:round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B8153B-DA69-4D9A-BFA7-7BA9D231170B}"/>
                </a:ext>
              </a:extLst>
            </p:cNvPr>
            <p:cNvGrpSpPr/>
            <p:nvPr/>
          </p:nvGrpSpPr>
          <p:grpSpPr>
            <a:xfrm>
              <a:off x="8106811" y="4358244"/>
              <a:ext cx="933016" cy="933016"/>
              <a:chOff x="5162984" y="239264"/>
              <a:chExt cx="933016" cy="93301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F0E1B89-E900-4FC4-9388-1A19EF5B7062}"/>
                  </a:ext>
                </a:extLst>
              </p:cNvPr>
              <p:cNvSpPr/>
              <p:nvPr/>
            </p:nvSpPr>
            <p:spPr>
              <a:xfrm>
                <a:off x="5162984" y="239264"/>
                <a:ext cx="933016" cy="933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39">
                <a:extLst>
                  <a:ext uri="{FF2B5EF4-FFF2-40B4-BE49-F238E27FC236}">
                    <a16:creationId xmlns:a16="http://schemas.microsoft.com/office/drawing/2014/main" id="{AA06EDD2-3FFE-4CCD-BE7A-A91FF1A70E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7167" y="381213"/>
                <a:ext cx="630475" cy="631138"/>
              </a:xfrm>
              <a:custGeom>
                <a:avLst/>
                <a:gdLst>
                  <a:gd name="T0" fmla="*/ 522 w 611"/>
                  <a:gd name="T1" fmla="*/ 91 h 611"/>
                  <a:gd name="T2" fmla="*/ 521 w 611"/>
                  <a:gd name="T3" fmla="*/ 90 h 611"/>
                  <a:gd name="T4" fmla="*/ 520 w 611"/>
                  <a:gd name="T5" fmla="*/ 89 h 611"/>
                  <a:gd name="T6" fmla="*/ 305 w 611"/>
                  <a:gd name="T7" fmla="*/ 0 h 611"/>
                  <a:gd name="T8" fmla="*/ 0 w 611"/>
                  <a:gd name="T9" fmla="*/ 306 h 611"/>
                  <a:gd name="T10" fmla="*/ 88 w 611"/>
                  <a:gd name="T11" fmla="*/ 521 h 611"/>
                  <a:gd name="T12" fmla="*/ 89 w 611"/>
                  <a:gd name="T13" fmla="*/ 522 h 611"/>
                  <a:gd name="T14" fmla="*/ 90 w 611"/>
                  <a:gd name="T15" fmla="*/ 523 h 611"/>
                  <a:gd name="T16" fmla="*/ 305 w 611"/>
                  <a:gd name="T17" fmla="*/ 611 h 611"/>
                  <a:gd name="T18" fmla="*/ 611 w 611"/>
                  <a:gd name="T19" fmla="*/ 306 h 611"/>
                  <a:gd name="T20" fmla="*/ 522 w 611"/>
                  <a:gd name="T21" fmla="*/ 91 h 611"/>
                  <a:gd name="T22" fmla="*/ 305 w 611"/>
                  <a:gd name="T23" fmla="*/ 14 h 611"/>
                  <a:gd name="T24" fmla="*/ 506 w 611"/>
                  <a:gd name="T25" fmla="*/ 95 h 611"/>
                  <a:gd name="T26" fmla="*/ 94 w 611"/>
                  <a:gd name="T27" fmla="*/ 507 h 611"/>
                  <a:gd name="T28" fmla="*/ 14 w 611"/>
                  <a:gd name="T29" fmla="*/ 306 h 611"/>
                  <a:gd name="T30" fmla="*/ 305 w 611"/>
                  <a:gd name="T31" fmla="*/ 14 h 611"/>
                  <a:gd name="T32" fmla="*/ 305 w 611"/>
                  <a:gd name="T33" fmla="*/ 597 h 611"/>
                  <a:gd name="T34" fmla="*/ 104 w 611"/>
                  <a:gd name="T35" fmla="*/ 517 h 611"/>
                  <a:gd name="T36" fmla="*/ 516 w 611"/>
                  <a:gd name="T37" fmla="*/ 105 h 611"/>
                  <a:gd name="T38" fmla="*/ 597 w 611"/>
                  <a:gd name="T39" fmla="*/ 306 h 611"/>
                  <a:gd name="T40" fmla="*/ 305 w 611"/>
                  <a:gd name="T41" fmla="*/ 597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1" h="611">
                    <a:moveTo>
                      <a:pt x="522" y="91"/>
                    </a:moveTo>
                    <a:cubicBezTo>
                      <a:pt x="522" y="91"/>
                      <a:pt x="522" y="90"/>
                      <a:pt x="521" y="90"/>
                    </a:cubicBezTo>
                    <a:cubicBezTo>
                      <a:pt x="521" y="89"/>
                      <a:pt x="520" y="89"/>
                      <a:pt x="520" y="89"/>
                    </a:cubicBezTo>
                    <a:cubicBezTo>
                      <a:pt x="465" y="34"/>
                      <a:pt x="389" y="0"/>
                      <a:pt x="305" y="0"/>
                    </a:cubicBezTo>
                    <a:cubicBezTo>
                      <a:pt x="137" y="0"/>
                      <a:pt x="0" y="137"/>
                      <a:pt x="0" y="306"/>
                    </a:cubicBezTo>
                    <a:cubicBezTo>
                      <a:pt x="0" y="389"/>
                      <a:pt x="34" y="465"/>
                      <a:pt x="88" y="521"/>
                    </a:cubicBezTo>
                    <a:cubicBezTo>
                      <a:pt x="89" y="521"/>
                      <a:pt x="89" y="521"/>
                      <a:pt x="89" y="522"/>
                    </a:cubicBezTo>
                    <a:cubicBezTo>
                      <a:pt x="90" y="522"/>
                      <a:pt x="90" y="522"/>
                      <a:pt x="90" y="523"/>
                    </a:cubicBezTo>
                    <a:cubicBezTo>
                      <a:pt x="146" y="577"/>
                      <a:pt x="222" y="611"/>
                      <a:pt x="305" y="611"/>
                    </a:cubicBezTo>
                    <a:cubicBezTo>
                      <a:pt x="474" y="611"/>
                      <a:pt x="611" y="474"/>
                      <a:pt x="611" y="306"/>
                    </a:cubicBezTo>
                    <a:cubicBezTo>
                      <a:pt x="611" y="222"/>
                      <a:pt x="577" y="146"/>
                      <a:pt x="522" y="91"/>
                    </a:cubicBezTo>
                    <a:close/>
                    <a:moveTo>
                      <a:pt x="305" y="14"/>
                    </a:moveTo>
                    <a:cubicBezTo>
                      <a:pt x="383" y="14"/>
                      <a:pt x="454" y="45"/>
                      <a:pt x="506" y="95"/>
                    </a:cubicBezTo>
                    <a:cubicBezTo>
                      <a:pt x="94" y="507"/>
                      <a:pt x="94" y="507"/>
                      <a:pt x="94" y="507"/>
                    </a:cubicBezTo>
                    <a:cubicBezTo>
                      <a:pt x="44" y="454"/>
                      <a:pt x="14" y="384"/>
                      <a:pt x="14" y="306"/>
                    </a:cubicBezTo>
                    <a:cubicBezTo>
                      <a:pt x="14" y="145"/>
                      <a:pt x="145" y="14"/>
                      <a:pt x="305" y="14"/>
                    </a:cubicBezTo>
                    <a:close/>
                    <a:moveTo>
                      <a:pt x="305" y="597"/>
                    </a:moveTo>
                    <a:cubicBezTo>
                      <a:pt x="227" y="597"/>
                      <a:pt x="157" y="566"/>
                      <a:pt x="104" y="517"/>
                    </a:cubicBezTo>
                    <a:cubicBezTo>
                      <a:pt x="516" y="105"/>
                      <a:pt x="516" y="105"/>
                      <a:pt x="516" y="105"/>
                    </a:cubicBezTo>
                    <a:cubicBezTo>
                      <a:pt x="566" y="157"/>
                      <a:pt x="597" y="228"/>
                      <a:pt x="597" y="306"/>
                    </a:cubicBezTo>
                    <a:cubicBezTo>
                      <a:pt x="597" y="466"/>
                      <a:pt x="466" y="597"/>
                      <a:pt x="305" y="5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AB87CE-7751-4666-8F1C-95D0C1C2AD5D}"/>
                </a:ext>
              </a:extLst>
            </p:cNvPr>
            <p:cNvSpPr txBox="1"/>
            <p:nvPr/>
          </p:nvSpPr>
          <p:spPr>
            <a:xfrm>
              <a:off x="760072" y="3275434"/>
              <a:ext cx="3529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Movie data - Kaggle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F47BEC-4C06-4C0A-AAA1-2299792B382C}"/>
              </a:ext>
            </a:extLst>
          </p:cNvPr>
          <p:cNvGrpSpPr/>
          <p:nvPr/>
        </p:nvGrpSpPr>
        <p:grpSpPr>
          <a:xfrm>
            <a:off x="1121903" y="3593432"/>
            <a:ext cx="8495168" cy="447991"/>
            <a:chOff x="711086" y="2811554"/>
            <a:chExt cx="8495168" cy="44799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F85117-0C47-4DF7-9CF7-4D606201FDB9}"/>
                </a:ext>
              </a:extLst>
            </p:cNvPr>
            <p:cNvCxnSpPr>
              <a:cxnSpLocks/>
            </p:cNvCxnSpPr>
            <p:nvPr/>
          </p:nvCxnSpPr>
          <p:spPr>
            <a:xfrm>
              <a:off x="711086" y="3043200"/>
              <a:ext cx="8495168" cy="0"/>
            </a:xfrm>
            <a:prstGeom prst="line">
              <a:avLst/>
            </a:prstGeom>
            <a:ln w="419100" cap="rnd">
              <a:solidFill>
                <a:schemeClr val="accent4"/>
              </a:solidFill>
              <a:round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138">
              <a:extLst>
                <a:ext uri="{FF2B5EF4-FFF2-40B4-BE49-F238E27FC236}">
                  <a16:creationId xmlns:a16="http://schemas.microsoft.com/office/drawing/2014/main" id="{7D978FD4-E601-48DB-A80A-D88B1159E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0118" y="2830835"/>
              <a:ext cx="531351" cy="428710"/>
            </a:xfrm>
            <a:custGeom>
              <a:avLst/>
              <a:gdLst>
                <a:gd name="T0" fmla="*/ 512 w 515"/>
                <a:gd name="T1" fmla="*/ 2 h 453"/>
                <a:gd name="T2" fmla="*/ 502 w 515"/>
                <a:gd name="T3" fmla="*/ 3 h 453"/>
                <a:gd name="T4" fmla="*/ 398 w 515"/>
                <a:gd name="T5" fmla="*/ 134 h 453"/>
                <a:gd name="T6" fmla="*/ 398 w 515"/>
                <a:gd name="T7" fmla="*/ 63 h 453"/>
                <a:gd name="T8" fmla="*/ 391 w 515"/>
                <a:gd name="T9" fmla="*/ 56 h 453"/>
                <a:gd name="T10" fmla="*/ 7 w 515"/>
                <a:gd name="T11" fmla="*/ 56 h 453"/>
                <a:gd name="T12" fmla="*/ 0 w 515"/>
                <a:gd name="T13" fmla="*/ 63 h 453"/>
                <a:gd name="T14" fmla="*/ 0 w 515"/>
                <a:gd name="T15" fmla="*/ 446 h 453"/>
                <a:gd name="T16" fmla="*/ 7 w 515"/>
                <a:gd name="T17" fmla="*/ 453 h 453"/>
                <a:gd name="T18" fmla="*/ 391 w 515"/>
                <a:gd name="T19" fmla="*/ 453 h 453"/>
                <a:gd name="T20" fmla="*/ 398 w 515"/>
                <a:gd name="T21" fmla="*/ 446 h 453"/>
                <a:gd name="T22" fmla="*/ 398 w 515"/>
                <a:gd name="T23" fmla="*/ 156 h 453"/>
                <a:gd name="T24" fmla="*/ 513 w 515"/>
                <a:gd name="T25" fmla="*/ 12 h 453"/>
                <a:gd name="T26" fmla="*/ 512 w 515"/>
                <a:gd name="T27" fmla="*/ 2 h 453"/>
                <a:gd name="T28" fmla="*/ 384 w 515"/>
                <a:gd name="T29" fmla="*/ 439 h 453"/>
                <a:gd name="T30" fmla="*/ 14 w 515"/>
                <a:gd name="T31" fmla="*/ 439 h 453"/>
                <a:gd name="T32" fmla="*/ 14 w 515"/>
                <a:gd name="T33" fmla="*/ 70 h 453"/>
                <a:gd name="T34" fmla="*/ 384 w 515"/>
                <a:gd name="T35" fmla="*/ 70 h 453"/>
                <a:gd name="T36" fmla="*/ 384 w 515"/>
                <a:gd name="T37" fmla="*/ 151 h 453"/>
                <a:gd name="T38" fmla="*/ 204 w 515"/>
                <a:gd name="T39" fmla="*/ 376 h 453"/>
                <a:gd name="T40" fmla="*/ 49 w 515"/>
                <a:gd name="T41" fmla="*/ 245 h 453"/>
                <a:gd name="T42" fmla="*/ 39 w 515"/>
                <a:gd name="T43" fmla="*/ 246 h 453"/>
                <a:gd name="T44" fmla="*/ 40 w 515"/>
                <a:gd name="T45" fmla="*/ 256 h 453"/>
                <a:gd name="T46" fmla="*/ 201 w 515"/>
                <a:gd name="T47" fmla="*/ 391 h 453"/>
                <a:gd name="T48" fmla="*/ 205 w 515"/>
                <a:gd name="T49" fmla="*/ 393 h 453"/>
                <a:gd name="T50" fmla="*/ 206 w 515"/>
                <a:gd name="T51" fmla="*/ 393 h 453"/>
                <a:gd name="T52" fmla="*/ 211 w 515"/>
                <a:gd name="T53" fmla="*/ 390 h 453"/>
                <a:gd name="T54" fmla="*/ 384 w 515"/>
                <a:gd name="T55" fmla="*/ 174 h 453"/>
                <a:gd name="T56" fmla="*/ 384 w 515"/>
                <a:gd name="T57" fmla="*/ 43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5" h="453">
                  <a:moveTo>
                    <a:pt x="512" y="2"/>
                  </a:moveTo>
                  <a:cubicBezTo>
                    <a:pt x="509" y="0"/>
                    <a:pt x="504" y="0"/>
                    <a:pt x="502" y="3"/>
                  </a:cubicBezTo>
                  <a:cubicBezTo>
                    <a:pt x="398" y="134"/>
                    <a:pt x="398" y="134"/>
                    <a:pt x="398" y="134"/>
                  </a:cubicBezTo>
                  <a:cubicBezTo>
                    <a:pt x="398" y="63"/>
                    <a:pt x="398" y="63"/>
                    <a:pt x="398" y="63"/>
                  </a:cubicBezTo>
                  <a:cubicBezTo>
                    <a:pt x="398" y="59"/>
                    <a:pt x="394" y="56"/>
                    <a:pt x="391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4" y="56"/>
                    <a:pt x="0" y="59"/>
                    <a:pt x="0" y="63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50"/>
                    <a:pt x="4" y="453"/>
                    <a:pt x="7" y="453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94" y="453"/>
                    <a:pt x="398" y="450"/>
                    <a:pt x="398" y="446"/>
                  </a:cubicBezTo>
                  <a:cubicBezTo>
                    <a:pt x="398" y="156"/>
                    <a:pt x="398" y="156"/>
                    <a:pt x="398" y="156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5" y="9"/>
                    <a:pt x="515" y="5"/>
                    <a:pt x="512" y="2"/>
                  </a:cubicBezTo>
                  <a:close/>
                  <a:moveTo>
                    <a:pt x="384" y="439"/>
                  </a:moveTo>
                  <a:cubicBezTo>
                    <a:pt x="14" y="439"/>
                    <a:pt x="14" y="439"/>
                    <a:pt x="14" y="439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384" y="70"/>
                    <a:pt x="384" y="70"/>
                    <a:pt x="384" y="70"/>
                  </a:cubicBezTo>
                  <a:cubicBezTo>
                    <a:pt x="384" y="151"/>
                    <a:pt x="384" y="151"/>
                    <a:pt x="384" y="151"/>
                  </a:cubicBezTo>
                  <a:cubicBezTo>
                    <a:pt x="204" y="376"/>
                    <a:pt x="204" y="376"/>
                    <a:pt x="204" y="376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6" y="243"/>
                    <a:pt x="42" y="243"/>
                    <a:pt x="39" y="246"/>
                  </a:cubicBezTo>
                  <a:cubicBezTo>
                    <a:pt x="37" y="249"/>
                    <a:pt x="37" y="253"/>
                    <a:pt x="40" y="256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2" y="392"/>
                    <a:pt x="204" y="393"/>
                    <a:pt x="205" y="393"/>
                  </a:cubicBezTo>
                  <a:cubicBezTo>
                    <a:pt x="206" y="393"/>
                    <a:pt x="206" y="393"/>
                    <a:pt x="206" y="393"/>
                  </a:cubicBezTo>
                  <a:cubicBezTo>
                    <a:pt x="208" y="393"/>
                    <a:pt x="210" y="392"/>
                    <a:pt x="211" y="390"/>
                  </a:cubicBezTo>
                  <a:cubicBezTo>
                    <a:pt x="384" y="174"/>
                    <a:pt x="384" y="174"/>
                    <a:pt x="384" y="174"/>
                  </a:cubicBezTo>
                  <a:lnTo>
                    <a:pt x="384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CF9B56-81E4-494E-81BD-4097DD0A255F}"/>
                </a:ext>
              </a:extLst>
            </p:cNvPr>
            <p:cNvSpPr txBox="1"/>
            <p:nvPr/>
          </p:nvSpPr>
          <p:spPr>
            <a:xfrm>
              <a:off x="711086" y="2811554"/>
              <a:ext cx="4624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INC5000 2019 Fastest Growing Companies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B778F-7755-4A6C-B170-5D0CEBE3CFE3}"/>
              </a:ext>
            </a:extLst>
          </p:cNvPr>
          <p:cNvGrpSpPr/>
          <p:nvPr/>
        </p:nvGrpSpPr>
        <p:grpSpPr>
          <a:xfrm>
            <a:off x="1170889" y="1145617"/>
            <a:ext cx="5406499" cy="2130765"/>
            <a:chOff x="711085" y="288876"/>
            <a:chExt cx="5406499" cy="2130765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6FA90CB-1609-4543-8805-BC5B92D2F9B3}"/>
                </a:ext>
              </a:extLst>
            </p:cNvPr>
            <p:cNvSpPr/>
            <p:nvPr/>
          </p:nvSpPr>
          <p:spPr>
            <a:xfrm>
              <a:off x="711085" y="960405"/>
              <a:ext cx="4748810" cy="1217178"/>
            </a:xfrm>
            <a:custGeom>
              <a:avLst/>
              <a:gdLst>
                <a:gd name="connsiteX0" fmla="*/ 0 w 10945091"/>
                <a:gd name="connsiteY0" fmla="*/ 1731818 h 1731818"/>
                <a:gd name="connsiteX1" fmla="*/ 8913091 w 10945091"/>
                <a:gd name="connsiteY1" fmla="*/ 1731818 h 1731818"/>
                <a:gd name="connsiteX2" fmla="*/ 10945091 w 10945091"/>
                <a:gd name="connsiteY2" fmla="*/ 0 h 1731818"/>
                <a:gd name="connsiteX0" fmla="*/ 0 w 13780798"/>
                <a:gd name="connsiteY0" fmla="*/ 1731818 h 1731818"/>
                <a:gd name="connsiteX1" fmla="*/ 11748798 w 13780798"/>
                <a:gd name="connsiteY1" fmla="*/ 1731818 h 1731818"/>
                <a:gd name="connsiteX2" fmla="*/ 13780798 w 13780798"/>
                <a:gd name="connsiteY2" fmla="*/ 0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80798" h="1731818">
                  <a:moveTo>
                    <a:pt x="0" y="1731818"/>
                  </a:moveTo>
                  <a:lnTo>
                    <a:pt x="11748798" y="1731818"/>
                  </a:lnTo>
                  <a:lnTo>
                    <a:pt x="13780798" y="0"/>
                  </a:lnTo>
                </a:path>
              </a:pathLst>
            </a:custGeom>
            <a:ln w="419100" cap="rnd">
              <a:solidFill>
                <a:schemeClr val="accent3"/>
              </a:solidFill>
              <a:round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D612D7-2CD7-48AA-A134-968EFD8562F7}"/>
                </a:ext>
              </a:extLst>
            </p:cNvPr>
            <p:cNvGrpSpPr/>
            <p:nvPr/>
          </p:nvGrpSpPr>
          <p:grpSpPr>
            <a:xfrm>
              <a:off x="5184568" y="288876"/>
              <a:ext cx="933016" cy="933016"/>
              <a:chOff x="8199798" y="4249365"/>
              <a:chExt cx="933016" cy="93301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E8FA429-4111-416E-8653-F64AB59CCE47}"/>
                  </a:ext>
                </a:extLst>
              </p:cNvPr>
              <p:cNvSpPr/>
              <p:nvPr/>
            </p:nvSpPr>
            <p:spPr>
              <a:xfrm>
                <a:off x="8199798" y="4249365"/>
                <a:ext cx="933016" cy="9330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 139">
                <a:extLst>
                  <a:ext uri="{FF2B5EF4-FFF2-40B4-BE49-F238E27FC236}">
                    <a16:creationId xmlns:a16="http://schemas.microsoft.com/office/drawing/2014/main" id="{9BBE46B0-4824-48CC-87E2-563D61268B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068" y="4377719"/>
                <a:ext cx="630475" cy="631138"/>
              </a:xfrm>
              <a:custGeom>
                <a:avLst/>
                <a:gdLst>
                  <a:gd name="T0" fmla="*/ 522 w 611"/>
                  <a:gd name="T1" fmla="*/ 91 h 611"/>
                  <a:gd name="T2" fmla="*/ 521 w 611"/>
                  <a:gd name="T3" fmla="*/ 90 h 611"/>
                  <a:gd name="T4" fmla="*/ 520 w 611"/>
                  <a:gd name="T5" fmla="*/ 89 h 611"/>
                  <a:gd name="T6" fmla="*/ 305 w 611"/>
                  <a:gd name="T7" fmla="*/ 0 h 611"/>
                  <a:gd name="T8" fmla="*/ 0 w 611"/>
                  <a:gd name="T9" fmla="*/ 306 h 611"/>
                  <a:gd name="T10" fmla="*/ 88 w 611"/>
                  <a:gd name="T11" fmla="*/ 521 h 611"/>
                  <a:gd name="T12" fmla="*/ 89 w 611"/>
                  <a:gd name="T13" fmla="*/ 522 h 611"/>
                  <a:gd name="T14" fmla="*/ 90 w 611"/>
                  <a:gd name="T15" fmla="*/ 523 h 611"/>
                  <a:gd name="T16" fmla="*/ 305 w 611"/>
                  <a:gd name="T17" fmla="*/ 611 h 611"/>
                  <a:gd name="T18" fmla="*/ 611 w 611"/>
                  <a:gd name="T19" fmla="*/ 306 h 611"/>
                  <a:gd name="T20" fmla="*/ 522 w 611"/>
                  <a:gd name="T21" fmla="*/ 91 h 611"/>
                  <a:gd name="T22" fmla="*/ 305 w 611"/>
                  <a:gd name="T23" fmla="*/ 14 h 611"/>
                  <a:gd name="T24" fmla="*/ 506 w 611"/>
                  <a:gd name="T25" fmla="*/ 95 h 611"/>
                  <a:gd name="T26" fmla="*/ 94 w 611"/>
                  <a:gd name="T27" fmla="*/ 507 h 611"/>
                  <a:gd name="T28" fmla="*/ 14 w 611"/>
                  <a:gd name="T29" fmla="*/ 306 h 611"/>
                  <a:gd name="T30" fmla="*/ 305 w 611"/>
                  <a:gd name="T31" fmla="*/ 14 h 611"/>
                  <a:gd name="T32" fmla="*/ 305 w 611"/>
                  <a:gd name="T33" fmla="*/ 597 h 611"/>
                  <a:gd name="T34" fmla="*/ 104 w 611"/>
                  <a:gd name="T35" fmla="*/ 517 h 611"/>
                  <a:gd name="T36" fmla="*/ 516 w 611"/>
                  <a:gd name="T37" fmla="*/ 105 h 611"/>
                  <a:gd name="T38" fmla="*/ 597 w 611"/>
                  <a:gd name="T39" fmla="*/ 306 h 611"/>
                  <a:gd name="T40" fmla="*/ 305 w 611"/>
                  <a:gd name="T41" fmla="*/ 597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1" h="611">
                    <a:moveTo>
                      <a:pt x="522" y="91"/>
                    </a:moveTo>
                    <a:cubicBezTo>
                      <a:pt x="522" y="91"/>
                      <a:pt x="522" y="90"/>
                      <a:pt x="521" y="90"/>
                    </a:cubicBezTo>
                    <a:cubicBezTo>
                      <a:pt x="521" y="89"/>
                      <a:pt x="520" y="89"/>
                      <a:pt x="520" y="89"/>
                    </a:cubicBezTo>
                    <a:cubicBezTo>
                      <a:pt x="465" y="34"/>
                      <a:pt x="389" y="0"/>
                      <a:pt x="305" y="0"/>
                    </a:cubicBezTo>
                    <a:cubicBezTo>
                      <a:pt x="137" y="0"/>
                      <a:pt x="0" y="137"/>
                      <a:pt x="0" y="306"/>
                    </a:cubicBezTo>
                    <a:cubicBezTo>
                      <a:pt x="0" y="389"/>
                      <a:pt x="34" y="465"/>
                      <a:pt x="88" y="521"/>
                    </a:cubicBezTo>
                    <a:cubicBezTo>
                      <a:pt x="89" y="521"/>
                      <a:pt x="89" y="521"/>
                      <a:pt x="89" y="522"/>
                    </a:cubicBezTo>
                    <a:cubicBezTo>
                      <a:pt x="90" y="522"/>
                      <a:pt x="90" y="522"/>
                      <a:pt x="90" y="523"/>
                    </a:cubicBezTo>
                    <a:cubicBezTo>
                      <a:pt x="146" y="577"/>
                      <a:pt x="222" y="611"/>
                      <a:pt x="305" y="611"/>
                    </a:cubicBezTo>
                    <a:cubicBezTo>
                      <a:pt x="474" y="611"/>
                      <a:pt x="611" y="474"/>
                      <a:pt x="611" y="306"/>
                    </a:cubicBezTo>
                    <a:cubicBezTo>
                      <a:pt x="611" y="222"/>
                      <a:pt x="577" y="146"/>
                      <a:pt x="522" y="91"/>
                    </a:cubicBezTo>
                    <a:close/>
                    <a:moveTo>
                      <a:pt x="305" y="14"/>
                    </a:moveTo>
                    <a:cubicBezTo>
                      <a:pt x="383" y="14"/>
                      <a:pt x="454" y="45"/>
                      <a:pt x="506" y="95"/>
                    </a:cubicBezTo>
                    <a:cubicBezTo>
                      <a:pt x="94" y="507"/>
                      <a:pt x="94" y="507"/>
                      <a:pt x="94" y="507"/>
                    </a:cubicBezTo>
                    <a:cubicBezTo>
                      <a:pt x="44" y="454"/>
                      <a:pt x="14" y="384"/>
                      <a:pt x="14" y="306"/>
                    </a:cubicBezTo>
                    <a:cubicBezTo>
                      <a:pt x="14" y="145"/>
                      <a:pt x="145" y="14"/>
                      <a:pt x="305" y="14"/>
                    </a:cubicBezTo>
                    <a:close/>
                    <a:moveTo>
                      <a:pt x="305" y="597"/>
                    </a:moveTo>
                    <a:cubicBezTo>
                      <a:pt x="227" y="597"/>
                      <a:pt x="157" y="566"/>
                      <a:pt x="104" y="517"/>
                    </a:cubicBezTo>
                    <a:cubicBezTo>
                      <a:pt x="516" y="105"/>
                      <a:pt x="516" y="105"/>
                      <a:pt x="516" y="105"/>
                    </a:cubicBezTo>
                    <a:cubicBezTo>
                      <a:pt x="566" y="157"/>
                      <a:pt x="597" y="228"/>
                      <a:pt x="597" y="306"/>
                    </a:cubicBezTo>
                    <a:cubicBezTo>
                      <a:pt x="597" y="466"/>
                      <a:pt x="466" y="597"/>
                      <a:pt x="305" y="5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72D61F-298C-46F6-9951-A13B32FCCA12}"/>
                </a:ext>
              </a:extLst>
            </p:cNvPr>
            <p:cNvSpPr txBox="1"/>
            <p:nvPr/>
          </p:nvSpPr>
          <p:spPr>
            <a:xfrm>
              <a:off x="711087" y="2050309"/>
              <a:ext cx="3529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Google Trends – Food data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31D4627-B269-48DF-B32E-B9F9223F292E}"/>
              </a:ext>
            </a:extLst>
          </p:cNvPr>
          <p:cNvSpPr txBox="1"/>
          <p:nvPr/>
        </p:nvSpPr>
        <p:spPr>
          <a:xfrm>
            <a:off x="1316662" y="183735"/>
            <a:ext cx="849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IMPLEMENTATION APPROACH</a:t>
            </a:r>
          </a:p>
        </p:txBody>
      </p:sp>
    </p:spTree>
    <p:extLst>
      <p:ext uri="{BB962C8B-B14F-4D97-AF65-F5344CB8AC3E}">
        <p14:creationId xmlns:p14="http://schemas.microsoft.com/office/powerpoint/2010/main" val="30086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CBE1-22F0-4D0E-B483-80B08CFB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8226"/>
            <a:ext cx="10515600" cy="45910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onut 30">
            <a:extLst>
              <a:ext uri="{FF2B5EF4-FFF2-40B4-BE49-F238E27FC236}">
                <a16:creationId xmlns:a16="http://schemas.microsoft.com/office/drawing/2014/main" id="{72D64148-605B-4EF5-800B-955AAC689348}"/>
              </a:ext>
            </a:extLst>
          </p:cNvPr>
          <p:cNvSpPr/>
          <p:nvPr/>
        </p:nvSpPr>
        <p:spPr>
          <a:xfrm>
            <a:off x="4337111" y="3032956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bg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29">
            <a:extLst>
              <a:ext uri="{FF2B5EF4-FFF2-40B4-BE49-F238E27FC236}">
                <a16:creationId xmlns:a16="http://schemas.microsoft.com/office/drawing/2014/main" id="{B2C3872E-6046-4995-A7BA-4F5C5C54916E}"/>
              </a:ext>
            </a:extLst>
          </p:cNvPr>
          <p:cNvSpPr/>
          <p:nvPr/>
        </p:nvSpPr>
        <p:spPr>
          <a:xfrm>
            <a:off x="4337111" y="2444890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28">
            <a:extLst>
              <a:ext uri="{FF2B5EF4-FFF2-40B4-BE49-F238E27FC236}">
                <a16:creationId xmlns:a16="http://schemas.microsoft.com/office/drawing/2014/main" id="{F6F97B2A-5EF0-4665-9072-832991C80C84}"/>
              </a:ext>
            </a:extLst>
          </p:cNvPr>
          <p:cNvSpPr/>
          <p:nvPr/>
        </p:nvSpPr>
        <p:spPr>
          <a:xfrm>
            <a:off x="4337111" y="1856825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22D97-56E1-4648-9590-D31D900EF81F}"/>
              </a:ext>
            </a:extLst>
          </p:cNvPr>
          <p:cNvSpPr txBox="1"/>
          <p:nvPr/>
        </p:nvSpPr>
        <p:spPr>
          <a:xfrm>
            <a:off x="767408" y="3793588"/>
            <a:ext cx="205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Revenue Generation Vs Growth</a:t>
            </a:r>
            <a:endParaRPr lang="en-US" sz="1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06167B-9650-4A8B-B19D-7F441CCC9D6C}"/>
              </a:ext>
            </a:extLst>
          </p:cNvPr>
          <p:cNvGrpSpPr/>
          <p:nvPr/>
        </p:nvGrpSpPr>
        <p:grpSpPr>
          <a:xfrm>
            <a:off x="2963867" y="3717706"/>
            <a:ext cx="982760" cy="982760"/>
            <a:chOff x="2963867" y="3717706"/>
            <a:chExt cx="982760" cy="982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3E2E43-B160-493A-A67A-307A9307C2DC}"/>
                </a:ext>
              </a:extLst>
            </p:cNvPr>
            <p:cNvSpPr/>
            <p:nvPr/>
          </p:nvSpPr>
          <p:spPr>
            <a:xfrm>
              <a:off x="2963867" y="3717706"/>
              <a:ext cx="982760" cy="982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E5EE4A3F-E18B-4F79-9599-16317B7F4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8863" y="3962492"/>
              <a:ext cx="503767" cy="493187"/>
            </a:xfrm>
            <a:custGeom>
              <a:avLst/>
              <a:gdLst>
                <a:gd name="T0" fmla="*/ 397 w 521"/>
                <a:gd name="T1" fmla="*/ 294 h 510"/>
                <a:gd name="T2" fmla="*/ 386 w 521"/>
                <a:gd name="T3" fmla="*/ 283 h 510"/>
                <a:gd name="T4" fmla="*/ 371 w 521"/>
                <a:gd name="T5" fmla="*/ 297 h 510"/>
                <a:gd name="T6" fmla="*/ 343 w 521"/>
                <a:gd name="T7" fmla="*/ 326 h 510"/>
                <a:gd name="T8" fmla="*/ 415 w 521"/>
                <a:gd name="T9" fmla="*/ 161 h 510"/>
                <a:gd name="T10" fmla="*/ 492 w 521"/>
                <a:gd name="T11" fmla="*/ 140 h 510"/>
                <a:gd name="T12" fmla="*/ 507 w 521"/>
                <a:gd name="T13" fmla="*/ 52 h 510"/>
                <a:gd name="T14" fmla="*/ 466 w 521"/>
                <a:gd name="T15" fmla="*/ 88 h 510"/>
                <a:gd name="T16" fmla="*/ 428 w 521"/>
                <a:gd name="T17" fmla="*/ 50 h 510"/>
                <a:gd name="T18" fmla="*/ 463 w 521"/>
                <a:gd name="T19" fmla="*/ 9 h 510"/>
                <a:gd name="T20" fmla="*/ 434 w 521"/>
                <a:gd name="T21" fmla="*/ 0 h 510"/>
                <a:gd name="T22" fmla="*/ 355 w 521"/>
                <a:gd name="T23" fmla="*/ 101 h 510"/>
                <a:gd name="T24" fmla="*/ 124 w 521"/>
                <a:gd name="T25" fmla="*/ 107 h 510"/>
                <a:gd name="T26" fmla="*/ 134 w 521"/>
                <a:gd name="T27" fmla="*/ 85 h 510"/>
                <a:gd name="T28" fmla="*/ 46 w 521"/>
                <a:gd name="T29" fmla="*/ 8 h 510"/>
                <a:gd name="T30" fmla="*/ 12 w 521"/>
                <a:gd name="T31" fmla="*/ 45 h 510"/>
                <a:gd name="T32" fmla="*/ 91 w 521"/>
                <a:gd name="T33" fmla="*/ 128 h 510"/>
                <a:gd name="T34" fmla="*/ 102 w 521"/>
                <a:gd name="T35" fmla="*/ 128 h 510"/>
                <a:gd name="T36" fmla="*/ 225 w 521"/>
                <a:gd name="T37" fmla="*/ 230 h 510"/>
                <a:gd name="T38" fmla="*/ 88 w 521"/>
                <a:gd name="T39" fmla="*/ 346 h 510"/>
                <a:gd name="T40" fmla="*/ 9 w 521"/>
                <a:gd name="T41" fmla="*/ 452 h 510"/>
                <a:gd name="T42" fmla="*/ 23 w 521"/>
                <a:gd name="T43" fmla="*/ 455 h 510"/>
                <a:gd name="T44" fmla="*/ 86 w 521"/>
                <a:gd name="T45" fmla="*/ 430 h 510"/>
                <a:gd name="T46" fmla="*/ 60 w 521"/>
                <a:gd name="T47" fmla="*/ 493 h 510"/>
                <a:gd name="T48" fmla="*/ 64 w 521"/>
                <a:gd name="T49" fmla="*/ 506 h 510"/>
                <a:gd name="T50" fmla="*/ 145 w 521"/>
                <a:gd name="T51" fmla="*/ 486 h 510"/>
                <a:gd name="T52" fmla="*/ 285 w 521"/>
                <a:gd name="T53" fmla="*/ 291 h 510"/>
                <a:gd name="T54" fmla="*/ 288 w 521"/>
                <a:gd name="T55" fmla="*/ 380 h 510"/>
                <a:gd name="T56" fmla="*/ 294 w 521"/>
                <a:gd name="T57" fmla="*/ 394 h 510"/>
                <a:gd name="T58" fmla="*/ 309 w 521"/>
                <a:gd name="T59" fmla="*/ 382 h 510"/>
                <a:gd name="T60" fmla="*/ 452 w 521"/>
                <a:gd name="T61" fmla="*/ 502 h 510"/>
                <a:gd name="T62" fmla="*/ 508 w 521"/>
                <a:gd name="T63" fmla="*/ 447 h 510"/>
                <a:gd name="T64" fmla="*/ 388 w 521"/>
                <a:gd name="T65" fmla="*/ 303 h 510"/>
                <a:gd name="T66" fmla="*/ 31 w 521"/>
                <a:gd name="T67" fmla="*/ 45 h 510"/>
                <a:gd name="T68" fmla="*/ 117 w 521"/>
                <a:gd name="T69" fmla="*/ 91 h 510"/>
                <a:gd name="T70" fmla="*/ 151 w 521"/>
                <a:gd name="T71" fmla="*/ 409 h 510"/>
                <a:gd name="T72" fmla="*/ 88 w 521"/>
                <a:gd name="T73" fmla="*/ 494 h 510"/>
                <a:gd name="T74" fmla="*/ 108 w 521"/>
                <a:gd name="T75" fmla="*/ 468 h 510"/>
                <a:gd name="T76" fmla="*/ 100 w 521"/>
                <a:gd name="T77" fmla="*/ 421 h 510"/>
                <a:gd name="T78" fmla="*/ 55 w 521"/>
                <a:gd name="T79" fmla="*/ 406 h 510"/>
                <a:gd name="T80" fmla="*/ 22 w 521"/>
                <a:gd name="T81" fmla="*/ 433 h 510"/>
                <a:gd name="T82" fmla="*/ 88 w 521"/>
                <a:gd name="T83" fmla="*/ 362 h 510"/>
                <a:gd name="T84" fmla="*/ 115 w 521"/>
                <a:gd name="T85" fmla="*/ 363 h 510"/>
                <a:gd name="T86" fmla="*/ 371 w 521"/>
                <a:gd name="T87" fmla="*/ 101 h 510"/>
                <a:gd name="T88" fmla="*/ 434 w 521"/>
                <a:gd name="T89" fmla="*/ 16 h 510"/>
                <a:gd name="T90" fmla="*/ 414 w 521"/>
                <a:gd name="T91" fmla="*/ 42 h 510"/>
                <a:gd name="T92" fmla="*/ 421 w 521"/>
                <a:gd name="T93" fmla="*/ 88 h 510"/>
                <a:gd name="T94" fmla="*/ 467 w 521"/>
                <a:gd name="T95" fmla="*/ 104 h 510"/>
                <a:gd name="T96" fmla="*/ 500 w 521"/>
                <a:gd name="T97" fmla="*/ 76 h 510"/>
                <a:gd name="T98" fmla="*/ 434 w 521"/>
                <a:gd name="T99" fmla="*/ 147 h 510"/>
                <a:gd name="T100" fmla="*/ 407 w 521"/>
                <a:gd name="T101" fmla="*/ 147 h 510"/>
                <a:gd name="T102" fmla="*/ 151 w 521"/>
                <a:gd name="T103" fmla="*/ 409 h 510"/>
                <a:gd name="T104" fmla="*/ 424 w 521"/>
                <a:gd name="T105" fmla="*/ 475 h 510"/>
                <a:gd name="T106" fmla="*/ 377 w 521"/>
                <a:gd name="T107" fmla="*/ 314 h 510"/>
                <a:gd name="T108" fmla="*/ 492 w 521"/>
                <a:gd name="T109" fmla="*/ 44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1" h="510">
                  <a:moveTo>
                    <a:pt x="388" y="303"/>
                  </a:moveTo>
                  <a:cubicBezTo>
                    <a:pt x="397" y="294"/>
                    <a:pt x="397" y="294"/>
                    <a:pt x="397" y="294"/>
                  </a:cubicBezTo>
                  <a:cubicBezTo>
                    <a:pt x="400" y="291"/>
                    <a:pt x="400" y="286"/>
                    <a:pt x="397" y="283"/>
                  </a:cubicBezTo>
                  <a:cubicBezTo>
                    <a:pt x="394" y="279"/>
                    <a:pt x="389" y="279"/>
                    <a:pt x="386" y="283"/>
                  </a:cubicBezTo>
                  <a:cubicBezTo>
                    <a:pt x="371" y="297"/>
                    <a:pt x="371" y="297"/>
                    <a:pt x="371" y="297"/>
                  </a:cubicBezTo>
                  <a:cubicBezTo>
                    <a:pt x="371" y="297"/>
                    <a:pt x="371" y="297"/>
                    <a:pt x="371" y="297"/>
                  </a:cubicBezTo>
                  <a:cubicBezTo>
                    <a:pt x="371" y="297"/>
                    <a:pt x="371" y="297"/>
                    <a:pt x="371" y="297"/>
                  </a:cubicBezTo>
                  <a:cubicBezTo>
                    <a:pt x="343" y="326"/>
                    <a:pt x="343" y="326"/>
                    <a:pt x="343" y="326"/>
                  </a:cubicBezTo>
                  <a:cubicBezTo>
                    <a:pt x="297" y="280"/>
                    <a:pt x="297" y="280"/>
                    <a:pt x="297" y="280"/>
                  </a:cubicBezTo>
                  <a:cubicBezTo>
                    <a:pt x="415" y="161"/>
                    <a:pt x="415" y="161"/>
                    <a:pt x="415" y="161"/>
                  </a:cubicBezTo>
                  <a:cubicBezTo>
                    <a:pt x="421" y="163"/>
                    <a:pt x="428" y="163"/>
                    <a:pt x="434" y="163"/>
                  </a:cubicBezTo>
                  <a:cubicBezTo>
                    <a:pt x="456" y="163"/>
                    <a:pt x="476" y="155"/>
                    <a:pt x="492" y="140"/>
                  </a:cubicBezTo>
                  <a:cubicBezTo>
                    <a:pt x="513" y="118"/>
                    <a:pt x="521" y="87"/>
                    <a:pt x="512" y="58"/>
                  </a:cubicBezTo>
                  <a:cubicBezTo>
                    <a:pt x="512" y="55"/>
                    <a:pt x="509" y="53"/>
                    <a:pt x="507" y="52"/>
                  </a:cubicBezTo>
                  <a:cubicBezTo>
                    <a:pt x="504" y="52"/>
                    <a:pt x="501" y="53"/>
                    <a:pt x="499" y="55"/>
                  </a:cubicBezTo>
                  <a:cubicBezTo>
                    <a:pt x="466" y="88"/>
                    <a:pt x="466" y="88"/>
                    <a:pt x="466" y="88"/>
                  </a:cubicBezTo>
                  <a:cubicBezTo>
                    <a:pt x="436" y="80"/>
                    <a:pt x="436" y="80"/>
                    <a:pt x="436" y="80"/>
                  </a:cubicBezTo>
                  <a:cubicBezTo>
                    <a:pt x="428" y="50"/>
                    <a:pt x="428" y="50"/>
                    <a:pt x="428" y="50"/>
                  </a:cubicBezTo>
                  <a:cubicBezTo>
                    <a:pt x="461" y="17"/>
                    <a:pt x="461" y="17"/>
                    <a:pt x="461" y="17"/>
                  </a:cubicBezTo>
                  <a:cubicBezTo>
                    <a:pt x="463" y="15"/>
                    <a:pt x="464" y="12"/>
                    <a:pt x="463" y="9"/>
                  </a:cubicBezTo>
                  <a:cubicBezTo>
                    <a:pt x="463" y="6"/>
                    <a:pt x="461" y="4"/>
                    <a:pt x="458" y="3"/>
                  </a:cubicBezTo>
                  <a:cubicBezTo>
                    <a:pt x="450" y="1"/>
                    <a:pt x="442" y="0"/>
                    <a:pt x="434" y="0"/>
                  </a:cubicBezTo>
                  <a:cubicBezTo>
                    <a:pt x="412" y="0"/>
                    <a:pt x="392" y="8"/>
                    <a:pt x="376" y="24"/>
                  </a:cubicBezTo>
                  <a:cubicBezTo>
                    <a:pt x="356" y="44"/>
                    <a:pt x="348" y="73"/>
                    <a:pt x="355" y="101"/>
                  </a:cubicBezTo>
                  <a:cubicBezTo>
                    <a:pt x="236" y="219"/>
                    <a:pt x="236" y="219"/>
                    <a:pt x="236" y="219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37" y="93"/>
                    <a:pt x="137" y="88"/>
                    <a:pt x="134" y="85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4" y="5"/>
                    <a:pt x="49" y="5"/>
                    <a:pt x="46" y="8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2" y="41"/>
                    <a:pt x="12" y="43"/>
                    <a:pt x="12" y="45"/>
                  </a:cubicBezTo>
                  <a:cubicBezTo>
                    <a:pt x="12" y="47"/>
                    <a:pt x="12" y="50"/>
                    <a:pt x="14" y="51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3" y="130"/>
                    <a:pt x="95" y="131"/>
                    <a:pt x="97" y="131"/>
                  </a:cubicBezTo>
                  <a:cubicBezTo>
                    <a:pt x="99" y="131"/>
                    <a:pt x="101" y="130"/>
                    <a:pt x="102" y="128"/>
                  </a:cubicBezTo>
                  <a:cubicBezTo>
                    <a:pt x="113" y="118"/>
                    <a:pt x="113" y="118"/>
                    <a:pt x="113" y="118"/>
                  </a:cubicBezTo>
                  <a:cubicBezTo>
                    <a:pt x="225" y="230"/>
                    <a:pt x="225" y="230"/>
                    <a:pt x="225" y="230"/>
                  </a:cubicBezTo>
                  <a:cubicBezTo>
                    <a:pt x="107" y="349"/>
                    <a:pt x="107" y="349"/>
                    <a:pt x="107" y="349"/>
                  </a:cubicBezTo>
                  <a:cubicBezTo>
                    <a:pt x="100" y="347"/>
                    <a:pt x="94" y="346"/>
                    <a:pt x="88" y="346"/>
                  </a:cubicBezTo>
                  <a:cubicBezTo>
                    <a:pt x="66" y="346"/>
                    <a:pt x="45" y="355"/>
                    <a:pt x="30" y="370"/>
                  </a:cubicBezTo>
                  <a:cubicBezTo>
                    <a:pt x="8" y="392"/>
                    <a:pt x="0" y="423"/>
                    <a:pt x="9" y="452"/>
                  </a:cubicBezTo>
                  <a:cubicBezTo>
                    <a:pt x="10" y="455"/>
                    <a:pt x="12" y="457"/>
                    <a:pt x="15" y="457"/>
                  </a:cubicBezTo>
                  <a:cubicBezTo>
                    <a:pt x="18" y="458"/>
                    <a:pt x="21" y="457"/>
                    <a:pt x="23" y="455"/>
                  </a:cubicBezTo>
                  <a:cubicBezTo>
                    <a:pt x="56" y="422"/>
                    <a:pt x="56" y="422"/>
                    <a:pt x="56" y="422"/>
                  </a:cubicBezTo>
                  <a:cubicBezTo>
                    <a:pt x="86" y="430"/>
                    <a:pt x="86" y="430"/>
                    <a:pt x="86" y="430"/>
                  </a:cubicBezTo>
                  <a:cubicBezTo>
                    <a:pt x="93" y="460"/>
                    <a:pt x="93" y="460"/>
                    <a:pt x="93" y="460"/>
                  </a:cubicBezTo>
                  <a:cubicBezTo>
                    <a:pt x="60" y="493"/>
                    <a:pt x="60" y="493"/>
                    <a:pt x="60" y="493"/>
                  </a:cubicBezTo>
                  <a:cubicBezTo>
                    <a:pt x="58" y="495"/>
                    <a:pt x="58" y="498"/>
                    <a:pt x="58" y="501"/>
                  </a:cubicBezTo>
                  <a:cubicBezTo>
                    <a:pt x="59" y="503"/>
                    <a:pt x="61" y="506"/>
                    <a:pt x="64" y="506"/>
                  </a:cubicBezTo>
                  <a:cubicBezTo>
                    <a:pt x="71" y="509"/>
                    <a:pt x="79" y="510"/>
                    <a:pt x="88" y="510"/>
                  </a:cubicBezTo>
                  <a:cubicBezTo>
                    <a:pt x="109" y="510"/>
                    <a:pt x="130" y="502"/>
                    <a:pt x="145" y="486"/>
                  </a:cubicBezTo>
                  <a:cubicBezTo>
                    <a:pt x="166" y="466"/>
                    <a:pt x="174" y="437"/>
                    <a:pt x="167" y="409"/>
                  </a:cubicBezTo>
                  <a:cubicBezTo>
                    <a:pt x="285" y="291"/>
                    <a:pt x="285" y="291"/>
                    <a:pt x="285" y="291"/>
                  </a:cubicBezTo>
                  <a:cubicBezTo>
                    <a:pt x="331" y="337"/>
                    <a:pt x="331" y="337"/>
                    <a:pt x="331" y="337"/>
                  </a:cubicBezTo>
                  <a:cubicBezTo>
                    <a:pt x="288" y="380"/>
                    <a:pt x="288" y="380"/>
                    <a:pt x="288" y="380"/>
                  </a:cubicBezTo>
                  <a:cubicBezTo>
                    <a:pt x="285" y="383"/>
                    <a:pt x="285" y="388"/>
                    <a:pt x="288" y="391"/>
                  </a:cubicBezTo>
                  <a:cubicBezTo>
                    <a:pt x="290" y="393"/>
                    <a:pt x="292" y="394"/>
                    <a:pt x="294" y="394"/>
                  </a:cubicBezTo>
                  <a:cubicBezTo>
                    <a:pt x="296" y="394"/>
                    <a:pt x="298" y="393"/>
                    <a:pt x="300" y="391"/>
                  </a:cubicBezTo>
                  <a:cubicBezTo>
                    <a:pt x="309" y="382"/>
                    <a:pt x="309" y="382"/>
                    <a:pt x="309" y="382"/>
                  </a:cubicBezTo>
                  <a:cubicBezTo>
                    <a:pt x="413" y="486"/>
                    <a:pt x="413" y="486"/>
                    <a:pt x="413" y="486"/>
                  </a:cubicBezTo>
                  <a:cubicBezTo>
                    <a:pt x="424" y="497"/>
                    <a:pt x="438" y="502"/>
                    <a:pt x="452" y="502"/>
                  </a:cubicBezTo>
                  <a:cubicBezTo>
                    <a:pt x="467" y="502"/>
                    <a:pt x="481" y="497"/>
                    <a:pt x="492" y="486"/>
                  </a:cubicBezTo>
                  <a:cubicBezTo>
                    <a:pt x="502" y="475"/>
                    <a:pt x="508" y="461"/>
                    <a:pt x="508" y="447"/>
                  </a:cubicBezTo>
                  <a:cubicBezTo>
                    <a:pt x="508" y="432"/>
                    <a:pt x="502" y="418"/>
                    <a:pt x="492" y="407"/>
                  </a:cubicBezTo>
                  <a:lnTo>
                    <a:pt x="388" y="303"/>
                  </a:lnTo>
                  <a:close/>
                  <a:moveTo>
                    <a:pt x="97" y="111"/>
                  </a:moveTo>
                  <a:cubicBezTo>
                    <a:pt x="31" y="45"/>
                    <a:pt x="31" y="45"/>
                    <a:pt x="31" y="4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117" y="91"/>
                    <a:pt x="117" y="91"/>
                    <a:pt x="117" y="91"/>
                  </a:cubicBezTo>
                  <a:lnTo>
                    <a:pt x="97" y="111"/>
                  </a:lnTo>
                  <a:close/>
                  <a:moveTo>
                    <a:pt x="151" y="409"/>
                  </a:moveTo>
                  <a:cubicBezTo>
                    <a:pt x="158" y="432"/>
                    <a:pt x="151" y="458"/>
                    <a:pt x="134" y="475"/>
                  </a:cubicBezTo>
                  <a:cubicBezTo>
                    <a:pt x="122" y="487"/>
                    <a:pt x="105" y="494"/>
                    <a:pt x="88" y="494"/>
                  </a:cubicBezTo>
                  <a:cubicBezTo>
                    <a:pt x="86" y="494"/>
                    <a:pt x="84" y="494"/>
                    <a:pt x="82" y="494"/>
                  </a:cubicBezTo>
                  <a:cubicBezTo>
                    <a:pt x="108" y="468"/>
                    <a:pt x="108" y="468"/>
                    <a:pt x="108" y="468"/>
                  </a:cubicBezTo>
                  <a:cubicBezTo>
                    <a:pt x="110" y="466"/>
                    <a:pt x="111" y="463"/>
                    <a:pt x="110" y="461"/>
                  </a:cubicBezTo>
                  <a:cubicBezTo>
                    <a:pt x="100" y="421"/>
                    <a:pt x="100" y="421"/>
                    <a:pt x="100" y="421"/>
                  </a:cubicBezTo>
                  <a:cubicBezTo>
                    <a:pt x="99" y="419"/>
                    <a:pt x="97" y="416"/>
                    <a:pt x="94" y="416"/>
                  </a:cubicBezTo>
                  <a:cubicBezTo>
                    <a:pt x="55" y="406"/>
                    <a:pt x="55" y="406"/>
                    <a:pt x="55" y="406"/>
                  </a:cubicBezTo>
                  <a:cubicBezTo>
                    <a:pt x="52" y="405"/>
                    <a:pt x="49" y="406"/>
                    <a:pt x="47" y="408"/>
                  </a:cubicBezTo>
                  <a:cubicBezTo>
                    <a:pt x="22" y="433"/>
                    <a:pt x="22" y="433"/>
                    <a:pt x="22" y="433"/>
                  </a:cubicBezTo>
                  <a:cubicBezTo>
                    <a:pt x="20" y="414"/>
                    <a:pt x="27" y="395"/>
                    <a:pt x="41" y="382"/>
                  </a:cubicBezTo>
                  <a:cubicBezTo>
                    <a:pt x="53" y="369"/>
                    <a:pt x="70" y="362"/>
                    <a:pt x="88" y="362"/>
                  </a:cubicBezTo>
                  <a:cubicBezTo>
                    <a:pt x="94" y="362"/>
                    <a:pt x="101" y="363"/>
                    <a:pt x="107" y="365"/>
                  </a:cubicBezTo>
                  <a:cubicBezTo>
                    <a:pt x="110" y="366"/>
                    <a:pt x="113" y="365"/>
                    <a:pt x="115" y="363"/>
                  </a:cubicBezTo>
                  <a:cubicBezTo>
                    <a:pt x="369" y="109"/>
                    <a:pt x="369" y="109"/>
                    <a:pt x="369" y="109"/>
                  </a:cubicBezTo>
                  <a:cubicBezTo>
                    <a:pt x="371" y="107"/>
                    <a:pt x="372" y="104"/>
                    <a:pt x="371" y="101"/>
                  </a:cubicBezTo>
                  <a:cubicBezTo>
                    <a:pt x="364" y="78"/>
                    <a:pt x="370" y="52"/>
                    <a:pt x="388" y="35"/>
                  </a:cubicBezTo>
                  <a:cubicBezTo>
                    <a:pt x="400" y="23"/>
                    <a:pt x="416" y="16"/>
                    <a:pt x="434" y="16"/>
                  </a:cubicBezTo>
                  <a:cubicBezTo>
                    <a:pt x="436" y="16"/>
                    <a:pt x="438" y="16"/>
                    <a:pt x="439" y="16"/>
                  </a:cubicBezTo>
                  <a:cubicBezTo>
                    <a:pt x="414" y="42"/>
                    <a:pt x="414" y="42"/>
                    <a:pt x="414" y="42"/>
                  </a:cubicBezTo>
                  <a:cubicBezTo>
                    <a:pt x="412" y="44"/>
                    <a:pt x="411" y="47"/>
                    <a:pt x="412" y="49"/>
                  </a:cubicBezTo>
                  <a:cubicBezTo>
                    <a:pt x="421" y="88"/>
                    <a:pt x="421" y="88"/>
                    <a:pt x="421" y="88"/>
                  </a:cubicBezTo>
                  <a:cubicBezTo>
                    <a:pt x="422" y="91"/>
                    <a:pt x="424" y="94"/>
                    <a:pt x="427" y="94"/>
                  </a:cubicBezTo>
                  <a:cubicBezTo>
                    <a:pt x="467" y="104"/>
                    <a:pt x="467" y="104"/>
                    <a:pt x="467" y="104"/>
                  </a:cubicBezTo>
                  <a:cubicBezTo>
                    <a:pt x="469" y="105"/>
                    <a:pt x="472" y="104"/>
                    <a:pt x="474" y="102"/>
                  </a:cubicBezTo>
                  <a:cubicBezTo>
                    <a:pt x="500" y="76"/>
                    <a:pt x="500" y="76"/>
                    <a:pt x="500" y="76"/>
                  </a:cubicBezTo>
                  <a:cubicBezTo>
                    <a:pt x="501" y="95"/>
                    <a:pt x="494" y="114"/>
                    <a:pt x="481" y="128"/>
                  </a:cubicBezTo>
                  <a:cubicBezTo>
                    <a:pt x="468" y="141"/>
                    <a:pt x="452" y="147"/>
                    <a:pt x="434" y="147"/>
                  </a:cubicBezTo>
                  <a:cubicBezTo>
                    <a:pt x="428" y="147"/>
                    <a:pt x="421" y="147"/>
                    <a:pt x="415" y="145"/>
                  </a:cubicBezTo>
                  <a:cubicBezTo>
                    <a:pt x="412" y="144"/>
                    <a:pt x="409" y="145"/>
                    <a:pt x="407" y="147"/>
                  </a:cubicBezTo>
                  <a:cubicBezTo>
                    <a:pt x="153" y="401"/>
                    <a:pt x="153" y="401"/>
                    <a:pt x="153" y="401"/>
                  </a:cubicBezTo>
                  <a:cubicBezTo>
                    <a:pt x="150" y="403"/>
                    <a:pt x="150" y="406"/>
                    <a:pt x="151" y="409"/>
                  </a:cubicBezTo>
                  <a:close/>
                  <a:moveTo>
                    <a:pt x="481" y="475"/>
                  </a:moveTo>
                  <a:cubicBezTo>
                    <a:pt x="465" y="490"/>
                    <a:pt x="440" y="490"/>
                    <a:pt x="424" y="475"/>
                  </a:cubicBezTo>
                  <a:cubicBezTo>
                    <a:pt x="320" y="371"/>
                    <a:pt x="320" y="371"/>
                    <a:pt x="320" y="371"/>
                  </a:cubicBezTo>
                  <a:cubicBezTo>
                    <a:pt x="377" y="314"/>
                    <a:pt x="377" y="314"/>
                    <a:pt x="377" y="314"/>
                  </a:cubicBezTo>
                  <a:cubicBezTo>
                    <a:pt x="481" y="418"/>
                    <a:pt x="481" y="418"/>
                    <a:pt x="481" y="418"/>
                  </a:cubicBezTo>
                  <a:cubicBezTo>
                    <a:pt x="488" y="426"/>
                    <a:pt x="492" y="436"/>
                    <a:pt x="492" y="447"/>
                  </a:cubicBezTo>
                  <a:cubicBezTo>
                    <a:pt x="492" y="457"/>
                    <a:pt x="488" y="467"/>
                    <a:pt x="481" y="4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E79043-348C-4F54-8BB2-83F9BD0A278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3946627" y="4209086"/>
            <a:ext cx="390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62">
            <a:extLst>
              <a:ext uri="{FF2B5EF4-FFF2-40B4-BE49-F238E27FC236}">
                <a16:creationId xmlns:a16="http://schemas.microsoft.com/office/drawing/2014/main" id="{A65CF1E9-496B-4948-9E70-CEFA2B566851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INC5000 data?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C60A3D-EFFC-4FFA-B13E-FFC2A6D1228A}"/>
              </a:ext>
            </a:extLst>
          </p:cNvPr>
          <p:cNvGrpSpPr/>
          <p:nvPr/>
        </p:nvGrpSpPr>
        <p:grpSpPr>
          <a:xfrm>
            <a:off x="767408" y="1268760"/>
            <a:ext cx="7087482" cy="3528392"/>
            <a:chOff x="767408" y="1268760"/>
            <a:chExt cx="7087482" cy="3528392"/>
          </a:xfrm>
        </p:grpSpPr>
        <p:sp>
          <p:nvSpPr>
            <p:cNvPr id="7" name="Donut 27">
              <a:extLst>
                <a:ext uri="{FF2B5EF4-FFF2-40B4-BE49-F238E27FC236}">
                  <a16:creationId xmlns:a16="http://schemas.microsoft.com/office/drawing/2014/main" id="{3BB18BE0-B815-49EF-987B-CE078A7A767E}"/>
                </a:ext>
              </a:extLst>
            </p:cNvPr>
            <p:cNvSpPr/>
            <p:nvPr/>
          </p:nvSpPr>
          <p:spPr>
            <a:xfrm>
              <a:off x="4326498" y="1268760"/>
              <a:ext cx="3528392" cy="3528392"/>
            </a:xfrm>
            <a:prstGeom prst="donut">
              <a:avLst>
                <a:gd name="adj" fmla="val 19035"/>
              </a:avLst>
            </a:prstGeom>
            <a:solidFill>
              <a:schemeClr val="accent1"/>
            </a:solidFill>
            <a:ln>
              <a:noFill/>
            </a:ln>
            <a:effectLst/>
            <a:scene3d>
              <a:camera prst="perspectiveRelaxedModerately" fov="300000">
                <a:rot lat="18890634" lon="0" rev="0"/>
              </a:camera>
              <a:lightRig rig="threePt" dir="t"/>
            </a:scene3d>
            <a:sp3d extrusionH="2032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232743-B05A-4DB5-93DD-53F209B8EEC0}"/>
                </a:ext>
              </a:extLst>
            </p:cNvPr>
            <p:cNvSpPr/>
            <p:nvPr/>
          </p:nvSpPr>
          <p:spPr>
            <a:xfrm>
              <a:off x="2963867" y="2541576"/>
              <a:ext cx="982760" cy="982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76267C-84DB-4D41-9413-49CF500F6237}"/>
                </a:ext>
              </a:extLst>
            </p:cNvPr>
            <p:cNvSpPr txBox="1"/>
            <p:nvPr/>
          </p:nvSpPr>
          <p:spPr>
            <a:xfrm>
              <a:off x="767408" y="2617458"/>
              <a:ext cx="20552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Understand Growth by industry</a:t>
              </a:r>
              <a:endParaRPr lang="en-US" sz="14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2D3F77-F807-46A1-8A60-F9028D57F7BC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3946627" y="3032956"/>
              <a:ext cx="379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01013480-B431-4BF5-A8C1-92C212166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4867" y="2713124"/>
              <a:ext cx="458865" cy="595569"/>
            </a:xfrm>
            <a:custGeom>
              <a:avLst/>
              <a:gdLst>
                <a:gd name="T0" fmla="*/ 486 w 486"/>
                <a:gd name="T1" fmla="*/ 163 h 630"/>
                <a:gd name="T2" fmla="*/ 485 w 486"/>
                <a:gd name="T3" fmla="*/ 161 h 630"/>
                <a:gd name="T4" fmla="*/ 484 w 486"/>
                <a:gd name="T5" fmla="*/ 160 h 630"/>
                <a:gd name="T6" fmla="*/ 326 w 486"/>
                <a:gd name="T7" fmla="*/ 2 h 630"/>
                <a:gd name="T8" fmla="*/ 325 w 486"/>
                <a:gd name="T9" fmla="*/ 1 h 630"/>
                <a:gd name="T10" fmla="*/ 323 w 486"/>
                <a:gd name="T11" fmla="*/ 1 h 630"/>
                <a:gd name="T12" fmla="*/ 122 w 486"/>
                <a:gd name="T13" fmla="*/ 0 h 630"/>
                <a:gd name="T14" fmla="*/ 115 w 486"/>
                <a:gd name="T15" fmla="*/ 137 h 630"/>
                <a:gd name="T16" fmla="*/ 0 w 486"/>
                <a:gd name="T17" fmla="*/ 144 h 630"/>
                <a:gd name="T18" fmla="*/ 7 w 486"/>
                <a:gd name="T19" fmla="*/ 630 h 630"/>
                <a:gd name="T20" fmla="*/ 372 w 486"/>
                <a:gd name="T21" fmla="*/ 623 h 630"/>
                <a:gd name="T22" fmla="*/ 479 w 486"/>
                <a:gd name="T23" fmla="*/ 493 h 630"/>
                <a:gd name="T24" fmla="*/ 486 w 486"/>
                <a:gd name="T25" fmla="*/ 165 h 630"/>
                <a:gd name="T26" fmla="*/ 329 w 486"/>
                <a:gd name="T27" fmla="*/ 24 h 630"/>
                <a:gd name="T28" fmla="*/ 329 w 486"/>
                <a:gd name="T29" fmla="*/ 158 h 630"/>
                <a:gd name="T30" fmla="*/ 358 w 486"/>
                <a:gd name="T31" fmla="*/ 616 h 630"/>
                <a:gd name="T32" fmla="*/ 14 w 486"/>
                <a:gd name="T33" fmla="*/ 151 h 630"/>
                <a:gd name="T34" fmla="*/ 200 w 486"/>
                <a:gd name="T35" fmla="*/ 302 h 630"/>
                <a:gd name="T36" fmla="*/ 358 w 486"/>
                <a:gd name="T37" fmla="*/ 309 h 630"/>
                <a:gd name="T38" fmla="*/ 348 w 486"/>
                <a:gd name="T39" fmla="*/ 295 h 630"/>
                <a:gd name="T40" fmla="*/ 214 w 486"/>
                <a:gd name="T41" fmla="*/ 161 h 630"/>
                <a:gd name="T42" fmla="*/ 372 w 486"/>
                <a:gd name="T43" fmla="*/ 479 h 630"/>
                <a:gd name="T44" fmla="*/ 372 w 486"/>
                <a:gd name="T45" fmla="*/ 301 h 630"/>
                <a:gd name="T46" fmla="*/ 371 w 486"/>
                <a:gd name="T47" fmla="*/ 299 h 630"/>
                <a:gd name="T48" fmla="*/ 371 w 486"/>
                <a:gd name="T49" fmla="*/ 298 h 630"/>
                <a:gd name="T50" fmla="*/ 212 w 486"/>
                <a:gd name="T51" fmla="*/ 139 h 630"/>
                <a:gd name="T52" fmla="*/ 211 w 486"/>
                <a:gd name="T53" fmla="*/ 138 h 630"/>
                <a:gd name="T54" fmla="*/ 210 w 486"/>
                <a:gd name="T55" fmla="*/ 138 h 630"/>
                <a:gd name="T56" fmla="*/ 207 w 486"/>
                <a:gd name="T57" fmla="*/ 137 h 630"/>
                <a:gd name="T58" fmla="*/ 129 w 486"/>
                <a:gd name="T59" fmla="*/ 14 h 630"/>
                <a:gd name="T60" fmla="*/ 315 w 486"/>
                <a:gd name="T61" fmla="*/ 165 h 630"/>
                <a:gd name="T62" fmla="*/ 472 w 486"/>
                <a:gd name="T63" fmla="*/ 172 h 630"/>
                <a:gd name="T64" fmla="*/ 372 w 486"/>
                <a:gd name="T65" fmla="*/ 47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6" h="630">
                  <a:moveTo>
                    <a:pt x="486" y="164"/>
                  </a:moveTo>
                  <a:cubicBezTo>
                    <a:pt x="486" y="163"/>
                    <a:pt x="486" y="163"/>
                    <a:pt x="486" y="163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5" y="161"/>
                  </a:cubicBezTo>
                  <a:cubicBezTo>
                    <a:pt x="485" y="161"/>
                    <a:pt x="485" y="161"/>
                    <a:pt x="485" y="161"/>
                  </a:cubicBezTo>
                  <a:cubicBezTo>
                    <a:pt x="485" y="161"/>
                    <a:pt x="485" y="160"/>
                    <a:pt x="484" y="160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7" y="2"/>
                    <a:pt x="326" y="2"/>
                    <a:pt x="326" y="2"/>
                  </a:cubicBezTo>
                  <a:cubicBezTo>
                    <a:pt x="326" y="2"/>
                    <a:pt x="326" y="2"/>
                    <a:pt x="326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1"/>
                    <a:pt x="324" y="1"/>
                    <a:pt x="323" y="1"/>
                  </a:cubicBezTo>
                  <a:cubicBezTo>
                    <a:pt x="323" y="0"/>
                    <a:pt x="322" y="0"/>
                    <a:pt x="3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8" y="0"/>
                    <a:pt x="115" y="4"/>
                    <a:pt x="115" y="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3" y="137"/>
                    <a:pt x="0" y="141"/>
                    <a:pt x="0" y="144"/>
                  </a:cubicBezTo>
                  <a:cubicBezTo>
                    <a:pt x="0" y="623"/>
                    <a:pt x="0" y="623"/>
                    <a:pt x="0" y="623"/>
                  </a:cubicBezTo>
                  <a:cubicBezTo>
                    <a:pt x="0" y="626"/>
                    <a:pt x="3" y="630"/>
                    <a:pt x="7" y="630"/>
                  </a:cubicBezTo>
                  <a:cubicBezTo>
                    <a:pt x="365" y="630"/>
                    <a:pt x="365" y="630"/>
                    <a:pt x="365" y="630"/>
                  </a:cubicBezTo>
                  <a:cubicBezTo>
                    <a:pt x="369" y="630"/>
                    <a:pt x="372" y="626"/>
                    <a:pt x="372" y="623"/>
                  </a:cubicBezTo>
                  <a:cubicBezTo>
                    <a:pt x="372" y="493"/>
                    <a:pt x="372" y="493"/>
                    <a:pt x="372" y="493"/>
                  </a:cubicBezTo>
                  <a:cubicBezTo>
                    <a:pt x="479" y="493"/>
                    <a:pt x="479" y="493"/>
                    <a:pt x="479" y="493"/>
                  </a:cubicBezTo>
                  <a:cubicBezTo>
                    <a:pt x="483" y="493"/>
                    <a:pt x="486" y="489"/>
                    <a:pt x="486" y="486"/>
                  </a:cubicBezTo>
                  <a:cubicBezTo>
                    <a:pt x="486" y="165"/>
                    <a:pt x="486" y="165"/>
                    <a:pt x="486" y="165"/>
                  </a:cubicBezTo>
                  <a:cubicBezTo>
                    <a:pt x="486" y="164"/>
                    <a:pt x="486" y="164"/>
                    <a:pt x="486" y="164"/>
                  </a:cubicBezTo>
                  <a:close/>
                  <a:moveTo>
                    <a:pt x="329" y="24"/>
                  </a:moveTo>
                  <a:cubicBezTo>
                    <a:pt x="463" y="158"/>
                    <a:pt x="463" y="158"/>
                    <a:pt x="463" y="158"/>
                  </a:cubicBezTo>
                  <a:cubicBezTo>
                    <a:pt x="329" y="158"/>
                    <a:pt x="329" y="158"/>
                    <a:pt x="329" y="158"/>
                  </a:cubicBezTo>
                  <a:lnTo>
                    <a:pt x="329" y="24"/>
                  </a:lnTo>
                  <a:close/>
                  <a:moveTo>
                    <a:pt x="358" y="616"/>
                  </a:moveTo>
                  <a:cubicBezTo>
                    <a:pt x="14" y="616"/>
                    <a:pt x="14" y="616"/>
                    <a:pt x="14" y="616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6"/>
                    <a:pt x="203" y="309"/>
                    <a:pt x="207" y="309"/>
                  </a:cubicBezTo>
                  <a:cubicBezTo>
                    <a:pt x="358" y="309"/>
                    <a:pt x="358" y="309"/>
                    <a:pt x="358" y="309"/>
                  </a:cubicBezTo>
                  <a:lnTo>
                    <a:pt x="358" y="616"/>
                  </a:lnTo>
                  <a:close/>
                  <a:moveTo>
                    <a:pt x="348" y="295"/>
                  </a:moveTo>
                  <a:cubicBezTo>
                    <a:pt x="214" y="295"/>
                    <a:pt x="214" y="295"/>
                    <a:pt x="214" y="295"/>
                  </a:cubicBezTo>
                  <a:cubicBezTo>
                    <a:pt x="214" y="161"/>
                    <a:pt x="214" y="161"/>
                    <a:pt x="214" y="161"/>
                  </a:cubicBezTo>
                  <a:lnTo>
                    <a:pt x="348" y="295"/>
                  </a:lnTo>
                  <a:close/>
                  <a:moveTo>
                    <a:pt x="372" y="479"/>
                  </a:moveTo>
                  <a:cubicBezTo>
                    <a:pt x="372" y="302"/>
                    <a:pt x="372" y="302"/>
                    <a:pt x="372" y="302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300"/>
                    <a:pt x="371" y="300"/>
                    <a:pt x="371" y="300"/>
                  </a:cubicBezTo>
                  <a:cubicBezTo>
                    <a:pt x="371" y="299"/>
                    <a:pt x="371" y="299"/>
                    <a:pt x="371" y="299"/>
                  </a:cubicBezTo>
                  <a:cubicBezTo>
                    <a:pt x="371" y="299"/>
                    <a:pt x="371" y="299"/>
                    <a:pt x="371" y="298"/>
                  </a:cubicBezTo>
                  <a:cubicBezTo>
                    <a:pt x="371" y="298"/>
                    <a:pt x="371" y="298"/>
                    <a:pt x="371" y="298"/>
                  </a:cubicBezTo>
                  <a:cubicBezTo>
                    <a:pt x="370" y="298"/>
                    <a:pt x="370" y="297"/>
                    <a:pt x="370" y="297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2" y="139"/>
                    <a:pt x="211" y="139"/>
                    <a:pt x="211" y="139"/>
                  </a:cubicBezTo>
                  <a:cubicBezTo>
                    <a:pt x="211" y="139"/>
                    <a:pt x="211" y="138"/>
                    <a:pt x="211" y="138"/>
                  </a:cubicBezTo>
                  <a:cubicBezTo>
                    <a:pt x="211" y="138"/>
                    <a:pt x="210" y="138"/>
                    <a:pt x="210" y="138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7"/>
                    <a:pt x="208" y="137"/>
                    <a:pt x="207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9"/>
                    <a:pt x="318" y="172"/>
                    <a:pt x="322" y="172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479"/>
                    <a:pt x="472" y="479"/>
                    <a:pt x="472" y="479"/>
                  </a:cubicBezTo>
                  <a:lnTo>
                    <a:pt x="372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CC97AB-680B-48A5-AEDA-72A47600A85B}"/>
              </a:ext>
            </a:extLst>
          </p:cNvPr>
          <p:cNvGrpSpPr/>
          <p:nvPr/>
        </p:nvGrpSpPr>
        <p:grpSpPr>
          <a:xfrm>
            <a:off x="7865503" y="3129641"/>
            <a:ext cx="3703105" cy="982760"/>
            <a:chOff x="7865503" y="3129641"/>
            <a:chExt cx="3703105" cy="9827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5D727F-A55B-404B-B395-099E917A0A8D}"/>
                </a:ext>
              </a:extLst>
            </p:cNvPr>
            <p:cNvSpPr/>
            <p:nvPr/>
          </p:nvSpPr>
          <p:spPr>
            <a:xfrm>
              <a:off x="8542133" y="3129641"/>
              <a:ext cx="982760" cy="982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452584-1905-4204-BE03-E4993F1E9392}"/>
                </a:ext>
              </a:extLst>
            </p:cNvPr>
            <p:cNvSpPr txBox="1"/>
            <p:nvPr/>
          </p:nvSpPr>
          <p:spPr>
            <a:xfrm>
              <a:off x="9710384" y="3205523"/>
              <a:ext cx="1858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Industries Vs Revenue</a:t>
              </a:r>
              <a:endParaRPr lang="en-US" sz="14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3BF78A-D641-483C-BA1D-593C763494CD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flipH="1">
              <a:off x="7865503" y="3621021"/>
              <a:ext cx="6766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134">
              <a:extLst>
                <a:ext uri="{FF2B5EF4-FFF2-40B4-BE49-F238E27FC236}">
                  <a16:creationId xmlns:a16="http://schemas.microsoft.com/office/drawing/2014/main" id="{14878296-7931-4BCD-9CAD-2889A6DA3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6300" y="3176972"/>
              <a:ext cx="468052" cy="693856"/>
            </a:xfrm>
            <a:custGeom>
              <a:avLst/>
              <a:gdLst>
                <a:gd name="T0" fmla="*/ 454 w 477"/>
                <a:gd name="T1" fmla="*/ 588 h 707"/>
                <a:gd name="T2" fmla="*/ 402 w 477"/>
                <a:gd name="T3" fmla="*/ 546 h 707"/>
                <a:gd name="T4" fmla="*/ 284 w 477"/>
                <a:gd name="T5" fmla="*/ 301 h 707"/>
                <a:gd name="T6" fmla="*/ 337 w 477"/>
                <a:gd name="T7" fmla="*/ 290 h 707"/>
                <a:gd name="T8" fmla="*/ 390 w 477"/>
                <a:gd name="T9" fmla="*/ 313 h 707"/>
                <a:gd name="T10" fmla="*/ 466 w 477"/>
                <a:gd name="T11" fmla="*/ 264 h 707"/>
                <a:gd name="T12" fmla="*/ 353 w 477"/>
                <a:gd name="T13" fmla="*/ 136 h 707"/>
                <a:gd name="T14" fmla="*/ 267 w 477"/>
                <a:gd name="T15" fmla="*/ 77 h 707"/>
                <a:gd name="T16" fmla="*/ 259 w 477"/>
                <a:gd name="T17" fmla="*/ 0 h 707"/>
                <a:gd name="T18" fmla="*/ 162 w 477"/>
                <a:gd name="T19" fmla="*/ 101 h 707"/>
                <a:gd name="T20" fmla="*/ 65 w 477"/>
                <a:gd name="T21" fmla="*/ 411 h 707"/>
                <a:gd name="T22" fmla="*/ 65 w 477"/>
                <a:gd name="T23" fmla="*/ 546 h 707"/>
                <a:gd name="T24" fmla="*/ 35 w 477"/>
                <a:gd name="T25" fmla="*/ 618 h 707"/>
                <a:gd name="T26" fmla="*/ 45 w 477"/>
                <a:gd name="T27" fmla="*/ 707 h 707"/>
                <a:gd name="T28" fmla="*/ 477 w 477"/>
                <a:gd name="T29" fmla="*/ 662 h 707"/>
                <a:gd name="T30" fmla="*/ 253 w 477"/>
                <a:gd name="T31" fmla="*/ 15 h 707"/>
                <a:gd name="T32" fmla="*/ 179 w 477"/>
                <a:gd name="T33" fmla="*/ 94 h 707"/>
                <a:gd name="T34" fmla="*/ 78 w 477"/>
                <a:gd name="T35" fmla="*/ 405 h 707"/>
                <a:gd name="T36" fmla="*/ 169 w 477"/>
                <a:gd name="T37" fmla="*/ 112 h 707"/>
                <a:gd name="T38" fmla="*/ 265 w 477"/>
                <a:gd name="T39" fmla="*/ 91 h 707"/>
                <a:gd name="T40" fmla="*/ 338 w 477"/>
                <a:gd name="T41" fmla="*/ 138 h 707"/>
                <a:gd name="T42" fmla="*/ 454 w 477"/>
                <a:gd name="T43" fmla="*/ 254 h 707"/>
                <a:gd name="T44" fmla="*/ 421 w 477"/>
                <a:gd name="T45" fmla="*/ 273 h 707"/>
                <a:gd name="T46" fmla="*/ 383 w 477"/>
                <a:gd name="T47" fmla="*/ 294 h 707"/>
                <a:gd name="T48" fmla="*/ 319 w 477"/>
                <a:gd name="T49" fmla="*/ 280 h 707"/>
                <a:gd name="T50" fmla="*/ 252 w 477"/>
                <a:gd name="T51" fmla="*/ 289 h 707"/>
                <a:gd name="T52" fmla="*/ 248 w 477"/>
                <a:gd name="T53" fmla="*/ 301 h 707"/>
                <a:gd name="T54" fmla="*/ 98 w 477"/>
                <a:gd name="T55" fmla="*/ 546 h 707"/>
                <a:gd name="T56" fmla="*/ 65 w 477"/>
                <a:gd name="T57" fmla="*/ 560 h 707"/>
                <a:gd name="T58" fmla="*/ 440 w 477"/>
                <a:gd name="T59" fmla="*/ 588 h 707"/>
                <a:gd name="T60" fmla="*/ 65 w 477"/>
                <a:gd name="T61" fmla="*/ 617 h 707"/>
                <a:gd name="T62" fmla="*/ 65 w 477"/>
                <a:gd name="T63" fmla="*/ 560 h 707"/>
                <a:gd name="T64" fmla="*/ 45 w 477"/>
                <a:gd name="T65" fmla="*/ 693 h 707"/>
                <a:gd name="T66" fmla="*/ 45 w 477"/>
                <a:gd name="T67" fmla="*/ 631 h 707"/>
                <a:gd name="T68" fmla="*/ 411 w 477"/>
                <a:gd name="T69" fmla="*/ 631 h 707"/>
                <a:gd name="T70" fmla="*/ 463 w 477"/>
                <a:gd name="T71" fmla="*/ 66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7" h="707">
                  <a:moveTo>
                    <a:pt x="442" y="618"/>
                  </a:moveTo>
                  <a:cubicBezTo>
                    <a:pt x="449" y="610"/>
                    <a:pt x="454" y="600"/>
                    <a:pt x="454" y="588"/>
                  </a:cubicBezTo>
                  <a:cubicBezTo>
                    <a:pt x="454" y="565"/>
                    <a:pt x="435" y="546"/>
                    <a:pt x="411" y="546"/>
                  </a:cubicBezTo>
                  <a:cubicBezTo>
                    <a:pt x="402" y="546"/>
                    <a:pt x="402" y="546"/>
                    <a:pt x="402" y="546"/>
                  </a:cubicBezTo>
                  <a:cubicBezTo>
                    <a:pt x="396" y="464"/>
                    <a:pt x="298" y="339"/>
                    <a:pt x="267" y="302"/>
                  </a:cubicBezTo>
                  <a:cubicBezTo>
                    <a:pt x="273" y="302"/>
                    <a:pt x="279" y="301"/>
                    <a:pt x="284" y="301"/>
                  </a:cubicBezTo>
                  <a:cubicBezTo>
                    <a:pt x="305" y="301"/>
                    <a:pt x="316" y="297"/>
                    <a:pt x="324" y="293"/>
                  </a:cubicBezTo>
                  <a:cubicBezTo>
                    <a:pt x="329" y="291"/>
                    <a:pt x="332" y="290"/>
                    <a:pt x="337" y="290"/>
                  </a:cubicBezTo>
                  <a:cubicBezTo>
                    <a:pt x="345" y="290"/>
                    <a:pt x="365" y="300"/>
                    <a:pt x="376" y="306"/>
                  </a:cubicBezTo>
                  <a:cubicBezTo>
                    <a:pt x="382" y="309"/>
                    <a:pt x="387" y="312"/>
                    <a:pt x="390" y="313"/>
                  </a:cubicBezTo>
                  <a:cubicBezTo>
                    <a:pt x="403" y="318"/>
                    <a:pt x="420" y="299"/>
                    <a:pt x="432" y="282"/>
                  </a:cubicBezTo>
                  <a:cubicBezTo>
                    <a:pt x="466" y="264"/>
                    <a:pt x="466" y="264"/>
                    <a:pt x="466" y="264"/>
                  </a:cubicBezTo>
                  <a:cubicBezTo>
                    <a:pt x="469" y="262"/>
                    <a:pt x="471" y="258"/>
                    <a:pt x="469" y="255"/>
                  </a:cubicBezTo>
                  <a:cubicBezTo>
                    <a:pt x="448" y="200"/>
                    <a:pt x="377" y="150"/>
                    <a:pt x="353" y="136"/>
                  </a:cubicBezTo>
                  <a:cubicBezTo>
                    <a:pt x="353" y="126"/>
                    <a:pt x="350" y="117"/>
                    <a:pt x="342" y="108"/>
                  </a:cubicBezTo>
                  <a:cubicBezTo>
                    <a:pt x="327" y="90"/>
                    <a:pt x="297" y="78"/>
                    <a:pt x="267" y="77"/>
                  </a:cubicBezTo>
                  <a:cubicBezTo>
                    <a:pt x="268" y="62"/>
                    <a:pt x="269" y="28"/>
                    <a:pt x="267" y="6"/>
                  </a:cubicBezTo>
                  <a:cubicBezTo>
                    <a:pt x="266" y="2"/>
                    <a:pt x="263" y="0"/>
                    <a:pt x="259" y="0"/>
                  </a:cubicBezTo>
                  <a:cubicBezTo>
                    <a:pt x="227" y="2"/>
                    <a:pt x="199" y="21"/>
                    <a:pt x="180" y="55"/>
                  </a:cubicBezTo>
                  <a:cubicBezTo>
                    <a:pt x="169" y="74"/>
                    <a:pt x="164" y="93"/>
                    <a:pt x="162" y="101"/>
                  </a:cubicBezTo>
                  <a:cubicBezTo>
                    <a:pt x="86" y="136"/>
                    <a:pt x="32" y="208"/>
                    <a:pt x="32" y="286"/>
                  </a:cubicBezTo>
                  <a:cubicBezTo>
                    <a:pt x="32" y="336"/>
                    <a:pt x="49" y="376"/>
                    <a:pt x="65" y="411"/>
                  </a:cubicBezTo>
                  <a:cubicBezTo>
                    <a:pt x="84" y="456"/>
                    <a:pt x="101" y="494"/>
                    <a:pt x="83" y="546"/>
                  </a:cubicBezTo>
                  <a:cubicBezTo>
                    <a:pt x="65" y="546"/>
                    <a:pt x="65" y="546"/>
                    <a:pt x="65" y="546"/>
                  </a:cubicBezTo>
                  <a:cubicBezTo>
                    <a:pt x="42" y="546"/>
                    <a:pt x="23" y="565"/>
                    <a:pt x="23" y="588"/>
                  </a:cubicBezTo>
                  <a:cubicBezTo>
                    <a:pt x="23" y="600"/>
                    <a:pt x="27" y="610"/>
                    <a:pt x="35" y="618"/>
                  </a:cubicBezTo>
                  <a:cubicBezTo>
                    <a:pt x="15" y="622"/>
                    <a:pt x="0" y="640"/>
                    <a:pt x="0" y="662"/>
                  </a:cubicBezTo>
                  <a:cubicBezTo>
                    <a:pt x="0" y="687"/>
                    <a:pt x="20" y="707"/>
                    <a:pt x="45" y="707"/>
                  </a:cubicBezTo>
                  <a:cubicBezTo>
                    <a:pt x="432" y="707"/>
                    <a:pt x="432" y="707"/>
                    <a:pt x="432" y="707"/>
                  </a:cubicBezTo>
                  <a:cubicBezTo>
                    <a:pt x="457" y="707"/>
                    <a:pt x="477" y="687"/>
                    <a:pt x="477" y="662"/>
                  </a:cubicBezTo>
                  <a:cubicBezTo>
                    <a:pt x="477" y="640"/>
                    <a:pt x="462" y="622"/>
                    <a:pt x="442" y="618"/>
                  </a:cubicBezTo>
                  <a:close/>
                  <a:moveTo>
                    <a:pt x="253" y="15"/>
                  </a:moveTo>
                  <a:cubicBezTo>
                    <a:pt x="255" y="36"/>
                    <a:pt x="254" y="65"/>
                    <a:pt x="253" y="78"/>
                  </a:cubicBezTo>
                  <a:cubicBezTo>
                    <a:pt x="227" y="79"/>
                    <a:pt x="202" y="85"/>
                    <a:pt x="179" y="94"/>
                  </a:cubicBezTo>
                  <a:cubicBezTo>
                    <a:pt x="186" y="70"/>
                    <a:pt x="207" y="22"/>
                    <a:pt x="253" y="15"/>
                  </a:cubicBezTo>
                  <a:close/>
                  <a:moveTo>
                    <a:pt x="78" y="405"/>
                  </a:moveTo>
                  <a:cubicBezTo>
                    <a:pt x="62" y="370"/>
                    <a:pt x="46" y="333"/>
                    <a:pt x="46" y="286"/>
                  </a:cubicBezTo>
                  <a:cubicBezTo>
                    <a:pt x="46" y="212"/>
                    <a:pt x="98" y="145"/>
                    <a:pt x="169" y="112"/>
                  </a:cubicBezTo>
                  <a:cubicBezTo>
                    <a:pt x="171" y="112"/>
                    <a:pt x="172" y="112"/>
                    <a:pt x="172" y="111"/>
                  </a:cubicBezTo>
                  <a:cubicBezTo>
                    <a:pt x="201" y="98"/>
                    <a:pt x="233" y="91"/>
                    <a:pt x="265" y="91"/>
                  </a:cubicBezTo>
                  <a:cubicBezTo>
                    <a:pt x="292" y="91"/>
                    <a:pt x="319" y="102"/>
                    <a:pt x="332" y="117"/>
                  </a:cubicBezTo>
                  <a:cubicBezTo>
                    <a:pt x="337" y="124"/>
                    <a:pt x="340" y="131"/>
                    <a:pt x="338" y="138"/>
                  </a:cubicBezTo>
                  <a:cubicBezTo>
                    <a:pt x="338" y="141"/>
                    <a:pt x="339" y="144"/>
                    <a:pt x="342" y="146"/>
                  </a:cubicBezTo>
                  <a:cubicBezTo>
                    <a:pt x="359" y="155"/>
                    <a:pt x="431" y="203"/>
                    <a:pt x="454" y="254"/>
                  </a:cubicBezTo>
                  <a:cubicBezTo>
                    <a:pt x="424" y="271"/>
                    <a:pt x="424" y="271"/>
                    <a:pt x="424" y="271"/>
                  </a:cubicBezTo>
                  <a:cubicBezTo>
                    <a:pt x="423" y="271"/>
                    <a:pt x="422" y="272"/>
                    <a:pt x="421" y="273"/>
                  </a:cubicBezTo>
                  <a:cubicBezTo>
                    <a:pt x="412" y="286"/>
                    <a:pt x="400" y="299"/>
                    <a:pt x="395" y="300"/>
                  </a:cubicBezTo>
                  <a:cubicBezTo>
                    <a:pt x="392" y="299"/>
                    <a:pt x="388" y="296"/>
                    <a:pt x="383" y="294"/>
                  </a:cubicBezTo>
                  <a:cubicBezTo>
                    <a:pt x="364" y="284"/>
                    <a:pt x="348" y="276"/>
                    <a:pt x="337" y="276"/>
                  </a:cubicBezTo>
                  <a:cubicBezTo>
                    <a:pt x="330" y="276"/>
                    <a:pt x="324" y="278"/>
                    <a:pt x="319" y="280"/>
                  </a:cubicBezTo>
                  <a:cubicBezTo>
                    <a:pt x="311" y="284"/>
                    <a:pt x="302" y="287"/>
                    <a:pt x="284" y="287"/>
                  </a:cubicBezTo>
                  <a:cubicBezTo>
                    <a:pt x="274" y="287"/>
                    <a:pt x="253" y="289"/>
                    <a:pt x="252" y="289"/>
                  </a:cubicBezTo>
                  <a:cubicBezTo>
                    <a:pt x="250" y="290"/>
                    <a:pt x="247" y="291"/>
                    <a:pt x="246" y="294"/>
                  </a:cubicBezTo>
                  <a:cubicBezTo>
                    <a:pt x="245" y="296"/>
                    <a:pt x="246" y="299"/>
                    <a:pt x="248" y="301"/>
                  </a:cubicBezTo>
                  <a:cubicBezTo>
                    <a:pt x="249" y="302"/>
                    <a:pt x="381" y="456"/>
                    <a:pt x="388" y="546"/>
                  </a:cubicBezTo>
                  <a:cubicBezTo>
                    <a:pt x="98" y="546"/>
                    <a:pt x="98" y="546"/>
                    <a:pt x="98" y="546"/>
                  </a:cubicBezTo>
                  <a:cubicBezTo>
                    <a:pt x="115" y="492"/>
                    <a:pt x="97" y="450"/>
                    <a:pt x="78" y="405"/>
                  </a:cubicBezTo>
                  <a:close/>
                  <a:moveTo>
                    <a:pt x="65" y="560"/>
                  </a:moveTo>
                  <a:cubicBezTo>
                    <a:pt x="411" y="560"/>
                    <a:pt x="411" y="560"/>
                    <a:pt x="411" y="560"/>
                  </a:cubicBezTo>
                  <a:cubicBezTo>
                    <a:pt x="427" y="560"/>
                    <a:pt x="440" y="573"/>
                    <a:pt x="440" y="588"/>
                  </a:cubicBezTo>
                  <a:cubicBezTo>
                    <a:pt x="440" y="604"/>
                    <a:pt x="427" y="617"/>
                    <a:pt x="411" y="617"/>
                  </a:cubicBezTo>
                  <a:cubicBezTo>
                    <a:pt x="65" y="617"/>
                    <a:pt x="65" y="617"/>
                    <a:pt x="65" y="617"/>
                  </a:cubicBezTo>
                  <a:cubicBezTo>
                    <a:pt x="50" y="617"/>
                    <a:pt x="37" y="604"/>
                    <a:pt x="37" y="588"/>
                  </a:cubicBezTo>
                  <a:cubicBezTo>
                    <a:pt x="37" y="573"/>
                    <a:pt x="50" y="560"/>
                    <a:pt x="65" y="560"/>
                  </a:cubicBezTo>
                  <a:close/>
                  <a:moveTo>
                    <a:pt x="432" y="693"/>
                  </a:moveTo>
                  <a:cubicBezTo>
                    <a:pt x="45" y="693"/>
                    <a:pt x="45" y="693"/>
                    <a:pt x="45" y="693"/>
                  </a:cubicBezTo>
                  <a:cubicBezTo>
                    <a:pt x="28" y="693"/>
                    <a:pt x="14" y="679"/>
                    <a:pt x="14" y="662"/>
                  </a:cubicBezTo>
                  <a:cubicBezTo>
                    <a:pt x="14" y="645"/>
                    <a:pt x="28" y="631"/>
                    <a:pt x="45" y="631"/>
                  </a:cubicBezTo>
                  <a:cubicBezTo>
                    <a:pt x="65" y="631"/>
                    <a:pt x="65" y="631"/>
                    <a:pt x="65" y="631"/>
                  </a:cubicBezTo>
                  <a:cubicBezTo>
                    <a:pt x="411" y="631"/>
                    <a:pt x="411" y="631"/>
                    <a:pt x="411" y="631"/>
                  </a:cubicBezTo>
                  <a:cubicBezTo>
                    <a:pt x="432" y="631"/>
                    <a:pt x="432" y="631"/>
                    <a:pt x="432" y="631"/>
                  </a:cubicBezTo>
                  <a:cubicBezTo>
                    <a:pt x="449" y="631"/>
                    <a:pt x="463" y="645"/>
                    <a:pt x="463" y="662"/>
                  </a:cubicBezTo>
                  <a:cubicBezTo>
                    <a:pt x="463" y="679"/>
                    <a:pt x="449" y="693"/>
                    <a:pt x="432" y="6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D9949F-297B-4D9D-82A8-2468F8640545}"/>
              </a:ext>
            </a:extLst>
          </p:cNvPr>
          <p:cNvGrpSpPr/>
          <p:nvPr/>
        </p:nvGrpSpPr>
        <p:grpSpPr>
          <a:xfrm>
            <a:off x="7865503" y="4305772"/>
            <a:ext cx="3919129" cy="982760"/>
            <a:chOff x="7865503" y="4305772"/>
            <a:chExt cx="3919129" cy="9827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592799-A090-4AB2-97F1-B527ADCF2749}"/>
                </a:ext>
              </a:extLst>
            </p:cNvPr>
            <p:cNvSpPr/>
            <p:nvPr/>
          </p:nvSpPr>
          <p:spPr>
            <a:xfrm>
              <a:off x="8542133" y="4305772"/>
              <a:ext cx="982760" cy="9827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067214-72D1-49CF-84EE-B5D5F327C88D}"/>
                </a:ext>
              </a:extLst>
            </p:cNvPr>
            <p:cNvSpPr txBox="1"/>
            <p:nvPr/>
          </p:nvSpPr>
          <p:spPr>
            <a:xfrm>
              <a:off x="9710384" y="4381654"/>
              <a:ext cx="20742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INSIGHT(S)</a:t>
              </a:r>
            </a:p>
            <a:p>
              <a:pPr lvl="0"/>
              <a:r>
                <a:rPr lang="en-US" sz="1400" dirty="0"/>
                <a:t>For job aspirants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D98788-DA99-4A8C-9BE4-6D67555828B7}"/>
                </a:ext>
              </a:extLst>
            </p:cNvPr>
            <p:cNvCxnSpPr/>
            <p:nvPr/>
          </p:nvCxnSpPr>
          <p:spPr>
            <a:xfrm flipH="1">
              <a:off x="7865503" y="4797152"/>
              <a:ext cx="6766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1F894F6B-7C2D-4E1C-8F50-5A7A8720C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5291" y="4486798"/>
              <a:ext cx="409061" cy="634390"/>
            </a:xfrm>
            <a:custGeom>
              <a:avLst/>
              <a:gdLst>
                <a:gd name="T0" fmla="*/ 110 w 419"/>
                <a:gd name="T1" fmla="*/ 651 h 651"/>
                <a:gd name="T2" fmla="*/ 0 w 419"/>
                <a:gd name="T3" fmla="*/ 538 h 651"/>
                <a:gd name="T4" fmla="*/ 7 w 419"/>
                <a:gd name="T5" fmla="*/ 531 h 651"/>
                <a:gd name="T6" fmla="*/ 14 w 419"/>
                <a:gd name="T7" fmla="*/ 538 h 651"/>
                <a:gd name="T8" fmla="*/ 110 w 419"/>
                <a:gd name="T9" fmla="*/ 637 h 651"/>
                <a:gd name="T10" fmla="*/ 243 w 419"/>
                <a:gd name="T11" fmla="*/ 519 h 651"/>
                <a:gd name="T12" fmla="*/ 307 w 419"/>
                <a:gd name="T13" fmla="*/ 429 h 651"/>
                <a:gd name="T14" fmla="*/ 405 w 419"/>
                <a:gd name="T15" fmla="*/ 226 h 651"/>
                <a:gd name="T16" fmla="*/ 216 w 419"/>
                <a:gd name="T17" fmla="*/ 14 h 651"/>
                <a:gd name="T18" fmla="*/ 48 w 419"/>
                <a:gd name="T19" fmla="*/ 173 h 651"/>
                <a:gd name="T20" fmla="*/ 41 w 419"/>
                <a:gd name="T21" fmla="*/ 180 h 651"/>
                <a:gd name="T22" fmla="*/ 34 w 419"/>
                <a:gd name="T23" fmla="*/ 173 h 651"/>
                <a:gd name="T24" fmla="*/ 216 w 419"/>
                <a:gd name="T25" fmla="*/ 0 h 651"/>
                <a:gd name="T26" fmla="*/ 350 w 419"/>
                <a:gd name="T27" fmla="*/ 52 h 651"/>
                <a:gd name="T28" fmla="*/ 419 w 419"/>
                <a:gd name="T29" fmla="*/ 226 h 651"/>
                <a:gd name="T30" fmla="*/ 318 w 419"/>
                <a:gd name="T31" fmla="*/ 438 h 651"/>
                <a:gd name="T32" fmla="*/ 256 w 419"/>
                <a:gd name="T33" fmla="*/ 523 h 651"/>
                <a:gd name="T34" fmla="*/ 110 w 419"/>
                <a:gd name="T35" fmla="*/ 651 h 651"/>
                <a:gd name="T36" fmla="*/ 99 w 419"/>
                <a:gd name="T37" fmla="*/ 414 h 651"/>
                <a:gd name="T38" fmla="*/ 131 w 419"/>
                <a:gd name="T39" fmla="*/ 402 h 651"/>
                <a:gd name="T40" fmla="*/ 165 w 419"/>
                <a:gd name="T41" fmla="*/ 350 h 651"/>
                <a:gd name="T42" fmla="*/ 148 w 419"/>
                <a:gd name="T43" fmla="*/ 306 h 651"/>
                <a:gd name="T44" fmla="*/ 135 w 419"/>
                <a:gd name="T45" fmla="*/ 274 h 651"/>
                <a:gd name="T46" fmla="*/ 233 w 419"/>
                <a:gd name="T47" fmla="*/ 111 h 651"/>
                <a:gd name="T48" fmla="*/ 314 w 419"/>
                <a:gd name="T49" fmla="*/ 192 h 651"/>
                <a:gd name="T50" fmla="*/ 322 w 419"/>
                <a:gd name="T51" fmla="*/ 198 h 651"/>
                <a:gd name="T52" fmla="*/ 328 w 419"/>
                <a:gd name="T53" fmla="*/ 191 h 651"/>
                <a:gd name="T54" fmla="*/ 233 w 419"/>
                <a:gd name="T55" fmla="*/ 97 h 651"/>
                <a:gd name="T56" fmla="*/ 121 w 419"/>
                <a:gd name="T57" fmla="*/ 274 h 651"/>
                <a:gd name="T58" fmla="*/ 138 w 419"/>
                <a:gd name="T59" fmla="*/ 317 h 651"/>
                <a:gd name="T60" fmla="*/ 151 w 419"/>
                <a:gd name="T61" fmla="*/ 350 h 651"/>
                <a:gd name="T62" fmla="*/ 97 w 419"/>
                <a:gd name="T63" fmla="*/ 400 h 651"/>
                <a:gd name="T64" fmla="*/ 91 w 419"/>
                <a:gd name="T65" fmla="*/ 408 h 651"/>
                <a:gd name="T66" fmla="*/ 98 w 419"/>
                <a:gd name="T67" fmla="*/ 414 h 651"/>
                <a:gd name="T68" fmla="*/ 99 w 419"/>
                <a:gd name="T69" fmla="*/ 414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9" h="651">
                  <a:moveTo>
                    <a:pt x="110" y="651"/>
                  </a:moveTo>
                  <a:cubicBezTo>
                    <a:pt x="52" y="651"/>
                    <a:pt x="0" y="574"/>
                    <a:pt x="0" y="538"/>
                  </a:cubicBezTo>
                  <a:cubicBezTo>
                    <a:pt x="0" y="534"/>
                    <a:pt x="4" y="531"/>
                    <a:pt x="7" y="531"/>
                  </a:cubicBezTo>
                  <a:cubicBezTo>
                    <a:pt x="11" y="531"/>
                    <a:pt x="14" y="534"/>
                    <a:pt x="14" y="538"/>
                  </a:cubicBezTo>
                  <a:cubicBezTo>
                    <a:pt x="14" y="569"/>
                    <a:pt x="63" y="637"/>
                    <a:pt x="110" y="637"/>
                  </a:cubicBezTo>
                  <a:cubicBezTo>
                    <a:pt x="168" y="637"/>
                    <a:pt x="217" y="593"/>
                    <a:pt x="243" y="519"/>
                  </a:cubicBezTo>
                  <a:cubicBezTo>
                    <a:pt x="254" y="486"/>
                    <a:pt x="280" y="458"/>
                    <a:pt x="307" y="429"/>
                  </a:cubicBezTo>
                  <a:cubicBezTo>
                    <a:pt x="353" y="379"/>
                    <a:pt x="405" y="324"/>
                    <a:pt x="405" y="226"/>
                  </a:cubicBezTo>
                  <a:cubicBezTo>
                    <a:pt x="405" y="58"/>
                    <a:pt x="282" y="14"/>
                    <a:pt x="216" y="14"/>
                  </a:cubicBezTo>
                  <a:cubicBezTo>
                    <a:pt x="134" y="14"/>
                    <a:pt x="48" y="96"/>
                    <a:pt x="48" y="173"/>
                  </a:cubicBezTo>
                  <a:cubicBezTo>
                    <a:pt x="48" y="177"/>
                    <a:pt x="45" y="180"/>
                    <a:pt x="41" y="180"/>
                  </a:cubicBezTo>
                  <a:cubicBezTo>
                    <a:pt x="37" y="180"/>
                    <a:pt x="34" y="177"/>
                    <a:pt x="34" y="173"/>
                  </a:cubicBezTo>
                  <a:cubicBezTo>
                    <a:pt x="34" y="89"/>
                    <a:pt x="128" y="0"/>
                    <a:pt x="216" y="0"/>
                  </a:cubicBezTo>
                  <a:cubicBezTo>
                    <a:pt x="265" y="0"/>
                    <a:pt x="314" y="19"/>
                    <a:pt x="350" y="52"/>
                  </a:cubicBezTo>
                  <a:cubicBezTo>
                    <a:pt x="381" y="80"/>
                    <a:pt x="419" y="133"/>
                    <a:pt x="419" y="226"/>
                  </a:cubicBezTo>
                  <a:cubicBezTo>
                    <a:pt x="419" y="329"/>
                    <a:pt x="365" y="387"/>
                    <a:pt x="318" y="438"/>
                  </a:cubicBezTo>
                  <a:cubicBezTo>
                    <a:pt x="291" y="466"/>
                    <a:pt x="267" y="493"/>
                    <a:pt x="256" y="523"/>
                  </a:cubicBezTo>
                  <a:cubicBezTo>
                    <a:pt x="229" y="603"/>
                    <a:pt x="174" y="651"/>
                    <a:pt x="110" y="651"/>
                  </a:cubicBezTo>
                  <a:close/>
                  <a:moveTo>
                    <a:pt x="99" y="414"/>
                  </a:moveTo>
                  <a:cubicBezTo>
                    <a:pt x="100" y="414"/>
                    <a:pt x="116" y="411"/>
                    <a:pt x="131" y="402"/>
                  </a:cubicBezTo>
                  <a:cubicBezTo>
                    <a:pt x="153" y="390"/>
                    <a:pt x="165" y="372"/>
                    <a:pt x="165" y="350"/>
                  </a:cubicBezTo>
                  <a:cubicBezTo>
                    <a:pt x="165" y="323"/>
                    <a:pt x="156" y="314"/>
                    <a:pt x="148" y="306"/>
                  </a:cubicBezTo>
                  <a:cubicBezTo>
                    <a:pt x="141" y="300"/>
                    <a:pt x="135" y="294"/>
                    <a:pt x="135" y="274"/>
                  </a:cubicBezTo>
                  <a:cubicBezTo>
                    <a:pt x="135" y="145"/>
                    <a:pt x="199" y="111"/>
                    <a:pt x="233" y="111"/>
                  </a:cubicBezTo>
                  <a:cubicBezTo>
                    <a:pt x="266" y="111"/>
                    <a:pt x="307" y="125"/>
                    <a:pt x="314" y="192"/>
                  </a:cubicBezTo>
                  <a:cubicBezTo>
                    <a:pt x="315" y="196"/>
                    <a:pt x="318" y="199"/>
                    <a:pt x="322" y="198"/>
                  </a:cubicBezTo>
                  <a:cubicBezTo>
                    <a:pt x="326" y="198"/>
                    <a:pt x="329" y="195"/>
                    <a:pt x="328" y="191"/>
                  </a:cubicBezTo>
                  <a:cubicBezTo>
                    <a:pt x="320" y="109"/>
                    <a:pt x="265" y="97"/>
                    <a:pt x="233" y="97"/>
                  </a:cubicBezTo>
                  <a:cubicBezTo>
                    <a:pt x="195" y="97"/>
                    <a:pt x="121" y="134"/>
                    <a:pt x="121" y="274"/>
                  </a:cubicBezTo>
                  <a:cubicBezTo>
                    <a:pt x="121" y="300"/>
                    <a:pt x="130" y="309"/>
                    <a:pt x="138" y="317"/>
                  </a:cubicBezTo>
                  <a:cubicBezTo>
                    <a:pt x="145" y="323"/>
                    <a:pt x="151" y="329"/>
                    <a:pt x="151" y="350"/>
                  </a:cubicBezTo>
                  <a:cubicBezTo>
                    <a:pt x="151" y="391"/>
                    <a:pt x="99" y="399"/>
                    <a:pt x="97" y="400"/>
                  </a:cubicBezTo>
                  <a:cubicBezTo>
                    <a:pt x="93" y="400"/>
                    <a:pt x="91" y="404"/>
                    <a:pt x="91" y="408"/>
                  </a:cubicBezTo>
                  <a:cubicBezTo>
                    <a:pt x="92" y="411"/>
                    <a:pt x="95" y="414"/>
                    <a:pt x="98" y="414"/>
                  </a:cubicBezTo>
                  <a:cubicBezTo>
                    <a:pt x="99" y="414"/>
                    <a:pt x="99" y="414"/>
                    <a:pt x="99" y="4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3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10450C-7564-44D1-BEB7-89EC390CFE8F}"/>
              </a:ext>
            </a:extLst>
          </p:cNvPr>
          <p:cNvGrpSpPr/>
          <p:nvPr/>
        </p:nvGrpSpPr>
        <p:grpSpPr>
          <a:xfrm>
            <a:off x="1333962" y="4365303"/>
            <a:ext cx="2563284" cy="1087967"/>
            <a:chOff x="1030288" y="3184525"/>
            <a:chExt cx="1922463" cy="8159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4DD0E6F-D7B5-42D9-9574-F858B9024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3184525"/>
              <a:ext cx="1922463" cy="650875"/>
            </a:xfrm>
            <a:custGeom>
              <a:avLst/>
              <a:gdLst>
                <a:gd name="T0" fmla="*/ 1211 w 1211"/>
                <a:gd name="T1" fmla="*/ 0 h 410"/>
                <a:gd name="T2" fmla="*/ 1035 w 1211"/>
                <a:gd name="T3" fmla="*/ 410 h 410"/>
                <a:gd name="T4" fmla="*/ 0 w 1211"/>
                <a:gd name="T5" fmla="*/ 410 h 410"/>
                <a:gd name="T6" fmla="*/ 329 w 1211"/>
                <a:gd name="T7" fmla="*/ 0 h 410"/>
                <a:gd name="T8" fmla="*/ 1211 w 1211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1" h="410">
                  <a:moveTo>
                    <a:pt x="1211" y="0"/>
                  </a:moveTo>
                  <a:lnTo>
                    <a:pt x="1035" y="410"/>
                  </a:lnTo>
                  <a:lnTo>
                    <a:pt x="0" y="410"/>
                  </a:lnTo>
                  <a:lnTo>
                    <a:pt x="329" y="0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89A56C9-75D2-4898-B2FB-1B55AB57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288" y="3835400"/>
              <a:ext cx="1643063" cy="1651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ABEE803-13DC-4AEF-9FDA-DEB15CE28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1" y="3184525"/>
              <a:ext cx="279400" cy="815975"/>
            </a:xfrm>
            <a:custGeom>
              <a:avLst/>
              <a:gdLst>
                <a:gd name="T0" fmla="*/ 0 w 176"/>
                <a:gd name="T1" fmla="*/ 410 h 514"/>
                <a:gd name="T2" fmla="*/ 0 w 176"/>
                <a:gd name="T3" fmla="*/ 514 h 514"/>
                <a:gd name="T4" fmla="*/ 176 w 176"/>
                <a:gd name="T5" fmla="*/ 99 h 514"/>
                <a:gd name="T6" fmla="*/ 176 w 176"/>
                <a:gd name="T7" fmla="*/ 0 h 514"/>
                <a:gd name="T8" fmla="*/ 0 w 176"/>
                <a:gd name="T9" fmla="*/ 41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14">
                  <a:moveTo>
                    <a:pt x="0" y="410"/>
                  </a:moveTo>
                  <a:lnTo>
                    <a:pt x="0" y="514"/>
                  </a:lnTo>
                  <a:lnTo>
                    <a:pt x="176" y="99"/>
                  </a:lnTo>
                  <a:lnTo>
                    <a:pt x="176" y="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3CB6D1-F44F-4707-B6AC-E9D8A6AB04FD}"/>
              </a:ext>
            </a:extLst>
          </p:cNvPr>
          <p:cNvGrpSpPr/>
          <p:nvPr/>
        </p:nvGrpSpPr>
        <p:grpSpPr>
          <a:xfrm>
            <a:off x="3782946" y="3563087"/>
            <a:ext cx="2171700" cy="973665"/>
            <a:chOff x="2867026" y="2582863"/>
            <a:chExt cx="1628775" cy="730249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262C8FC-6ABD-4217-9D06-9D71B7D9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026" y="2582863"/>
              <a:ext cx="1628775" cy="579437"/>
            </a:xfrm>
            <a:custGeom>
              <a:avLst/>
              <a:gdLst>
                <a:gd name="T0" fmla="*/ 1026 w 1026"/>
                <a:gd name="T1" fmla="*/ 0 h 365"/>
                <a:gd name="T2" fmla="*/ 1026 w 1026"/>
                <a:gd name="T3" fmla="*/ 365 h 365"/>
                <a:gd name="T4" fmla="*/ 0 w 1026"/>
                <a:gd name="T5" fmla="*/ 365 h 365"/>
                <a:gd name="T6" fmla="*/ 153 w 1026"/>
                <a:gd name="T7" fmla="*/ 0 h 365"/>
                <a:gd name="T8" fmla="*/ 1026 w 1026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365">
                  <a:moveTo>
                    <a:pt x="1026" y="0"/>
                  </a:moveTo>
                  <a:lnTo>
                    <a:pt x="1026" y="365"/>
                  </a:lnTo>
                  <a:lnTo>
                    <a:pt x="0" y="365"/>
                  </a:lnTo>
                  <a:lnTo>
                    <a:pt x="153" y="0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0A41ED-1336-48B2-89DF-0696A95B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026" y="3162300"/>
              <a:ext cx="1628775" cy="1508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3E2E02-F655-4C67-9FB3-2948FD7D2164}"/>
              </a:ext>
            </a:extLst>
          </p:cNvPr>
          <p:cNvGrpSpPr/>
          <p:nvPr/>
        </p:nvGrpSpPr>
        <p:grpSpPr>
          <a:xfrm>
            <a:off x="8223712" y="2369287"/>
            <a:ext cx="2533651" cy="850900"/>
            <a:chOff x="6197601" y="1687513"/>
            <a:chExt cx="1900238" cy="638175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0490B5E-FDBB-4BCD-9CF6-22FAD3737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1" y="1687513"/>
              <a:ext cx="268849" cy="638175"/>
            </a:xfrm>
            <a:custGeom>
              <a:avLst/>
              <a:gdLst>
                <a:gd name="T0" fmla="*/ 166 w 166"/>
                <a:gd name="T1" fmla="*/ 320 h 402"/>
                <a:gd name="T2" fmla="*/ 166 w 166"/>
                <a:gd name="T3" fmla="*/ 402 h 402"/>
                <a:gd name="T4" fmla="*/ 0 w 166"/>
                <a:gd name="T5" fmla="*/ 77 h 402"/>
                <a:gd name="T6" fmla="*/ 0 w 166"/>
                <a:gd name="T7" fmla="*/ 0 h 402"/>
                <a:gd name="T8" fmla="*/ 166 w 166"/>
                <a:gd name="T9" fmla="*/ 320 h 402"/>
                <a:gd name="connsiteX0" fmla="*/ 12779 w 12779"/>
                <a:gd name="connsiteY0" fmla="*/ 7564 h 10000"/>
                <a:gd name="connsiteX1" fmla="*/ 10000 w 12779"/>
                <a:gd name="connsiteY1" fmla="*/ 10000 h 10000"/>
                <a:gd name="connsiteX2" fmla="*/ 0 w 12779"/>
                <a:gd name="connsiteY2" fmla="*/ 1915 h 10000"/>
                <a:gd name="connsiteX3" fmla="*/ 0 w 12779"/>
                <a:gd name="connsiteY3" fmla="*/ 0 h 10000"/>
                <a:gd name="connsiteX4" fmla="*/ 12779 w 12779"/>
                <a:gd name="connsiteY4" fmla="*/ 7564 h 10000"/>
                <a:gd name="connsiteX0" fmla="*/ 10151 w 10151"/>
                <a:gd name="connsiteY0" fmla="*/ 8086 h 10000"/>
                <a:gd name="connsiteX1" fmla="*/ 10000 w 10151"/>
                <a:gd name="connsiteY1" fmla="*/ 10000 h 10000"/>
                <a:gd name="connsiteX2" fmla="*/ 0 w 10151"/>
                <a:gd name="connsiteY2" fmla="*/ 1915 h 10000"/>
                <a:gd name="connsiteX3" fmla="*/ 0 w 10151"/>
                <a:gd name="connsiteY3" fmla="*/ 0 h 10000"/>
                <a:gd name="connsiteX4" fmla="*/ 10151 w 10151"/>
                <a:gd name="connsiteY4" fmla="*/ 8086 h 10000"/>
                <a:gd name="connsiteX0" fmla="*/ 10202 w 10202"/>
                <a:gd name="connsiteY0" fmla="*/ 7919 h 10000"/>
                <a:gd name="connsiteX1" fmla="*/ 10000 w 10202"/>
                <a:gd name="connsiteY1" fmla="*/ 10000 h 10000"/>
                <a:gd name="connsiteX2" fmla="*/ 0 w 10202"/>
                <a:gd name="connsiteY2" fmla="*/ 1915 h 10000"/>
                <a:gd name="connsiteX3" fmla="*/ 0 w 10202"/>
                <a:gd name="connsiteY3" fmla="*/ 0 h 10000"/>
                <a:gd name="connsiteX4" fmla="*/ 10202 w 10202"/>
                <a:gd name="connsiteY4" fmla="*/ 791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2" h="10000">
                  <a:moveTo>
                    <a:pt x="10202" y="7919"/>
                  </a:moveTo>
                  <a:cubicBezTo>
                    <a:pt x="10152" y="8557"/>
                    <a:pt x="10050" y="9362"/>
                    <a:pt x="10000" y="10000"/>
                  </a:cubicBezTo>
                  <a:lnTo>
                    <a:pt x="0" y="1915"/>
                  </a:lnTo>
                  <a:lnTo>
                    <a:pt x="0" y="0"/>
                  </a:lnTo>
                  <a:lnTo>
                    <a:pt x="10202" y="791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AE60660-205A-4C62-BD2F-398AFEE38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1" y="1687513"/>
              <a:ext cx="1900238" cy="508000"/>
            </a:xfrm>
            <a:custGeom>
              <a:avLst/>
              <a:gdLst>
                <a:gd name="T0" fmla="*/ 0 w 1197"/>
                <a:gd name="T1" fmla="*/ 0 h 320"/>
                <a:gd name="T2" fmla="*/ 166 w 1197"/>
                <a:gd name="T3" fmla="*/ 320 h 320"/>
                <a:gd name="T4" fmla="*/ 1197 w 1197"/>
                <a:gd name="T5" fmla="*/ 320 h 320"/>
                <a:gd name="T6" fmla="*/ 877 w 1197"/>
                <a:gd name="T7" fmla="*/ 0 h 320"/>
                <a:gd name="T8" fmla="*/ 0 w 119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320">
                  <a:moveTo>
                    <a:pt x="0" y="0"/>
                  </a:moveTo>
                  <a:lnTo>
                    <a:pt x="166" y="320"/>
                  </a:lnTo>
                  <a:lnTo>
                    <a:pt x="1197" y="320"/>
                  </a:lnTo>
                  <a:lnTo>
                    <a:pt x="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32521296-2508-46B2-85C4-998271C1D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6" y="2195513"/>
              <a:ext cx="1636713" cy="1301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E9F615-0C90-4725-8498-4C77AF2F2DB6}"/>
              </a:ext>
            </a:extLst>
          </p:cNvPr>
          <p:cNvGrpSpPr/>
          <p:nvPr/>
        </p:nvGrpSpPr>
        <p:grpSpPr>
          <a:xfrm>
            <a:off x="6145146" y="2950477"/>
            <a:ext cx="2173817" cy="927992"/>
            <a:chOff x="4638676" y="2123406"/>
            <a:chExt cx="1630363" cy="695994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6275225-15C1-4858-AB08-533D2EB4E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676" y="2123406"/>
              <a:ext cx="1630363" cy="550862"/>
            </a:xfrm>
            <a:custGeom>
              <a:avLst/>
              <a:gdLst>
                <a:gd name="T0" fmla="*/ 0 w 1027"/>
                <a:gd name="T1" fmla="*/ 0 h 347"/>
                <a:gd name="T2" fmla="*/ 0 w 1027"/>
                <a:gd name="T3" fmla="*/ 347 h 347"/>
                <a:gd name="T4" fmla="*/ 1027 w 1027"/>
                <a:gd name="T5" fmla="*/ 347 h 347"/>
                <a:gd name="T6" fmla="*/ 869 w 1027"/>
                <a:gd name="T7" fmla="*/ 0 h 347"/>
                <a:gd name="T8" fmla="*/ 0 w 1027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347">
                  <a:moveTo>
                    <a:pt x="0" y="0"/>
                  </a:moveTo>
                  <a:lnTo>
                    <a:pt x="0" y="347"/>
                  </a:lnTo>
                  <a:lnTo>
                    <a:pt x="1027" y="347"/>
                  </a:lnTo>
                  <a:lnTo>
                    <a:pt x="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94413D5C-8193-4AED-ACC2-D2E8C9400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676" y="2668588"/>
              <a:ext cx="1630363" cy="1508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8" name="Title 14">
            <a:extLst>
              <a:ext uri="{FF2B5EF4-FFF2-40B4-BE49-F238E27FC236}">
                <a16:creationId xmlns:a16="http://schemas.microsoft.com/office/drawing/2014/main" id="{DA977F7A-246F-4CC5-B32A-B863D6C9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4" y="399230"/>
            <a:ext cx="10363200" cy="81756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3E726A-2697-4473-B8C5-9F20F71B1EA4}"/>
              </a:ext>
            </a:extLst>
          </p:cNvPr>
          <p:cNvSpPr/>
          <p:nvPr/>
        </p:nvSpPr>
        <p:spPr>
          <a:xfrm>
            <a:off x="1216778" y="5578017"/>
            <a:ext cx="3064717" cy="50962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Obtained INC5000 data from </a:t>
            </a:r>
            <a:r>
              <a:rPr lang="en-US" sz="1467" dirty="0" err="1"/>
              <a:t>data.world</a:t>
            </a:r>
            <a:r>
              <a:rPr lang="en-US" sz="1467" dirty="0"/>
              <a:t>. Analyzed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1BBAD-2444-4B32-A761-064400D14B80}"/>
              </a:ext>
            </a:extLst>
          </p:cNvPr>
          <p:cNvSpPr/>
          <p:nvPr/>
        </p:nvSpPr>
        <p:spPr>
          <a:xfrm>
            <a:off x="3741383" y="4762142"/>
            <a:ext cx="3064717" cy="50962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Extracted and Transformed data using Python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5B500-BA29-43AF-87C3-834D5EB7AB09}"/>
              </a:ext>
            </a:extLst>
          </p:cNvPr>
          <p:cNvSpPr/>
          <p:nvPr/>
        </p:nvSpPr>
        <p:spPr>
          <a:xfrm>
            <a:off x="6019691" y="4069414"/>
            <a:ext cx="3064717" cy="30867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Load the data in </a:t>
            </a:r>
            <a:r>
              <a:rPr lang="en-US" sz="1467" dirty="0" err="1"/>
              <a:t>pgadmin</a:t>
            </a:r>
            <a:r>
              <a:rPr lang="en-US" sz="1467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7CD721-35B2-42D9-BED6-5500008C43F8}"/>
              </a:ext>
            </a:extLst>
          </p:cNvPr>
          <p:cNvSpPr/>
          <p:nvPr/>
        </p:nvSpPr>
        <p:spPr>
          <a:xfrm>
            <a:off x="8436543" y="3315112"/>
            <a:ext cx="3064717" cy="50962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Performed analysis &amp; visualization in Tableau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31C2AA-67E6-4EB7-A711-5419186253AA}"/>
              </a:ext>
            </a:extLst>
          </p:cNvPr>
          <p:cNvCxnSpPr/>
          <p:nvPr/>
        </p:nvCxnSpPr>
        <p:spPr>
          <a:xfrm>
            <a:off x="4998699" y="3197292"/>
            <a:ext cx="0" cy="726591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FD061F-AE95-468D-B775-3DF1258830E7}"/>
              </a:ext>
            </a:extLst>
          </p:cNvPr>
          <p:cNvCxnSpPr/>
          <p:nvPr/>
        </p:nvCxnSpPr>
        <p:spPr>
          <a:xfrm>
            <a:off x="2828149" y="4013174"/>
            <a:ext cx="0" cy="726591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DAE517-F276-4F41-8264-AB0AA28C9EA2}"/>
              </a:ext>
            </a:extLst>
          </p:cNvPr>
          <p:cNvGrpSpPr/>
          <p:nvPr/>
        </p:nvGrpSpPr>
        <p:grpSpPr>
          <a:xfrm>
            <a:off x="2356512" y="3127449"/>
            <a:ext cx="943280" cy="885712"/>
            <a:chOff x="1721162" y="1842168"/>
            <a:chExt cx="859538" cy="859538"/>
          </a:xfrm>
        </p:grpSpPr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0974C5AA-6B35-4590-BA14-963CE33C1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162" y="1842168"/>
              <a:ext cx="859538" cy="85953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8D26D4-7F24-400C-902A-4935772600C9}"/>
                </a:ext>
              </a:extLst>
            </p:cNvPr>
            <p:cNvGrpSpPr/>
            <p:nvPr/>
          </p:nvGrpSpPr>
          <p:grpSpPr>
            <a:xfrm>
              <a:off x="1928383" y="2049721"/>
              <a:ext cx="445098" cy="444432"/>
              <a:chOff x="6131296" y="4321478"/>
              <a:chExt cx="387563" cy="386984"/>
            </a:xfrm>
          </p:grpSpPr>
          <p:sp>
            <p:nvSpPr>
              <p:cNvPr id="28" name="Freeform 126">
                <a:extLst>
                  <a:ext uri="{FF2B5EF4-FFF2-40B4-BE49-F238E27FC236}">
                    <a16:creationId xmlns:a16="http://schemas.microsoft.com/office/drawing/2014/main" id="{0B9FE285-4FDE-47BA-B148-E121DED07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258" y="4321478"/>
                <a:ext cx="300601" cy="300021"/>
              </a:xfrm>
              <a:custGeom>
                <a:avLst/>
                <a:gdLst>
                  <a:gd name="T0" fmla="*/ 205 w 439"/>
                  <a:gd name="T1" fmla="*/ 96 h 438"/>
                  <a:gd name="T2" fmla="*/ 422 w 439"/>
                  <a:gd name="T3" fmla="*/ 16 h 438"/>
                  <a:gd name="T4" fmla="*/ 342 w 439"/>
                  <a:gd name="T5" fmla="*/ 233 h 438"/>
                  <a:gd name="T6" fmla="*/ 126 w 439"/>
                  <a:gd name="T7" fmla="*/ 429 h 438"/>
                  <a:gd name="T8" fmla="*/ 51 w 439"/>
                  <a:gd name="T9" fmla="*/ 387 h 438"/>
                  <a:gd name="T10" fmla="*/ 9 w 439"/>
                  <a:gd name="T11" fmla="*/ 312 h 438"/>
                  <a:gd name="T12" fmla="*/ 205 w 439"/>
                  <a:gd name="T13" fmla="*/ 96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9" h="438">
                    <a:moveTo>
                      <a:pt x="205" y="96"/>
                    </a:moveTo>
                    <a:cubicBezTo>
                      <a:pt x="287" y="14"/>
                      <a:pt x="405" y="0"/>
                      <a:pt x="422" y="16"/>
                    </a:cubicBezTo>
                    <a:cubicBezTo>
                      <a:pt x="439" y="33"/>
                      <a:pt x="424" y="151"/>
                      <a:pt x="342" y="233"/>
                    </a:cubicBezTo>
                    <a:cubicBezTo>
                      <a:pt x="126" y="429"/>
                      <a:pt x="126" y="429"/>
                      <a:pt x="126" y="429"/>
                    </a:cubicBezTo>
                    <a:cubicBezTo>
                      <a:pt x="117" y="438"/>
                      <a:pt x="83" y="419"/>
                      <a:pt x="51" y="387"/>
                    </a:cubicBezTo>
                    <a:cubicBezTo>
                      <a:pt x="19" y="355"/>
                      <a:pt x="0" y="322"/>
                      <a:pt x="9" y="312"/>
                    </a:cubicBezTo>
                    <a:lnTo>
                      <a:pt x="205" y="96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29" name="Freeform 127">
                <a:extLst>
                  <a:ext uri="{FF2B5EF4-FFF2-40B4-BE49-F238E27FC236}">
                    <a16:creationId xmlns:a16="http://schemas.microsoft.com/office/drawing/2014/main" id="{ADED324E-2ED1-4544-B706-91846C9EC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8257" y="4551639"/>
                <a:ext cx="89572" cy="89572"/>
              </a:xfrm>
              <a:custGeom>
                <a:avLst/>
                <a:gdLst>
                  <a:gd name="T0" fmla="*/ 41 w 131"/>
                  <a:gd name="T1" fmla="*/ 0 h 131"/>
                  <a:gd name="T2" fmla="*/ 8 w 131"/>
                  <a:gd name="T3" fmla="*/ 34 h 131"/>
                  <a:gd name="T4" fmla="*/ 38 w 131"/>
                  <a:gd name="T5" fmla="*/ 93 h 131"/>
                  <a:gd name="T6" fmla="*/ 97 w 131"/>
                  <a:gd name="T7" fmla="*/ 123 h 131"/>
                  <a:gd name="T8" fmla="*/ 131 w 131"/>
                  <a:gd name="T9" fmla="*/ 9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1">
                    <a:moveTo>
                      <a:pt x="41" y="0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0" y="42"/>
                      <a:pt x="14" y="68"/>
                      <a:pt x="38" y="93"/>
                    </a:cubicBezTo>
                    <a:cubicBezTo>
                      <a:pt x="63" y="117"/>
                      <a:pt x="89" y="131"/>
                      <a:pt x="97" y="123"/>
                    </a:cubicBezTo>
                    <a:cubicBezTo>
                      <a:pt x="131" y="90"/>
                      <a:pt x="131" y="90"/>
                      <a:pt x="131" y="90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128">
                <a:extLst>
                  <a:ext uri="{FF2B5EF4-FFF2-40B4-BE49-F238E27FC236}">
                    <a16:creationId xmlns:a16="http://schemas.microsoft.com/office/drawing/2014/main" id="{5C5B93F2-5EC1-42CB-8D47-1F8FA65E3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367" y="4549610"/>
                <a:ext cx="66382" cy="129864"/>
              </a:xfrm>
              <a:custGeom>
                <a:avLst/>
                <a:gdLst>
                  <a:gd name="T0" fmla="*/ 90 w 97"/>
                  <a:gd name="T1" fmla="*/ 0 h 190"/>
                  <a:gd name="T2" fmla="*/ 82 w 97"/>
                  <a:gd name="T3" fmla="*/ 121 h 190"/>
                  <a:gd name="T4" fmla="*/ 5 w 97"/>
                  <a:gd name="T5" fmla="*/ 190 h 190"/>
                  <a:gd name="T6" fmla="*/ 0 w 97"/>
                  <a:gd name="T7" fmla="*/ 8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90">
                    <a:moveTo>
                      <a:pt x="90" y="0"/>
                    </a:moveTo>
                    <a:cubicBezTo>
                      <a:pt x="90" y="0"/>
                      <a:pt x="97" y="81"/>
                      <a:pt x="82" y="121"/>
                    </a:cubicBezTo>
                    <a:cubicBezTo>
                      <a:pt x="68" y="161"/>
                      <a:pt x="5" y="190"/>
                      <a:pt x="5" y="190"/>
                    </a:cubicBezTo>
                    <a:cubicBezTo>
                      <a:pt x="22" y="136"/>
                      <a:pt x="0" y="82"/>
                      <a:pt x="0" y="82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29">
                <a:extLst>
                  <a:ext uri="{FF2B5EF4-FFF2-40B4-BE49-F238E27FC236}">
                    <a16:creationId xmlns:a16="http://schemas.microsoft.com/office/drawing/2014/main" id="{C4D816CB-F84A-4D5D-B99E-EAAAC811E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993" y="4457720"/>
                <a:ext cx="130154" cy="66961"/>
              </a:xfrm>
              <a:custGeom>
                <a:avLst/>
                <a:gdLst>
                  <a:gd name="T0" fmla="*/ 190 w 190"/>
                  <a:gd name="T1" fmla="*/ 7 h 98"/>
                  <a:gd name="T2" fmla="*/ 69 w 190"/>
                  <a:gd name="T3" fmla="*/ 15 h 98"/>
                  <a:gd name="T4" fmla="*/ 0 w 190"/>
                  <a:gd name="T5" fmla="*/ 92 h 98"/>
                  <a:gd name="T6" fmla="*/ 108 w 19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98">
                    <a:moveTo>
                      <a:pt x="190" y="7"/>
                    </a:moveTo>
                    <a:cubicBezTo>
                      <a:pt x="190" y="7"/>
                      <a:pt x="109" y="0"/>
                      <a:pt x="69" y="15"/>
                    </a:cubicBezTo>
                    <a:cubicBezTo>
                      <a:pt x="29" y="30"/>
                      <a:pt x="0" y="92"/>
                      <a:pt x="0" y="92"/>
                    </a:cubicBezTo>
                    <a:cubicBezTo>
                      <a:pt x="54" y="75"/>
                      <a:pt x="108" y="98"/>
                      <a:pt x="108" y="98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Freeform 130">
                <a:extLst>
                  <a:ext uri="{FF2B5EF4-FFF2-40B4-BE49-F238E27FC236}">
                    <a16:creationId xmlns:a16="http://schemas.microsoft.com/office/drawing/2014/main" id="{978975EC-3D39-4E40-AFE2-2E54E54B2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675" y="4411919"/>
                <a:ext cx="60874" cy="60874"/>
              </a:xfrm>
              <a:custGeom>
                <a:avLst/>
                <a:gdLst>
                  <a:gd name="T0" fmla="*/ 73 w 89"/>
                  <a:gd name="T1" fmla="*/ 73 h 89"/>
                  <a:gd name="T2" fmla="*/ 16 w 89"/>
                  <a:gd name="T3" fmla="*/ 73 h 89"/>
                  <a:gd name="T4" fmla="*/ 16 w 89"/>
                  <a:gd name="T5" fmla="*/ 16 h 89"/>
                  <a:gd name="T6" fmla="*/ 73 w 89"/>
                  <a:gd name="T7" fmla="*/ 16 h 89"/>
                  <a:gd name="T8" fmla="*/ 73 w 89"/>
                  <a:gd name="T9" fmla="*/ 7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89">
                    <a:moveTo>
                      <a:pt x="73" y="73"/>
                    </a:moveTo>
                    <a:cubicBezTo>
                      <a:pt x="57" y="89"/>
                      <a:pt x="32" y="89"/>
                      <a:pt x="16" y="73"/>
                    </a:cubicBezTo>
                    <a:cubicBezTo>
                      <a:pt x="0" y="57"/>
                      <a:pt x="0" y="32"/>
                      <a:pt x="16" y="16"/>
                    </a:cubicBezTo>
                    <a:cubicBezTo>
                      <a:pt x="32" y="0"/>
                      <a:pt x="57" y="0"/>
                      <a:pt x="73" y="16"/>
                    </a:cubicBezTo>
                    <a:cubicBezTo>
                      <a:pt x="89" y="32"/>
                      <a:pt x="89" y="57"/>
                      <a:pt x="73" y="73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Freeform 131">
                <a:extLst>
                  <a:ext uri="{FF2B5EF4-FFF2-40B4-BE49-F238E27FC236}">
                    <a16:creationId xmlns:a16="http://schemas.microsoft.com/office/drawing/2014/main" id="{1B5D3D45-148A-4D6E-876E-4A58D1787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1296" y="4613093"/>
                <a:ext cx="95079" cy="95369"/>
              </a:xfrm>
              <a:custGeom>
                <a:avLst/>
                <a:gdLst>
                  <a:gd name="T0" fmla="*/ 92 w 139"/>
                  <a:gd name="T1" fmla="*/ 5 h 139"/>
                  <a:gd name="T2" fmla="*/ 35 w 139"/>
                  <a:gd name="T3" fmla="*/ 24 h 139"/>
                  <a:gd name="T4" fmla="*/ 0 w 139"/>
                  <a:gd name="T5" fmla="*/ 139 h 139"/>
                  <a:gd name="T6" fmla="*/ 115 w 139"/>
                  <a:gd name="T7" fmla="*/ 104 h 139"/>
                  <a:gd name="T8" fmla="*/ 134 w 139"/>
                  <a:gd name="T9" fmla="*/ 4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9">
                    <a:moveTo>
                      <a:pt x="92" y="5"/>
                    </a:moveTo>
                    <a:cubicBezTo>
                      <a:pt x="74" y="0"/>
                      <a:pt x="54" y="5"/>
                      <a:pt x="35" y="24"/>
                    </a:cubicBezTo>
                    <a:cubicBezTo>
                      <a:pt x="7" y="53"/>
                      <a:pt x="11" y="103"/>
                      <a:pt x="0" y="139"/>
                    </a:cubicBezTo>
                    <a:cubicBezTo>
                      <a:pt x="37" y="125"/>
                      <a:pt x="86" y="132"/>
                      <a:pt x="115" y="104"/>
                    </a:cubicBezTo>
                    <a:cubicBezTo>
                      <a:pt x="134" y="85"/>
                      <a:pt x="139" y="65"/>
                      <a:pt x="134" y="47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2AB8CD-193E-4FB6-B34D-62A8A047BD62}"/>
              </a:ext>
            </a:extLst>
          </p:cNvPr>
          <p:cNvGrpSpPr/>
          <p:nvPr/>
        </p:nvGrpSpPr>
        <p:grpSpPr>
          <a:xfrm>
            <a:off x="4548620" y="2351601"/>
            <a:ext cx="885712" cy="885712"/>
            <a:chOff x="3309018" y="1537368"/>
            <a:chExt cx="859538" cy="859538"/>
          </a:xfrm>
        </p:grpSpPr>
        <p:sp>
          <p:nvSpPr>
            <p:cNvPr id="35" name="Oval 12">
              <a:extLst>
                <a:ext uri="{FF2B5EF4-FFF2-40B4-BE49-F238E27FC236}">
                  <a16:creationId xmlns:a16="http://schemas.microsoft.com/office/drawing/2014/main" id="{96B64CA4-2C70-456A-8E8F-59A3D3BA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018" y="1537368"/>
              <a:ext cx="859538" cy="85953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A5B4BD9-B2A4-4B10-87D7-34C95E4CA2C8}"/>
                </a:ext>
              </a:extLst>
            </p:cNvPr>
            <p:cNvGrpSpPr/>
            <p:nvPr/>
          </p:nvGrpSpPr>
          <p:grpSpPr>
            <a:xfrm>
              <a:off x="3574863" y="1751180"/>
              <a:ext cx="327849" cy="431914"/>
              <a:chOff x="1214719" y="1763038"/>
              <a:chExt cx="327849" cy="431914"/>
            </a:xfrm>
          </p:grpSpPr>
          <p:sp>
            <p:nvSpPr>
              <p:cNvPr id="37" name="Freeform 262">
                <a:extLst>
                  <a:ext uri="{FF2B5EF4-FFF2-40B4-BE49-F238E27FC236}">
                    <a16:creationId xmlns:a16="http://schemas.microsoft.com/office/drawing/2014/main" id="{532E38AA-6D29-4508-9460-88D2C166F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9370" y="1799272"/>
                <a:ext cx="116530" cy="360025"/>
              </a:xfrm>
              <a:custGeom>
                <a:avLst/>
                <a:gdLst>
                  <a:gd name="T0" fmla="*/ 168 w 170"/>
                  <a:gd name="T1" fmla="*/ 526 h 526"/>
                  <a:gd name="T2" fmla="*/ 0 w 170"/>
                  <a:gd name="T3" fmla="*/ 276 h 526"/>
                  <a:gd name="T4" fmla="*/ 0 w 170"/>
                  <a:gd name="T5" fmla="*/ 253 h 526"/>
                  <a:gd name="T6" fmla="*/ 170 w 170"/>
                  <a:gd name="T7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526">
                    <a:moveTo>
                      <a:pt x="168" y="526"/>
                    </a:moveTo>
                    <a:cubicBezTo>
                      <a:pt x="153" y="407"/>
                      <a:pt x="73" y="314"/>
                      <a:pt x="0" y="276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74" y="215"/>
                      <a:pt x="155" y="120"/>
                      <a:pt x="170" y="0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Freeform 263">
                <a:extLst>
                  <a:ext uri="{FF2B5EF4-FFF2-40B4-BE49-F238E27FC236}">
                    <a16:creationId xmlns:a16="http://schemas.microsoft.com/office/drawing/2014/main" id="{B7EFDFDB-80CA-4B8D-96E2-CF0C0FC88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719" y="2159297"/>
                <a:ext cx="327849" cy="35655"/>
              </a:xfrm>
              <a:custGeom>
                <a:avLst/>
                <a:gdLst>
                  <a:gd name="T0" fmla="*/ 27 w 479"/>
                  <a:gd name="T1" fmla="*/ 0 h 52"/>
                  <a:gd name="T2" fmla="*/ 0 w 479"/>
                  <a:gd name="T3" fmla="*/ 26 h 52"/>
                  <a:gd name="T4" fmla="*/ 27 w 479"/>
                  <a:gd name="T5" fmla="*/ 52 h 52"/>
                  <a:gd name="T6" fmla="*/ 453 w 479"/>
                  <a:gd name="T7" fmla="*/ 52 h 52"/>
                  <a:gd name="T8" fmla="*/ 479 w 479"/>
                  <a:gd name="T9" fmla="*/ 26 h 52"/>
                  <a:gd name="T10" fmla="*/ 453 w 479"/>
                  <a:gd name="T11" fmla="*/ 0 h 52"/>
                  <a:gd name="T12" fmla="*/ 27 w 479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9" h="52">
                    <a:moveTo>
                      <a:pt x="27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1"/>
                      <a:pt x="12" y="52"/>
                      <a:pt x="27" y="52"/>
                    </a:cubicBezTo>
                    <a:cubicBezTo>
                      <a:pt x="453" y="52"/>
                      <a:pt x="453" y="52"/>
                      <a:pt x="453" y="52"/>
                    </a:cubicBezTo>
                    <a:cubicBezTo>
                      <a:pt x="467" y="52"/>
                      <a:pt x="479" y="41"/>
                      <a:pt x="479" y="26"/>
                    </a:cubicBezTo>
                    <a:cubicBezTo>
                      <a:pt x="479" y="11"/>
                      <a:pt x="467" y="0"/>
                      <a:pt x="4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Freeform 264">
                <a:extLst>
                  <a:ext uri="{FF2B5EF4-FFF2-40B4-BE49-F238E27FC236}">
                    <a16:creationId xmlns:a16="http://schemas.microsoft.com/office/drawing/2014/main" id="{725ED21C-64E1-4AB3-A22C-CDB4C7049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996" y="1799272"/>
                <a:ext cx="115081" cy="360025"/>
              </a:xfrm>
              <a:custGeom>
                <a:avLst/>
                <a:gdLst>
                  <a:gd name="T0" fmla="*/ 0 w 168"/>
                  <a:gd name="T1" fmla="*/ 0 h 526"/>
                  <a:gd name="T2" fmla="*/ 168 w 168"/>
                  <a:gd name="T3" fmla="*/ 253 h 526"/>
                  <a:gd name="T4" fmla="*/ 168 w 168"/>
                  <a:gd name="T5" fmla="*/ 276 h 526"/>
                  <a:gd name="T6" fmla="*/ 0 w 168"/>
                  <a:gd name="T7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526">
                    <a:moveTo>
                      <a:pt x="0" y="0"/>
                    </a:moveTo>
                    <a:cubicBezTo>
                      <a:pt x="14" y="120"/>
                      <a:pt x="95" y="215"/>
                      <a:pt x="168" y="253"/>
                    </a:cubicBezTo>
                    <a:cubicBezTo>
                      <a:pt x="168" y="276"/>
                      <a:pt x="168" y="276"/>
                      <a:pt x="168" y="276"/>
                    </a:cubicBezTo>
                    <a:cubicBezTo>
                      <a:pt x="96" y="314"/>
                      <a:pt x="16" y="407"/>
                      <a:pt x="0" y="526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Freeform 265">
                <a:extLst>
                  <a:ext uri="{FF2B5EF4-FFF2-40B4-BE49-F238E27FC236}">
                    <a16:creationId xmlns:a16="http://schemas.microsoft.com/office/drawing/2014/main" id="{ACFA4645-4A35-4405-AE8B-0EF38D8AD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719" y="1763038"/>
                <a:ext cx="327849" cy="36234"/>
              </a:xfrm>
              <a:custGeom>
                <a:avLst/>
                <a:gdLst>
                  <a:gd name="T0" fmla="*/ 453 w 479"/>
                  <a:gd name="T1" fmla="*/ 53 h 53"/>
                  <a:gd name="T2" fmla="*/ 479 w 479"/>
                  <a:gd name="T3" fmla="*/ 26 h 53"/>
                  <a:gd name="T4" fmla="*/ 453 w 479"/>
                  <a:gd name="T5" fmla="*/ 0 h 53"/>
                  <a:gd name="T6" fmla="*/ 27 w 479"/>
                  <a:gd name="T7" fmla="*/ 0 h 53"/>
                  <a:gd name="T8" fmla="*/ 0 w 479"/>
                  <a:gd name="T9" fmla="*/ 26 h 53"/>
                  <a:gd name="T10" fmla="*/ 27 w 479"/>
                  <a:gd name="T11" fmla="*/ 53 h 53"/>
                  <a:gd name="T12" fmla="*/ 453 w 479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9" h="53">
                    <a:moveTo>
                      <a:pt x="453" y="53"/>
                    </a:moveTo>
                    <a:cubicBezTo>
                      <a:pt x="467" y="53"/>
                      <a:pt x="479" y="41"/>
                      <a:pt x="479" y="26"/>
                    </a:cubicBezTo>
                    <a:cubicBezTo>
                      <a:pt x="479" y="12"/>
                      <a:pt x="467" y="0"/>
                      <a:pt x="453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lnTo>
                      <a:pt x="453" y="53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Freeform 266">
                <a:extLst>
                  <a:ext uri="{FF2B5EF4-FFF2-40B4-BE49-F238E27FC236}">
                    <a16:creationId xmlns:a16="http://schemas.microsoft.com/office/drawing/2014/main" id="{5256E506-28E0-4A9E-91AA-01C106199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1969" y="1834927"/>
                <a:ext cx="233350" cy="68411"/>
              </a:xfrm>
              <a:custGeom>
                <a:avLst/>
                <a:gdLst>
                  <a:gd name="T0" fmla="*/ 341 w 341"/>
                  <a:gd name="T1" fmla="*/ 55 h 100"/>
                  <a:gd name="T2" fmla="*/ 0 w 341"/>
                  <a:gd name="T3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1" h="100">
                    <a:moveTo>
                      <a:pt x="341" y="55"/>
                    </a:moveTo>
                    <a:cubicBezTo>
                      <a:pt x="264" y="0"/>
                      <a:pt x="103" y="100"/>
                      <a:pt x="0" y="48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Freeform 267">
                <a:extLst>
                  <a:ext uri="{FF2B5EF4-FFF2-40B4-BE49-F238E27FC236}">
                    <a16:creationId xmlns:a16="http://schemas.microsoft.com/office/drawing/2014/main" id="{CC686B69-39A3-47A7-A95B-BB8FB2619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577" y="2090886"/>
                <a:ext cx="94499" cy="13624"/>
              </a:xfrm>
              <a:custGeom>
                <a:avLst/>
                <a:gdLst>
                  <a:gd name="T0" fmla="*/ 138 w 138"/>
                  <a:gd name="T1" fmla="*/ 10 h 20"/>
                  <a:gd name="T2" fmla="*/ 0 w 138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" h="20">
                    <a:moveTo>
                      <a:pt x="138" y="10"/>
                    </a:moveTo>
                    <a:cubicBezTo>
                      <a:pt x="89" y="18"/>
                      <a:pt x="41" y="20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Freeform 268">
                <a:extLst>
                  <a:ext uri="{FF2B5EF4-FFF2-40B4-BE49-F238E27FC236}">
                    <a16:creationId xmlns:a16="http://schemas.microsoft.com/office/drawing/2014/main" id="{9537998A-DBDD-4503-81B3-E05C44ED7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9370" y="2079291"/>
                <a:ext cx="97398" cy="17103"/>
              </a:xfrm>
              <a:custGeom>
                <a:avLst/>
                <a:gdLst>
                  <a:gd name="T0" fmla="*/ 142 w 142"/>
                  <a:gd name="T1" fmla="*/ 25 h 25"/>
                  <a:gd name="T2" fmla="*/ 0 w 142"/>
                  <a:gd name="T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2" h="25">
                    <a:moveTo>
                      <a:pt x="142" y="25"/>
                    </a:moveTo>
                    <a:cubicBezTo>
                      <a:pt x="107" y="0"/>
                      <a:pt x="56" y="7"/>
                      <a:pt x="0" y="17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Line 269">
                <a:extLst>
                  <a:ext uri="{FF2B5EF4-FFF2-40B4-BE49-F238E27FC236}">
                    <a16:creationId xmlns:a16="http://schemas.microsoft.com/office/drawing/2014/main" id="{1038A9EB-6728-4453-88B8-6AE621EB6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9077" y="1984212"/>
                <a:ext cx="0" cy="113631"/>
              </a:xfrm>
              <a:prstGeom prst="line">
                <a:avLst/>
              </a:pr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Line 270">
                <a:extLst>
                  <a:ext uri="{FF2B5EF4-FFF2-40B4-BE49-F238E27FC236}">
                    <a16:creationId xmlns:a16="http://schemas.microsoft.com/office/drawing/2014/main" id="{8F6DC138-4D41-4E15-8817-DD98140E2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9370" y="1977255"/>
                <a:ext cx="0" cy="113631"/>
              </a:xfrm>
              <a:prstGeom prst="line">
                <a:avLst/>
              </a:pr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DB8667-19C2-47EF-8884-A0549201F2BA}"/>
              </a:ext>
            </a:extLst>
          </p:cNvPr>
          <p:cNvCxnSpPr/>
          <p:nvPr/>
        </p:nvCxnSpPr>
        <p:spPr>
          <a:xfrm>
            <a:off x="7123061" y="2581535"/>
            <a:ext cx="0" cy="726591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1B3FF6-0995-4C45-B3AC-2D7C275B7F16}"/>
              </a:ext>
            </a:extLst>
          </p:cNvPr>
          <p:cNvGrpSpPr/>
          <p:nvPr/>
        </p:nvGrpSpPr>
        <p:grpSpPr>
          <a:xfrm>
            <a:off x="6679136" y="1726608"/>
            <a:ext cx="885709" cy="885712"/>
            <a:chOff x="4756818" y="1095106"/>
            <a:chExt cx="859536" cy="859538"/>
          </a:xfrm>
        </p:grpSpPr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D844BAD0-3377-44F5-A2CF-BC0CFBF64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818" y="1095106"/>
              <a:ext cx="859536" cy="859538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C7D431-519E-459D-B610-9440BC31D680}"/>
                </a:ext>
              </a:extLst>
            </p:cNvPr>
            <p:cNvGrpSpPr/>
            <p:nvPr/>
          </p:nvGrpSpPr>
          <p:grpSpPr>
            <a:xfrm>
              <a:off x="4993105" y="1255861"/>
              <a:ext cx="403217" cy="508152"/>
              <a:chOff x="7602413" y="4427138"/>
              <a:chExt cx="403217" cy="508152"/>
            </a:xfrm>
          </p:grpSpPr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536E42F3-8C61-48A0-BE1C-86E3BADB0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2413" y="4427138"/>
                <a:ext cx="403217" cy="508152"/>
              </a:xfrm>
              <a:custGeom>
                <a:avLst/>
                <a:gdLst>
                  <a:gd name="T0" fmla="*/ 1320 w 1391"/>
                  <a:gd name="T1" fmla="*/ 744 h 1753"/>
                  <a:gd name="T2" fmla="*/ 1391 w 1391"/>
                  <a:gd name="T3" fmla="*/ 678 h 1753"/>
                  <a:gd name="T4" fmla="*/ 1320 w 1391"/>
                  <a:gd name="T5" fmla="*/ 614 h 1753"/>
                  <a:gd name="T6" fmla="*/ 1377 w 1391"/>
                  <a:gd name="T7" fmla="*/ 536 h 1753"/>
                  <a:gd name="T8" fmla="*/ 1294 w 1391"/>
                  <a:gd name="T9" fmla="*/ 489 h 1753"/>
                  <a:gd name="T10" fmla="*/ 1332 w 1391"/>
                  <a:gd name="T11" fmla="*/ 402 h 1753"/>
                  <a:gd name="T12" fmla="*/ 1242 w 1391"/>
                  <a:gd name="T13" fmla="*/ 371 h 1753"/>
                  <a:gd name="T14" fmla="*/ 1261 w 1391"/>
                  <a:gd name="T15" fmla="*/ 276 h 1753"/>
                  <a:gd name="T16" fmla="*/ 1167 w 1391"/>
                  <a:gd name="T17" fmla="*/ 267 h 1753"/>
                  <a:gd name="T18" fmla="*/ 1164 w 1391"/>
                  <a:gd name="T19" fmla="*/ 170 h 1753"/>
                  <a:gd name="T20" fmla="*/ 1070 w 1391"/>
                  <a:gd name="T21" fmla="*/ 180 h 1753"/>
                  <a:gd name="T22" fmla="*/ 1049 w 1391"/>
                  <a:gd name="T23" fmla="*/ 88 h 1753"/>
                  <a:gd name="T24" fmla="*/ 959 w 1391"/>
                  <a:gd name="T25" fmla="*/ 116 h 1753"/>
                  <a:gd name="T26" fmla="*/ 919 w 1391"/>
                  <a:gd name="T27" fmla="*/ 28 h 1753"/>
                  <a:gd name="T28" fmla="*/ 836 w 1391"/>
                  <a:gd name="T29" fmla="*/ 76 h 1753"/>
                  <a:gd name="T30" fmla="*/ 779 w 1391"/>
                  <a:gd name="T31" fmla="*/ 0 h 1753"/>
                  <a:gd name="T32" fmla="*/ 709 w 1391"/>
                  <a:gd name="T33" fmla="*/ 62 h 1753"/>
                  <a:gd name="T34" fmla="*/ 635 w 1391"/>
                  <a:gd name="T35" fmla="*/ 0 h 1753"/>
                  <a:gd name="T36" fmla="*/ 579 w 1391"/>
                  <a:gd name="T37" fmla="*/ 76 h 1753"/>
                  <a:gd name="T38" fmla="*/ 496 w 1391"/>
                  <a:gd name="T39" fmla="*/ 28 h 1753"/>
                  <a:gd name="T40" fmla="*/ 456 w 1391"/>
                  <a:gd name="T41" fmla="*/ 116 h 1753"/>
                  <a:gd name="T42" fmla="*/ 366 w 1391"/>
                  <a:gd name="T43" fmla="*/ 88 h 1753"/>
                  <a:gd name="T44" fmla="*/ 345 w 1391"/>
                  <a:gd name="T45" fmla="*/ 180 h 1753"/>
                  <a:gd name="T46" fmla="*/ 250 w 1391"/>
                  <a:gd name="T47" fmla="*/ 170 h 1753"/>
                  <a:gd name="T48" fmla="*/ 248 w 1391"/>
                  <a:gd name="T49" fmla="*/ 267 h 1753"/>
                  <a:gd name="T50" fmla="*/ 153 w 1391"/>
                  <a:gd name="T51" fmla="*/ 276 h 1753"/>
                  <a:gd name="T52" fmla="*/ 172 w 1391"/>
                  <a:gd name="T53" fmla="*/ 371 h 1753"/>
                  <a:gd name="T54" fmla="*/ 83 w 1391"/>
                  <a:gd name="T55" fmla="*/ 402 h 1753"/>
                  <a:gd name="T56" fmla="*/ 120 w 1391"/>
                  <a:gd name="T57" fmla="*/ 489 h 1753"/>
                  <a:gd name="T58" fmla="*/ 38 w 1391"/>
                  <a:gd name="T59" fmla="*/ 536 h 1753"/>
                  <a:gd name="T60" fmla="*/ 94 w 1391"/>
                  <a:gd name="T61" fmla="*/ 614 h 1753"/>
                  <a:gd name="T62" fmla="*/ 24 w 1391"/>
                  <a:gd name="T63" fmla="*/ 678 h 1753"/>
                  <a:gd name="T64" fmla="*/ 94 w 1391"/>
                  <a:gd name="T65" fmla="*/ 744 h 1753"/>
                  <a:gd name="T66" fmla="*/ 38 w 1391"/>
                  <a:gd name="T67" fmla="*/ 822 h 1753"/>
                  <a:gd name="T68" fmla="*/ 120 w 1391"/>
                  <a:gd name="T69" fmla="*/ 869 h 1753"/>
                  <a:gd name="T70" fmla="*/ 83 w 1391"/>
                  <a:gd name="T71" fmla="*/ 957 h 1753"/>
                  <a:gd name="T72" fmla="*/ 172 w 1391"/>
                  <a:gd name="T73" fmla="*/ 988 h 1753"/>
                  <a:gd name="T74" fmla="*/ 153 w 1391"/>
                  <a:gd name="T75" fmla="*/ 1082 h 1753"/>
                  <a:gd name="T76" fmla="*/ 212 w 1391"/>
                  <a:gd name="T77" fmla="*/ 1087 h 1753"/>
                  <a:gd name="T78" fmla="*/ 0 w 1391"/>
                  <a:gd name="T79" fmla="*/ 1524 h 1753"/>
                  <a:gd name="T80" fmla="*/ 283 w 1391"/>
                  <a:gd name="T81" fmla="*/ 1538 h 1753"/>
                  <a:gd name="T82" fmla="*/ 472 w 1391"/>
                  <a:gd name="T83" fmla="*/ 1753 h 1753"/>
                  <a:gd name="T84" fmla="*/ 685 w 1391"/>
                  <a:gd name="T85" fmla="*/ 1316 h 1753"/>
                  <a:gd name="T86" fmla="*/ 709 w 1391"/>
                  <a:gd name="T87" fmla="*/ 1297 h 1753"/>
                  <a:gd name="T88" fmla="*/ 737 w 1391"/>
                  <a:gd name="T89" fmla="*/ 1323 h 1753"/>
                  <a:gd name="T90" fmla="*/ 883 w 1391"/>
                  <a:gd name="T91" fmla="*/ 1647 h 1753"/>
                  <a:gd name="T92" fmla="*/ 1061 w 1391"/>
                  <a:gd name="T93" fmla="*/ 1443 h 1753"/>
                  <a:gd name="T94" fmla="*/ 1335 w 1391"/>
                  <a:gd name="T95" fmla="*/ 1441 h 1753"/>
                  <a:gd name="T96" fmla="*/ 1174 w 1391"/>
                  <a:gd name="T97" fmla="*/ 1091 h 1753"/>
                  <a:gd name="T98" fmla="*/ 1261 w 1391"/>
                  <a:gd name="T99" fmla="*/ 1082 h 1753"/>
                  <a:gd name="T100" fmla="*/ 1242 w 1391"/>
                  <a:gd name="T101" fmla="*/ 988 h 1753"/>
                  <a:gd name="T102" fmla="*/ 1332 w 1391"/>
                  <a:gd name="T103" fmla="*/ 957 h 1753"/>
                  <a:gd name="T104" fmla="*/ 1294 w 1391"/>
                  <a:gd name="T105" fmla="*/ 869 h 1753"/>
                  <a:gd name="T106" fmla="*/ 1377 w 1391"/>
                  <a:gd name="T107" fmla="*/ 822 h 1753"/>
                  <a:gd name="T108" fmla="*/ 1320 w 1391"/>
                  <a:gd name="T109" fmla="*/ 744 h 1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1" h="1753">
                    <a:moveTo>
                      <a:pt x="1320" y="744"/>
                    </a:moveTo>
                    <a:lnTo>
                      <a:pt x="1391" y="678"/>
                    </a:lnTo>
                    <a:lnTo>
                      <a:pt x="1320" y="614"/>
                    </a:lnTo>
                    <a:lnTo>
                      <a:pt x="1377" y="536"/>
                    </a:lnTo>
                    <a:lnTo>
                      <a:pt x="1294" y="489"/>
                    </a:lnTo>
                    <a:lnTo>
                      <a:pt x="1332" y="402"/>
                    </a:lnTo>
                    <a:lnTo>
                      <a:pt x="1242" y="371"/>
                    </a:lnTo>
                    <a:lnTo>
                      <a:pt x="1261" y="276"/>
                    </a:lnTo>
                    <a:lnTo>
                      <a:pt x="1167" y="267"/>
                    </a:lnTo>
                    <a:lnTo>
                      <a:pt x="1164" y="170"/>
                    </a:lnTo>
                    <a:lnTo>
                      <a:pt x="1070" y="180"/>
                    </a:lnTo>
                    <a:lnTo>
                      <a:pt x="1049" y="88"/>
                    </a:lnTo>
                    <a:lnTo>
                      <a:pt x="959" y="116"/>
                    </a:lnTo>
                    <a:lnTo>
                      <a:pt x="919" y="28"/>
                    </a:lnTo>
                    <a:lnTo>
                      <a:pt x="836" y="76"/>
                    </a:lnTo>
                    <a:lnTo>
                      <a:pt x="779" y="0"/>
                    </a:lnTo>
                    <a:lnTo>
                      <a:pt x="709" y="62"/>
                    </a:lnTo>
                    <a:lnTo>
                      <a:pt x="635" y="0"/>
                    </a:lnTo>
                    <a:lnTo>
                      <a:pt x="579" y="76"/>
                    </a:lnTo>
                    <a:lnTo>
                      <a:pt x="496" y="28"/>
                    </a:lnTo>
                    <a:lnTo>
                      <a:pt x="456" y="116"/>
                    </a:lnTo>
                    <a:lnTo>
                      <a:pt x="366" y="88"/>
                    </a:lnTo>
                    <a:lnTo>
                      <a:pt x="345" y="180"/>
                    </a:lnTo>
                    <a:lnTo>
                      <a:pt x="250" y="170"/>
                    </a:lnTo>
                    <a:lnTo>
                      <a:pt x="248" y="267"/>
                    </a:lnTo>
                    <a:lnTo>
                      <a:pt x="153" y="276"/>
                    </a:lnTo>
                    <a:lnTo>
                      <a:pt x="172" y="371"/>
                    </a:lnTo>
                    <a:lnTo>
                      <a:pt x="83" y="402"/>
                    </a:lnTo>
                    <a:lnTo>
                      <a:pt x="120" y="489"/>
                    </a:lnTo>
                    <a:lnTo>
                      <a:pt x="38" y="536"/>
                    </a:lnTo>
                    <a:lnTo>
                      <a:pt x="94" y="614"/>
                    </a:lnTo>
                    <a:lnTo>
                      <a:pt x="24" y="678"/>
                    </a:lnTo>
                    <a:lnTo>
                      <a:pt x="94" y="744"/>
                    </a:lnTo>
                    <a:lnTo>
                      <a:pt x="38" y="822"/>
                    </a:lnTo>
                    <a:lnTo>
                      <a:pt x="120" y="869"/>
                    </a:lnTo>
                    <a:lnTo>
                      <a:pt x="83" y="957"/>
                    </a:lnTo>
                    <a:lnTo>
                      <a:pt x="172" y="988"/>
                    </a:lnTo>
                    <a:lnTo>
                      <a:pt x="153" y="1082"/>
                    </a:lnTo>
                    <a:lnTo>
                      <a:pt x="212" y="1087"/>
                    </a:lnTo>
                    <a:lnTo>
                      <a:pt x="0" y="1524"/>
                    </a:lnTo>
                    <a:lnTo>
                      <a:pt x="283" y="1538"/>
                    </a:lnTo>
                    <a:lnTo>
                      <a:pt x="472" y="1753"/>
                    </a:lnTo>
                    <a:lnTo>
                      <a:pt x="685" y="1316"/>
                    </a:lnTo>
                    <a:lnTo>
                      <a:pt x="709" y="1297"/>
                    </a:lnTo>
                    <a:lnTo>
                      <a:pt x="737" y="1323"/>
                    </a:lnTo>
                    <a:lnTo>
                      <a:pt x="883" y="1647"/>
                    </a:lnTo>
                    <a:lnTo>
                      <a:pt x="1061" y="1443"/>
                    </a:lnTo>
                    <a:lnTo>
                      <a:pt x="1335" y="1441"/>
                    </a:lnTo>
                    <a:lnTo>
                      <a:pt x="1174" y="1091"/>
                    </a:lnTo>
                    <a:lnTo>
                      <a:pt x="1261" y="1082"/>
                    </a:lnTo>
                    <a:lnTo>
                      <a:pt x="1242" y="988"/>
                    </a:lnTo>
                    <a:lnTo>
                      <a:pt x="1332" y="957"/>
                    </a:lnTo>
                    <a:lnTo>
                      <a:pt x="1294" y="869"/>
                    </a:lnTo>
                    <a:lnTo>
                      <a:pt x="1377" y="822"/>
                    </a:lnTo>
                    <a:lnTo>
                      <a:pt x="1320" y="744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Oval 33">
                <a:extLst>
                  <a:ext uri="{FF2B5EF4-FFF2-40B4-BE49-F238E27FC236}">
                    <a16:creationId xmlns:a16="http://schemas.microsoft.com/office/drawing/2014/main" id="{85D71A1E-9E7F-4FCB-99AE-47B81C9A3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3434" y="4505984"/>
                <a:ext cx="228132" cy="227842"/>
              </a:xfrm>
              <a:prstGeom prst="ellipse">
                <a:avLst/>
              </a:pr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0EA89A-9290-44A0-BCD0-2D1D2C378EE8}"/>
              </a:ext>
            </a:extLst>
          </p:cNvPr>
          <p:cNvCxnSpPr/>
          <p:nvPr/>
        </p:nvCxnSpPr>
        <p:spPr>
          <a:xfrm>
            <a:off x="9370576" y="1981171"/>
            <a:ext cx="0" cy="726591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555CB1-4934-47B0-B39D-E3FF63FFF6A0}"/>
              </a:ext>
            </a:extLst>
          </p:cNvPr>
          <p:cNvGrpSpPr/>
          <p:nvPr/>
        </p:nvGrpSpPr>
        <p:grpSpPr>
          <a:xfrm>
            <a:off x="8922596" y="1119105"/>
            <a:ext cx="885709" cy="885712"/>
            <a:chOff x="6280818" y="775368"/>
            <a:chExt cx="859536" cy="859538"/>
          </a:xfrm>
        </p:grpSpPr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BC966312-930B-493E-9508-2C061DB64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818" y="775368"/>
              <a:ext cx="859536" cy="85953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3AB002-7A88-4DCD-A93E-241D7433941E}"/>
                </a:ext>
              </a:extLst>
            </p:cNvPr>
            <p:cNvGrpSpPr/>
            <p:nvPr/>
          </p:nvGrpSpPr>
          <p:grpSpPr>
            <a:xfrm>
              <a:off x="6433610" y="1016863"/>
              <a:ext cx="553952" cy="376548"/>
              <a:chOff x="4232322" y="3438808"/>
              <a:chExt cx="553952" cy="376548"/>
            </a:xfrm>
          </p:grpSpPr>
          <p:sp>
            <p:nvSpPr>
              <p:cNvPr id="56" name="Freeform 96">
                <a:extLst>
                  <a:ext uri="{FF2B5EF4-FFF2-40B4-BE49-F238E27FC236}">
                    <a16:creationId xmlns:a16="http://schemas.microsoft.com/office/drawing/2014/main" id="{11005C4F-BE6A-4D9C-8D8F-03C55FDCB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829" y="3564034"/>
                <a:ext cx="521196" cy="209000"/>
              </a:xfrm>
              <a:custGeom>
                <a:avLst/>
                <a:gdLst>
                  <a:gd name="T0" fmla="*/ 580 w 761"/>
                  <a:gd name="T1" fmla="*/ 305 h 305"/>
                  <a:gd name="T2" fmla="*/ 694 w 761"/>
                  <a:gd name="T3" fmla="*/ 185 h 305"/>
                  <a:gd name="T4" fmla="*/ 733 w 761"/>
                  <a:gd name="T5" fmla="*/ 0 h 305"/>
                  <a:gd name="T6" fmla="*/ 509 w 761"/>
                  <a:gd name="T7" fmla="*/ 0 h 305"/>
                  <a:gd name="T8" fmla="*/ 443 w 761"/>
                  <a:gd name="T9" fmla="*/ 81 h 305"/>
                  <a:gd name="T10" fmla="*/ 40 w 761"/>
                  <a:gd name="T11" fmla="*/ 81 h 305"/>
                  <a:gd name="T12" fmla="*/ 9 w 761"/>
                  <a:gd name="T13" fmla="*/ 165 h 305"/>
                  <a:gd name="T14" fmla="*/ 106 w 761"/>
                  <a:gd name="T15" fmla="*/ 30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1" h="305">
                    <a:moveTo>
                      <a:pt x="580" y="305"/>
                    </a:moveTo>
                    <a:cubicBezTo>
                      <a:pt x="616" y="281"/>
                      <a:pt x="667" y="239"/>
                      <a:pt x="694" y="185"/>
                    </a:cubicBezTo>
                    <a:cubicBezTo>
                      <a:pt x="749" y="73"/>
                      <a:pt x="761" y="0"/>
                      <a:pt x="733" y="0"/>
                    </a:cubicBezTo>
                    <a:cubicBezTo>
                      <a:pt x="705" y="0"/>
                      <a:pt x="548" y="0"/>
                      <a:pt x="509" y="0"/>
                    </a:cubicBezTo>
                    <a:cubicBezTo>
                      <a:pt x="471" y="0"/>
                      <a:pt x="473" y="81"/>
                      <a:pt x="443" y="81"/>
                    </a:cubicBezTo>
                    <a:cubicBezTo>
                      <a:pt x="414" y="81"/>
                      <a:pt x="80" y="81"/>
                      <a:pt x="40" y="81"/>
                    </a:cubicBezTo>
                    <a:cubicBezTo>
                      <a:pt x="0" y="81"/>
                      <a:pt x="2" y="138"/>
                      <a:pt x="9" y="165"/>
                    </a:cubicBezTo>
                    <a:cubicBezTo>
                      <a:pt x="16" y="190"/>
                      <a:pt x="48" y="263"/>
                      <a:pt x="106" y="303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97">
                <a:extLst>
                  <a:ext uri="{FF2B5EF4-FFF2-40B4-BE49-F238E27FC236}">
                    <a16:creationId xmlns:a16="http://schemas.microsoft.com/office/drawing/2014/main" id="{41D3F5F9-DA40-4624-A448-07026E06D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978" y="3803181"/>
                <a:ext cx="442930" cy="12175"/>
              </a:xfrm>
              <a:custGeom>
                <a:avLst/>
                <a:gdLst>
                  <a:gd name="T0" fmla="*/ 647 w 647"/>
                  <a:gd name="T1" fmla="*/ 18 h 18"/>
                  <a:gd name="T2" fmla="*/ 566 w 647"/>
                  <a:gd name="T3" fmla="*/ 0 h 18"/>
                  <a:gd name="T4" fmla="*/ 485 w 647"/>
                  <a:gd name="T5" fmla="*/ 18 h 18"/>
                  <a:gd name="T6" fmla="*/ 404 w 647"/>
                  <a:gd name="T7" fmla="*/ 0 h 18"/>
                  <a:gd name="T8" fmla="*/ 323 w 647"/>
                  <a:gd name="T9" fmla="*/ 18 h 18"/>
                  <a:gd name="T10" fmla="*/ 243 w 647"/>
                  <a:gd name="T11" fmla="*/ 0 h 18"/>
                  <a:gd name="T12" fmla="*/ 162 w 647"/>
                  <a:gd name="T13" fmla="*/ 18 h 18"/>
                  <a:gd name="T14" fmla="*/ 81 w 647"/>
                  <a:gd name="T15" fmla="*/ 0 h 18"/>
                  <a:gd name="T16" fmla="*/ 0 w 647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7" h="18">
                    <a:moveTo>
                      <a:pt x="647" y="18"/>
                    </a:moveTo>
                    <a:cubicBezTo>
                      <a:pt x="618" y="18"/>
                      <a:pt x="590" y="12"/>
                      <a:pt x="566" y="0"/>
                    </a:cubicBezTo>
                    <a:cubicBezTo>
                      <a:pt x="542" y="12"/>
                      <a:pt x="514" y="18"/>
                      <a:pt x="485" y="18"/>
                    </a:cubicBezTo>
                    <a:cubicBezTo>
                      <a:pt x="456" y="18"/>
                      <a:pt x="429" y="12"/>
                      <a:pt x="404" y="0"/>
                    </a:cubicBezTo>
                    <a:cubicBezTo>
                      <a:pt x="380" y="12"/>
                      <a:pt x="353" y="18"/>
                      <a:pt x="323" y="18"/>
                    </a:cubicBezTo>
                    <a:cubicBezTo>
                      <a:pt x="294" y="18"/>
                      <a:pt x="267" y="12"/>
                      <a:pt x="243" y="0"/>
                    </a:cubicBezTo>
                    <a:cubicBezTo>
                      <a:pt x="218" y="12"/>
                      <a:pt x="191" y="18"/>
                      <a:pt x="162" y="18"/>
                    </a:cubicBezTo>
                    <a:cubicBezTo>
                      <a:pt x="133" y="18"/>
                      <a:pt x="105" y="12"/>
                      <a:pt x="81" y="0"/>
                    </a:cubicBezTo>
                    <a:cubicBezTo>
                      <a:pt x="57" y="12"/>
                      <a:pt x="29" y="18"/>
                      <a:pt x="0" y="18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98">
                <a:extLst>
                  <a:ext uri="{FF2B5EF4-FFF2-40B4-BE49-F238E27FC236}">
                    <a16:creationId xmlns:a16="http://schemas.microsoft.com/office/drawing/2014/main" id="{108D4B33-6BC6-412B-9835-5E84F7492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2322" y="3753902"/>
                <a:ext cx="553952" cy="20291"/>
              </a:xfrm>
              <a:custGeom>
                <a:avLst/>
                <a:gdLst>
                  <a:gd name="T0" fmla="*/ 0 w 809"/>
                  <a:gd name="T1" fmla="*/ 0 h 30"/>
                  <a:gd name="T2" fmla="*/ 81 w 809"/>
                  <a:gd name="T3" fmla="*/ 30 h 30"/>
                  <a:gd name="T4" fmla="*/ 162 w 809"/>
                  <a:gd name="T5" fmla="*/ 0 h 30"/>
                  <a:gd name="T6" fmla="*/ 243 w 809"/>
                  <a:gd name="T7" fmla="*/ 30 h 30"/>
                  <a:gd name="T8" fmla="*/ 324 w 809"/>
                  <a:gd name="T9" fmla="*/ 0 h 30"/>
                  <a:gd name="T10" fmla="*/ 404 w 809"/>
                  <a:gd name="T11" fmla="*/ 30 h 30"/>
                  <a:gd name="T12" fmla="*/ 485 w 809"/>
                  <a:gd name="T13" fmla="*/ 0 h 30"/>
                  <a:gd name="T14" fmla="*/ 566 w 809"/>
                  <a:gd name="T15" fmla="*/ 30 h 30"/>
                  <a:gd name="T16" fmla="*/ 647 w 809"/>
                  <a:gd name="T17" fmla="*/ 0 h 30"/>
                  <a:gd name="T18" fmla="*/ 728 w 809"/>
                  <a:gd name="T19" fmla="*/ 30 h 30"/>
                  <a:gd name="T20" fmla="*/ 809 w 809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30">
                    <a:moveTo>
                      <a:pt x="0" y="0"/>
                    </a:moveTo>
                    <a:cubicBezTo>
                      <a:pt x="18" y="18"/>
                      <a:pt x="47" y="30"/>
                      <a:pt x="81" y="30"/>
                    </a:cubicBezTo>
                    <a:cubicBezTo>
                      <a:pt x="114" y="30"/>
                      <a:pt x="144" y="18"/>
                      <a:pt x="162" y="0"/>
                    </a:cubicBezTo>
                    <a:cubicBezTo>
                      <a:pt x="180" y="18"/>
                      <a:pt x="209" y="30"/>
                      <a:pt x="243" y="30"/>
                    </a:cubicBezTo>
                    <a:cubicBezTo>
                      <a:pt x="276" y="30"/>
                      <a:pt x="306" y="18"/>
                      <a:pt x="324" y="0"/>
                    </a:cubicBezTo>
                    <a:cubicBezTo>
                      <a:pt x="342" y="18"/>
                      <a:pt x="371" y="30"/>
                      <a:pt x="404" y="30"/>
                    </a:cubicBezTo>
                    <a:cubicBezTo>
                      <a:pt x="438" y="30"/>
                      <a:pt x="467" y="18"/>
                      <a:pt x="485" y="0"/>
                    </a:cubicBezTo>
                    <a:cubicBezTo>
                      <a:pt x="503" y="18"/>
                      <a:pt x="533" y="30"/>
                      <a:pt x="566" y="30"/>
                    </a:cubicBezTo>
                    <a:cubicBezTo>
                      <a:pt x="600" y="30"/>
                      <a:pt x="629" y="18"/>
                      <a:pt x="647" y="0"/>
                    </a:cubicBezTo>
                    <a:cubicBezTo>
                      <a:pt x="665" y="18"/>
                      <a:pt x="695" y="30"/>
                      <a:pt x="728" y="30"/>
                    </a:cubicBezTo>
                    <a:cubicBezTo>
                      <a:pt x="762" y="30"/>
                      <a:pt x="791" y="18"/>
                      <a:pt x="809" y="0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99">
                <a:extLst>
                  <a:ext uri="{FF2B5EF4-FFF2-40B4-BE49-F238E27FC236}">
                    <a16:creationId xmlns:a16="http://schemas.microsoft.com/office/drawing/2014/main" id="{37B11112-AAA7-43D5-9DD4-A5CD2D7A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572" y="3487507"/>
                <a:ext cx="151315" cy="132183"/>
              </a:xfrm>
              <a:custGeom>
                <a:avLst/>
                <a:gdLst>
                  <a:gd name="T0" fmla="*/ 57 w 522"/>
                  <a:gd name="T1" fmla="*/ 456 h 456"/>
                  <a:gd name="T2" fmla="*/ 57 w 522"/>
                  <a:gd name="T3" fmla="*/ 248 h 456"/>
                  <a:gd name="T4" fmla="*/ 0 w 522"/>
                  <a:gd name="T5" fmla="*/ 248 h 456"/>
                  <a:gd name="T6" fmla="*/ 0 w 522"/>
                  <a:gd name="T7" fmla="*/ 0 h 456"/>
                  <a:gd name="T8" fmla="*/ 522 w 522"/>
                  <a:gd name="T9" fmla="*/ 0 h 456"/>
                  <a:gd name="T10" fmla="*/ 466 w 522"/>
                  <a:gd name="T11" fmla="*/ 241 h 456"/>
                  <a:gd name="T12" fmla="*/ 385 w 522"/>
                  <a:gd name="T13" fmla="*/ 241 h 456"/>
                  <a:gd name="T14" fmla="*/ 385 w 522"/>
                  <a:gd name="T15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2" h="456">
                    <a:moveTo>
                      <a:pt x="57" y="456"/>
                    </a:moveTo>
                    <a:lnTo>
                      <a:pt x="57" y="248"/>
                    </a:lnTo>
                    <a:lnTo>
                      <a:pt x="0" y="248"/>
                    </a:lnTo>
                    <a:lnTo>
                      <a:pt x="0" y="0"/>
                    </a:lnTo>
                    <a:lnTo>
                      <a:pt x="522" y="0"/>
                    </a:lnTo>
                    <a:lnTo>
                      <a:pt x="466" y="241"/>
                    </a:lnTo>
                    <a:lnTo>
                      <a:pt x="385" y="241"/>
                    </a:lnTo>
                    <a:lnTo>
                      <a:pt x="385" y="45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Line 100">
                <a:extLst>
                  <a:ext uri="{FF2B5EF4-FFF2-40B4-BE49-F238E27FC236}">
                    <a16:creationId xmlns:a16="http://schemas.microsoft.com/office/drawing/2014/main" id="{78372FAB-73BD-4F24-B943-2C764FB20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0014" y="3438808"/>
                <a:ext cx="0" cy="48699"/>
              </a:xfrm>
              <a:prstGeom prst="line">
                <a:avLst/>
              </a:pr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15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4A40-E5D9-4067-BF03-6888FF3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Source data - 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55022-4988-43F2-99AA-B686ECC4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457740"/>
            <a:ext cx="11877675" cy="43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3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E41F-851B-4DD9-9B00-3DF5937A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Data Transformation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616F3-6C64-4B83-82C2-22660819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18" y="1690688"/>
            <a:ext cx="11157094" cy="4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81C2-0B44-463C-B779-C97570D6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&amp; Visualization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92647E-AB65-487B-A1A0-7906F5EF2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662"/>
            <a:ext cx="10515600" cy="39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8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2E6ED5-6F8F-4F34-8CB5-5F9A29AD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D1F5C-79E1-4072-AF59-BE97003C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1444487"/>
            <a:ext cx="10257183" cy="48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4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1979-DE8B-4974-BABF-245C692F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5A9F-E87C-4010-A8DE-77E7CC33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Amongst the top </a:t>
            </a:r>
            <a:r>
              <a:rPr lang="en-US" b="1" dirty="0"/>
              <a:t>5000</a:t>
            </a:r>
            <a:r>
              <a:rPr lang="en-US" dirty="0"/>
              <a:t> most successful private companies in U.S. for the year 2019,which of the following is the highest revenue generation state?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California</a:t>
            </a:r>
          </a:p>
          <a:p>
            <a:pPr marL="514350" indent="-514350">
              <a:buAutoNum type="alphaLcParenR"/>
            </a:pPr>
            <a:r>
              <a:rPr lang="en-US" dirty="0"/>
              <a:t>New York                                               </a:t>
            </a:r>
          </a:p>
          <a:p>
            <a:pPr marL="514350" indent="-514350">
              <a:buAutoNum type="alphaLcParenR"/>
            </a:pPr>
            <a:r>
              <a:rPr lang="en-US" dirty="0"/>
              <a:t>Texas</a:t>
            </a:r>
          </a:p>
          <a:p>
            <a:pPr marL="514350" indent="-514350">
              <a:buAutoNum type="alphaLcParenR"/>
            </a:pPr>
            <a:r>
              <a:rPr lang="en-US" dirty="0"/>
              <a:t>Florida</a:t>
            </a:r>
          </a:p>
        </p:txBody>
      </p:sp>
    </p:spTree>
    <p:extLst>
      <p:ext uri="{BB962C8B-B14F-4D97-AF65-F5344CB8AC3E}">
        <p14:creationId xmlns:p14="http://schemas.microsoft.com/office/powerpoint/2010/main" val="86274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360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INC5000_Analysis &amp; Visualization</vt:lpstr>
      <vt:lpstr>PowerPoint Presentation</vt:lpstr>
      <vt:lpstr>PowerPoint Presentation</vt:lpstr>
      <vt:lpstr>Overview</vt:lpstr>
      <vt:lpstr>Code snippet – Source data - CSV</vt:lpstr>
      <vt:lpstr>Code Snippet – Data Transformation </vt:lpstr>
      <vt:lpstr>Load Data &amp; Visualization </vt:lpstr>
      <vt:lpstr>Data Visualization</vt:lpstr>
      <vt:lpstr>Question 1</vt:lpstr>
      <vt:lpstr>Question 1</vt:lpstr>
      <vt:lpstr>Question 2</vt:lpstr>
      <vt:lpstr>Question 2</vt:lpstr>
      <vt:lpstr>Question 3</vt:lpstr>
      <vt:lpstr>Question 3</vt:lpstr>
      <vt:lpstr>Observations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Devulapalli</dc:creator>
  <cp:lastModifiedBy>Devulapalli</cp:lastModifiedBy>
  <cp:revision>22</cp:revision>
  <dcterms:created xsi:type="dcterms:W3CDTF">2020-07-24T16:26:53Z</dcterms:created>
  <dcterms:modified xsi:type="dcterms:W3CDTF">2020-07-24T22:17:48Z</dcterms:modified>
</cp:coreProperties>
</file>