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CF424-F6FB-EA4D-9023-40D6A1ADDA6D}" type="datetimeFigureOut">
              <a:rPr lang="nl-NL" smtClean="0"/>
              <a:t>26/11/13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Klik om de tekststijl van het model te bewerken</a:t>
            </a:r>
          </a:p>
          <a:p>
            <a:pPr lvl="1"/>
            <a:r>
              <a:rPr lang="en-GB" smtClean="0"/>
              <a:t>Tweede niveau</a:t>
            </a:r>
          </a:p>
          <a:p>
            <a:pPr lvl="2"/>
            <a:r>
              <a:rPr lang="en-GB" smtClean="0"/>
              <a:t>Derde niveau</a:t>
            </a:r>
          </a:p>
          <a:p>
            <a:pPr lvl="3"/>
            <a:r>
              <a:rPr lang="en-GB" smtClean="0"/>
              <a:t>Vierde niveau</a:t>
            </a:r>
          </a:p>
          <a:p>
            <a:pPr lvl="4"/>
            <a:r>
              <a:rPr lang="en-GB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1B2DE-5963-814E-9FE2-7C45905E46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3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lots of </a:t>
            </a:r>
            <a:r>
              <a:rPr lang="en-GB" smtClean="0"/>
              <a:t>substeps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1B2DE-5963-814E-9FE2-7C45905E46D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44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6EFA-6C33-483D-B8FE-9FF984494B48}" type="datetimeFigureOut">
              <a:rPr lang="nl-BE" smtClean="0"/>
              <a:t>26/11/13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C8F4-0659-4A59-82ED-B8076D291A0D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2. Dataflow transformations (5)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that is </a:t>
            </a:r>
            <a:r>
              <a:rPr lang="en-US" b="1" dirty="0" smtClean="0">
                <a:solidFill>
                  <a:schemeClr val="accent1"/>
                </a:solidFill>
              </a:rPr>
              <a:t>never used</a:t>
            </a:r>
          </a:p>
          <a:p>
            <a:pPr lvl="1"/>
            <a:r>
              <a:rPr lang="en-US" b="1" dirty="0" err="1" smtClean="0">
                <a:solidFill>
                  <a:schemeClr val="accent1"/>
                </a:solidFill>
              </a:rPr>
              <a:t>Initialisation</a:t>
            </a:r>
            <a:r>
              <a:rPr lang="en-US" dirty="0" smtClean="0"/>
              <a:t> of matrices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gtemp</a:t>
            </a:r>
            <a:r>
              <a:rPr lang="en-US" dirty="0" smtClean="0"/>
              <a:t>, </a:t>
            </a:r>
            <a:r>
              <a:rPr lang="en-US" dirty="0" err="1" smtClean="0"/>
              <a:t>gaus</a:t>
            </a:r>
            <a:r>
              <a:rPr lang="en-US" dirty="0" smtClean="0"/>
              <a:t>, edge and out )</a:t>
            </a:r>
          </a:p>
          <a:p>
            <a:pPr lvl="1"/>
            <a:r>
              <a:rPr lang="en-US" dirty="0" smtClean="0"/>
              <a:t>Such inefficiencies are </a:t>
            </a:r>
            <a:r>
              <a:rPr lang="en-US" b="1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rare!</a:t>
            </a:r>
            <a:endParaRPr lang="nl-BE" dirty="0"/>
          </a:p>
        </p:txBody>
      </p:sp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74638" y="4083800"/>
            <a:ext cx="8684339" cy="1631216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(x = 0; x &lt; 1280; x++)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(y = 0; y &lt; 1280; y++)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if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(x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==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0 || x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==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1279)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gauss[x][y] = gtemp[x][y];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}</a:t>
            </a: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Simple</a:t>
            </a:r>
            <a:r>
              <a:rPr lang="en-US" dirty="0" smtClean="0"/>
              <a:t> loop transformations</a:t>
            </a:r>
          </a:p>
          <a:p>
            <a:pPr lvl="1"/>
            <a:r>
              <a:rPr lang="en-US" dirty="0" smtClean="0"/>
              <a:t>Combine loops</a:t>
            </a:r>
          </a:p>
          <a:p>
            <a:pPr lvl="1"/>
            <a:r>
              <a:rPr lang="en-US" dirty="0" smtClean="0"/>
              <a:t>Switch loops</a:t>
            </a:r>
          </a:p>
          <a:p>
            <a:pPr lvl="1"/>
            <a:r>
              <a:rPr lang="en-US" dirty="0" smtClean="0"/>
              <a:t>Shift loops (</a:t>
            </a:r>
            <a:r>
              <a:rPr lang="en-US" b="1" dirty="0" smtClean="0">
                <a:solidFill>
                  <a:schemeClr val="accent1"/>
                </a:solidFill>
              </a:rPr>
              <a:t>always possible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Extend loops (</a:t>
            </a:r>
            <a:r>
              <a:rPr lang="en-US" b="1" dirty="0" smtClean="0">
                <a:solidFill>
                  <a:schemeClr val="accent1"/>
                </a:solidFill>
              </a:rPr>
              <a:t>always possible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851275" y="5256230"/>
            <a:ext cx="865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4765692"/>
            <a:ext cx="3171825" cy="757238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B;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   </a:t>
            </a:r>
            <a:r>
              <a:rPr lang="nl-NL" sz="2000" dirty="0" err="1" smtClean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function</a:t>
            </a:r>
            <a:r>
              <a:rPr lang="nl-NL" sz="2000" dirty="0" smtClean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(i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06938" y="4765692"/>
            <a:ext cx="3394075" cy="10922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C;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D;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if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&gt;=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 &amp;&amp;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B)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      </a:t>
            </a:r>
            <a:r>
              <a:rPr lang="nl-NL" sz="2000" dirty="0" err="1" smtClean="0">
                <a:solidFill>
                  <a:srgbClr val="77933C"/>
                </a:solidFill>
                <a:latin typeface="Lucida Console" charset="0"/>
              </a:rPr>
              <a:t>function</a:t>
            </a:r>
            <a:r>
              <a:rPr lang="nl-NL" sz="2000" dirty="0" smtClean="0">
                <a:solidFill>
                  <a:srgbClr val="77933C"/>
                </a:solidFill>
                <a:latin typeface="Lucida Console" charset="0"/>
              </a:rPr>
              <a:t>(i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);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b="1" dirty="0" smtClean="0">
                <a:solidFill>
                  <a:srgbClr val="4F81BD"/>
                </a:solidFill>
              </a:rPr>
              <a:t>step2.h</a:t>
            </a:r>
            <a:r>
              <a:rPr lang="en-US" dirty="0" smtClean="0"/>
              <a:t> (Minerva) or </a:t>
            </a:r>
            <a:br>
              <a:rPr lang="en-US" dirty="0" smtClean="0"/>
            </a:br>
            <a:r>
              <a:rPr lang="en-US" dirty="0" smtClean="0"/>
              <a:t>continue to work with your </a:t>
            </a:r>
            <a:r>
              <a:rPr lang="en-US" b="1" dirty="0" smtClean="0">
                <a:solidFill>
                  <a:schemeClr val="accent1"/>
                </a:solidFill>
              </a:rPr>
              <a:t>own version</a:t>
            </a:r>
          </a:p>
          <a:p>
            <a:r>
              <a:rPr lang="en-US" dirty="0" smtClean="0"/>
              <a:t>Make a new </a:t>
            </a:r>
            <a:r>
              <a:rPr lang="en-US" b="1" dirty="0" smtClean="0">
                <a:solidFill>
                  <a:srgbClr val="4F81BD"/>
                </a:solidFill>
              </a:rPr>
              <a:t>step3.h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Try to </a:t>
            </a:r>
            <a:r>
              <a:rPr lang="en-US" b="1" dirty="0" smtClean="0">
                <a:solidFill>
                  <a:srgbClr val="4F81BD"/>
                </a:solidFill>
              </a:rPr>
              <a:t>combine </a:t>
            </a:r>
            <a:r>
              <a:rPr lang="en-US" b="1" dirty="0" smtClean="0">
                <a:solidFill>
                  <a:srgbClr val="4F81BD"/>
                </a:solidFill>
              </a:rPr>
              <a:t>loops</a:t>
            </a:r>
          </a:p>
          <a:p>
            <a:pPr lvl="1"/>
            <a:r>
              <a:rPr lang="en-US" sz="3200" dirty="0"/>
              <a:t>Use intermediate steps</a:t>
            </a:r>
          </a:p>
          <a:p>
            <a:r>
              <a:rPr lang="en-US" dirty="0" smtClean="0"/>
              <a:t>Measure </a:t>
            </a:r>
            <a:r>
              <a:rPr lang="en-US" b="1" dirty="0" smtClean="0">
                <a:solidFill>
                  <a:srgbClr val="4F81BD"/>
                </a:solidFill>
              </a:rPr>
              <a:t>execution time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rgbClr val="4F81BD"/>
                </a:solidFill>
              </a:rPr>
              <a:t>memory accesses</a:t>
            </a:r>
            <a:endParaRPr lang="en-US" b="1" dirty="0">
              <a:solidFill>
                <a:srgbClr val="4F81BD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2. Dataflow transformations (6)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Propagation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that is </a:t>
            </a:r>
            <a:r>
              <a:rPr lang="en-US" b="1" dirty="0" smtClean="0">
                <a:solidFill>
                  <a:schemeClr val="accent1"/>
                </a:solidFill>
              </a:rPr>
              <a:t>know</a:t>
            </a:r>
            <a:r>
              <a:rPr lang="en-US" dirty="0" smtClean="0"/>
              <a:t> in advance</a:t>
            </a:r>
          </a:p>
          <a:p>
            <a:pPr lvl="1"/>
            <a:r>
              <a:rPr lang="en-US" dirty="0" smtClean="0"/>
              <a:t>In </a:t>
            </a:r>
            <a:r>
              <a:rPr lang="en-US" b="1" dirty="0" err="1" smtClean="0">
                <a:solidFill>
                  <a:schemeClr val="accent1"/>
                </a:solidFill>
              </a:rPr>
              <a:t>accux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accuy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647700" y="3068638"/>
            <a:ext cx="5724525" cy="1323439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accuy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-1;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&lt;= 1;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++)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accuy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+=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filter(k,gtemp[x][y+k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gauss[x][y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]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accuy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2843213" y="5072074"/>
            <a:ext cx="5724525" cy="1323439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accuy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filter(-1,gtemp[x][y-1]);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&lt;= 1;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++)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accuy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+=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filter(k,gtemp[x][y+k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gauss[x][y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]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accuy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7558" name="AutoShape 6"/>
          <p:cNvCxnSpPr>
            <a:cxnSpLocks noChangeShapeType="1"/>
            <a:stCxn id="4098" idx="2"/>
            <a:endCxn id="407557" idx="0"/>
          </p:cNvCxnSpPr>
          <p:nvPr/>
        </p:nvCxnSpPr>
        <p:spPr bwMode="auto">
          <a:xfrm rot="16200000" flipH="1">
            <a:off x="4267721" y="3634318"/>
            <a:ext cx="679997" cy="21955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2. Dataflow transformations (7)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Execution time</a:t>
            </a:r>
            <a:r>
              <a:rPr lang="en-US" dirty="0" smtClean="0"/>
              <a:t>: a little slower (119%)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Accesses</a:t>
            </a:r>
            <a:r>
              <a:rPr lang="en-US" dirty="0" smtClean="0"/>
              <a:t>: decrease to 89%</a:t>
            </a:r>
          </a:p>
          <a:p>
            <a:pPr lvl="1"/>
            <a:r>
              <a:rPr lang="en-US" dirty="0" smtClean="0"/>
              <a:t>However, with </a:t>
            </a:r>
            <a:r>
              <a:rPr lang="en-US" b="1" dirty="0" err="1" smtClean="0">
                <a:solidFill>
                  <a:schemeClr val="accent1"/>
                </a:solidFill>
              </a:rPr>
              <a:t>accux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accuy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slight increase to 108%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(1)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Improve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accent1"/>
                </a:solidFill>
              </a:rPr>
              <a:t>locality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consumption</a:t>
            </a:r>
            <a:endParaRPr lang="nl-BE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826002" y="3789363"/>
            <a:ext cx="3810001" cy="2019300"/>
            <a:chOff x="3040" y="2387"/>
            <a:chExt cx="2400" cy="1272"/>
          </a:xfrm>
        </p:grpSpPr>
        <p:sp>
          <p:nvSpPr>
            <p:cNvPr id="5123" name="Line 5"/>
            <p:cNvSpPr>
              <a:spLocks noChangeShapeType="1"/>
            </p:cNvSpPr>
            <p:nvPr/>
          </p:nvSpPr>
          <p:spPr bwMode="auto">
            <a:xfrm flipV="1">
              <a:off x="3227" y="2635"/>
              <a:ext cx="0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124" name="Line 6"/>
            <p:cNvSpPr>
              <a:spLocks noChangeShapeType="1"/>
            </p:cNvSpPr>
            <p:nvPr/>
          </p:nvSpPr>
          <p:spPr bwMode="auto">
            <a:xfrm>
              <a:off x="3212" y="3543"/>
              <a:ext cx="1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125" name="Text Box 7"/>
            <p:cNvSpPr txBox="1">
              <a:spLocks noChangeArrowheads="1"/>
            </p:cNvSpPr>
            <p:nvPr/>
          </p:nvSpPr>
          <p:spPr bwMode="auto">
            <a:xfrm>
              <a:off x="5022" y="3407"/>
              <a:ext cx="418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time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5126" name="Text Box 8"/>
            <p:cNvSpPr txBox="1">
              <a:spLocks noChangeArrowheads="1"/>
            </p:cNvSpPr>
            <p:nvPr/>
          </p:nvSpPr>
          <p:spPr bwMode="auto">
            <a:xfrm>
              <a:off x="3040" y="2387"/>
              <a:ext cx="644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location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5127" name="Oval 9"/>
            <p:cNvSpPr>
              <a:spLocks noChangeArrowheads="1"/>
            </p:cNvSpPr>
            <p:nvPr/>
          </p:nvSpPr>
          <p:spPr bwMode="auto">
            <a:xfrm>
              <a:off x="3182" y="3497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8" name="Oval 10"/>
            <p:cNvSpPr>
              <a:spLocks noChangeArrowheads="1"/>
            </p:cNvSpPr>
            <p:nvPr/>
          </p:nvSpPr>
          <p:spPr bwMode="auto">
            <a:xfrm>
              <a:off x="3318" y="3361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9" name="Oval 11"/>
            <p:cNvSpPr>
              <a:spLocks noChangeArrowheads="1"/>
            </p:cNvSpPr>
            <p:nvPr/>
          </p:nvSpPr>
          <p:spPr bwMode="auto">
            <a:xfrm>
              <a:off x="3454" y="3225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0" name="Oval 12"/>
            <p:cNvSpPr>
              <a:spLocks noChangeArrowheads="1"/>
            </p:cNvSpPr>
            <p:nvPr/>
          </p:nvSpPr>
          <p:spPr bwMode="auto">
            <a:xfrm>
              <a:off x="3590" y="3089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1" name="Oval 13"/>
            <p:cNvSpPr>
              <a:spLocks noChangeArrowheads="1"/>
            </p:cNvSpPr>
            <p:nvPr/>
          </p:nvSpPr>
          <p:spPr bwMode="auto">
            <a:xfrm>
              <a:off x="3726" y="2953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2" name="Oval 14"/>
            <p:cNvSpPr>
              <a:spLocks noChangeArrowheads="1"/>
            </p:cNvSpPr>
            <p:nvPr/>
          </p:nvSpPr>
          <p:spPr bwMode="auto">
            <a:xfrm>
              <a:off x="3862" y="2817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634186" y="4471988"/>
            <a:ext cx="1223962" cy="1223962"/>
            <a:chOff x="3999" y="2817"/>
            <a:chExt cx="771" cy="771"/>
          </a:xfrm>
          <a:solidFill>
            <a:schemeClr val="accent3">
              <a:lumMod val="75000"/>
            </a:schemeClr>
          </a:solidFill>
        </p:grpSpPr>
        <p:sp>
          <p:nvSpPr>
            <p:cNvPr id="5134" name="Oval 16"/>
            <p:cNvSpPr>
              <a:spLocks noChangeArrowheads="1"/>
            </p:cNvSpPr>
            <p:nvPr/>
          </p:nvSpPr>
          <p:spPr bwMode="auto">
            <a:xfrm>
              <a:off x="3999" y="349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5" name="Oval 17"/>
            <p:cNvSpPr>
              <a:spLocks noChangeArrowheads="1"/>
            </p:cNvSpPr>
            <p:nvPr/>
          </p:nvSpPr>
          <p:spPr bwMode="auto">
            <a:xfrm>
              <a:off x="4135" y="3361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6" name="Oval 18"/>
            <p:cNvSpPr>
              <a:spLocks noChangeArrowheads="1"/>
            </p:cNvSpPr>
            <p:nvPr/>
          </p:nvSpPr>
          <p:spPr bwMode="auto">
            <a:xfrm>
              <a:off x="4271" y="3225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7" name="Oval 19"/>
            <p:cNvSpPr>
              <a:spLocks noChangeArrowheads="1"/>
            </p:cNvSpPr>
            <p:nvPr/>
          </p:nvSpPr>
          <p:spPr bwMode="auto">
            <a:xfrm>
              <a:off x="4407" y="3089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8" name="Oval 20"/>
            <p:cNvSpPr>
              <a:spLocks noChangeArrowheads="1"/>
            </p:cNvSpPr>
            <p:nvPr/>
          </p:nvSpPr>
          <p:spPr bwMode="auto">
            <a:xfrm>
              <a:off x="4543" y="2953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9" name="Oval 21"/>
            <p:cNvSpPr>
              <a:spLocks noChangeArrowheads="1"/>
            </p:cNvSpPr>
            <p:nvPr/>
          </p:nvSpPr>
          <p:spPr bwMode="auto">
            <a:xfrm>
              <a:off x="4679" y="281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40" name="Text Box 22"/>
          <p:cNvSpPr txBox="1">
            <a:spLocks noChangeArrowheads="1"/>
          </p:cNvSpPr>
          <p:nvPr/>
        </p:nvSpPr>
        <p:spPr bwMode="auto">
          <a:xfrm>
            <a:off x="827088" y="3867150"/>
            <a:ext cx="3108543" cy="1600438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(i=0; i&lt;6;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   A[i] = ...;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1841C4"/>
                </a:solidFill>
                <a:effectLst/>
                <a:latin typeface="Lucida Console" pitchFamily="49" charset="0"/>
                <a:cs typeface="Arial" pitchFamily="34" charset="0"/>
              </a:rPr>
              <a:t>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(i=0; i&lt;6;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   B[i] = f(A[i]);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671" name="Text Box 23"/>
          <p:cNvSpPr txBox="1">
            <a:spLocks noChangeArrowheads="1"/>
          </p:cNvSpPr>
          <p:nvPr/>
        </p:nvSpPr>
        <p:spPr bwMode="auto">
          <a:xfrm>
            <a:off x="1187450" y="4156075"/>
            <a:ext cx="3465513" cy="1600438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(i=0; i&lt;6; i++)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A[i] = ...;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B[i] = f(A[i]);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197475" y="4471988"/>
            <a:ext cx="1223963" cy="1223962"/>
            <a:chOff x="3999" y="2817"/>
            <a:chExt cx="771" cy="771"/>
          </a:xfrm>
          <a:solidFill>
            <a:schemeClr val="accent3">
              <a:lumMod val="75000"/>
            </a:schemeClr>
          </a:solidFill>
        </p:grpSpPr>
        <p:sp>
          <p:nvSpPr>
            <p:cNvPr id="5143" name="Oval 25"/>
            <p:cNvSpPr>
              <a:spLocks noChangeArrowheads="1"/>
            </p:cNvSpPr>
            <p:nvPr/>
          </p:nvSpPr>
          <p:spPr bwMode="auto">
            <a:xfrm>
              <a:off x="3999" y="349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4" name="Oval 26"/>
            <p:cNvSpPr>
              <a:spLocks noChangeArrowheads="1"/>
            </p:cNvSpPr>
            <p:nvPr/>
          </p:nvSpPr>
          <p:spPr bwMode="auto">
            <a:xfrm>
              <a:off x="4135" y="3361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5" name="Oval 27"/>
            <p:cNvSpPr>
              <a:spLocks noChangeArrowheads="1"/>
            </p:cNvSpPr>
            <p:nvPr/>
          </p:nvSpPr>
          <p:spPr bwMode="auto">
            <a:xfrm>
              <a:off x="4271" y="3225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6" name="Oval 28"/>
            <p:cNvSpPr>
              <a:spLocks noChangeArrowheads="1"/>
            </p:cNvSpPr>
            <p:nvPr/>
          </p:nvSpPr>
          <p:spPr bwMode="auto">
            <a:xfrm>
              <a:off x="4407" y="3089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7" name="Oval 29"/>
            <p:cNvSpPr>
              <a:spLocks noChangeArrowheads="1"/>
            </p:cNvSpPr>
            <p:nvPr/>
          </p:nvSpPr>
          <p:spPr bwMode="auto">
            <a:xfrm>
              <a:off x="4543" y="2953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8" name="Oval 30"/>
            <p:cNvSpPr>
              <a:spLocks noChangeArrowheads="1"/>
            </p:cNvSpPr>
            <p:nvPr/>
          </p:nvSpPr>
          <p:spPr bwMode="auto">
            <a:xfrm>
              <a:off x="4679" y="281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ijdelijke aanduiding voor dianumm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(2)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Improve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accent1"/>
                </a:solidFill>
              </a:rPr>
              <a:t>locality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consumption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Consumption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consumption</a:t>
            </a:r>
            <a:endParaRPr lang="nl-BE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nl-BE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826003" y="3789363"/>
            <a:ext cx="3817940" cy="2019300"/>
            <a:chOff x="3040" y="2387"/>
            <a:chExt cx="2405" cy="1272"/>
          </a:xfrm>
          <a:solidFill>
            <a:schemeClr val="accent3">
              <a:lumMod val="75000"/>
            </a:schemeClr>
          </a:solidFill>
        </p:grpSpPr>
        <p:sp>
          <p:nvSpPr>
            <p:cNvPr id="6147" name="Line 5"/>
            <p:cNvSpPr>
              <a:spLocks noChangeShapeType="1"/>
            </p:cNvSpPr>
            <p:nvPr/>
          </p:nvSpPr>
          <p:spPr bwMode="auto">
            <a:xfrm flipV="1">
              <a:off x="3227" y="2635"/>
              <a:ext cx="0" cy="9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148" name="Line 6"/>
            <p:cNvSpPr>
              <a:spLocks noChangeShapeType="1"/>
            </p:cNvSpPr>
            <p:nvPr/>
          </p:nvSpPr>
          <p:spPr bwMode="auto">
            <a:xfrm>
              <a:off x="3212" y="3543"/>
              <a:ext cx="178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149" name="Text Box 7"/>
            <p:cNvSpPr txBox="1">
              <a:spLocks noChangeArrowheads="1"/>
            </p:cNvSpPr>
            <p:nvPr/>
          </p:nvSpPr>
          <p:spPr bwMode="auto">
            <a:xfrm>
              <a:off x="5017" y="3407"/>
              <a:ext cx="428" cy="25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time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6150" name="Text Box 8"/>
            <p:cNvSpPr txBox="1">
              <a:spLocks noChangeArrowheads="1"/>
            </p:cNvSpPr>
            <p:nvPr/>
          </p:nvSpPr>
          <p:spPr bwMode="auto">
            <a:xfrm>
              <a:off x="3040" y="2387"/>
              <a:ext cx="644" cy="25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location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6151" name="Oval 9"/>
            <p:cNvSpPr>
              <a:spLocks noChangeArrowheads="1"/>
            </p:cNvSpPr>
            <p:nvPr/>
          </p:nvSpPr>
          <p:spPr bwMode="auto">
            <a:xfrm>
              <a:off x="3182" y="349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2" name="Oval 10"/>
            <p:cNvSpPr>
              <a:spLocks noChangeArrowheads="1"/>
            </p:cNvSpPr>
            <p:nvPr/>
          </p:nvSpPr>
          <p:spPr bwMode="auto">
            <a:xfrm>
              <a:off x="3318" y="3361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3" name="Oval 11"/>
            <p:cNvSpPr>
              <a:spLocks noChangeArrowheads="1"/>
            </p:cNvSpPr>
            <p:nvPr/>
          </p:nvSpPr>
          <p:spPr bwMode="auto">
            <a:xfrm>
              <a:off x="3454" y="3225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4" name="Oval 12"/>
            <p:cNvSpPr>
              <a:spLocks noChangeArrowheads="1"/>
            </p:cNvSpPr>
            <p:nvPr/>
          </p:nvSpPr>
          <p:spPr bwMode="auto">
            <a:xfrm>
              <a:off x="3590" y="3089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5" name="Oval 13"/>
            <p:cNvSpPr>
              <a:spLocks noChangeArrowheads="1"/>
            </p:cNvSpPr>
            <p:nvPr/>
          </p:nvSpPr>
          <p:spPr bwMode="auto">
            <a:xfrm>
              <a:off x="3726" y="2953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6" name="Oval 14"/>
            <p:cNvSpPr>
              <a:spLocks noChangeArrowheads="1"/>
            </p:cNvSpPr>
            <p:nvPr/>
          </p:nvSpPr>
          <p:spPr bwMode="auto">
            <a:xfrm>
              <a:off x="3862" y="281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348413" y="4471988"/>
            <a:ext cx="1223962" cy="1223962"/>
            <a:chOff x="3999" y="2817"/>
            <a:chExt cx="771" cy="771"/>
          </a:xfrm>
          <a:solidFill>
            <a:schemeClr val="accent3">
              <a:lumMod val="75000"/>
            </a:schemeClr>
          </a:solidFill>
        </p:grpSpPr>
        <p:sp>
          <p:nvSpPr>
            <p:cNvPr id="6158" name="Oval 16"/>
            <p:cNvSpPr>
              <a:spLocks noChangeArrowheads="1"/>
            </p:cNvSpPr>
            <p:nvPr/>
          </p:nvSpPr>
          <p:spPr bwMode="auto">
            <a:xfrm>
              <a:off x="3999" y="349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9" name="Oval 17"/>
            <p:cNvSpPr>
              <a:spLocks noChangeArrowheads="1"/>
            </p:cNvSpPr>
            <p:nvPr/>
          </p:nvSpPr>
          <p:spPr bwMode="auto">
            <a:xfrm>
              <a:off x="4135" y="3361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0" name="Oval 18"/>
            <p:cNvSpPr>
              <a:spLocks noChangeArrowheads="1"/>
            </p:cNvSpPr>
            <p:nvPr/>
          </p:nvSpPr>
          <p:spPr bwMode="auto">
            <a:xfrm>
              <a:off x="4271" y="3225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1" name="Oval 19"/>
            <p:cNvSpPr>
              <a:spLocks noChangeArrowheads="1"/>
            </p:cNvSpPr>
            <p:nvPr/>
          </p:nvSpPr>
          <p:spPr bwMode="auto">
            <a:xfrm>
              <a:off x="4407" y="3089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2" name="Oval 20"/>
            <p:cNvSpPr>
              <a:spLocks noChangeArrowheads="1"/>
            </p:cNvSpPr>
            <p:nvPr/>
          </p:nvSpPr>
          <p:spPr bwMode="auto">
            <a:xfrm>
              <a:off x="4543" y="2953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3" name="Oval 21"/>
            <p:cNvSpPr>
              <a:spLocks noChangeArrowheads="1"/>
            </p:cNvSpPr>
            <p:nvPr/>
          </p:nvSpPr>
          <p:spPr bwMode="auto">
            <a:xfrm>
              <a:off x="4679" y="281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827088" y="3867150"/>
            <a:ext cx="3108543" cy="1600438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(i=0; i&lt;6;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   B[i] = f(A[i]);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(i=0; i&lt;6;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   C[i] = f(A[i]);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3719" name="Text Box 23"/>
          <p:cNvSpPr txBox="1">
            <a:spLocks noChangeArrowheads="1"/>
          </p:cNvSpPr>
          <p:nvPr/>
        </p:nvSpPr>
        <p:spPr bwMode="auto">
          <a:xfrm>
            <a:off x="1187450" y="4156075"/>
            <a:ext cx="3465513" cy="1600438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(i=0; i&lt;6; i++)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B[i] = f(A[i]);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   C[i] = f(A[i]);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203825" y="4476750"/>
            <a:ext cx="1223963" cy="1223963"/>
            <a:chOff x="3999" y="2817"/>
            <a:chExt cx="771" cy="771"/>
          </a:xfrm>
          <a:solidFill>
            <a:schemeClr val="accent3">
              <a:lumMod val="75000"/>
            </a:schemeClr>
          </a:solidFill>
        </p:grpSpPr>
        <p:sp>
          <p:nvSpPr>
            <p:cNvPr id="6167" name="Oval 25"/>
            <p:cNvSpPr>
              <a:spLocks noChangeArrowheads="1"/>
            </p:cNvSpPr>
            <p:nvPr/>
          </p:nvSpPr>
          <p:spPr bwMode="auto">
            <a:xfrm>
              <a:off x="3999" y="349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8" name="Oval 26"/>
            <p:cNvSpPr>
              <a:spLocks noChangeArrowheads="1"/>
            </p:cNvSpPr>
            <p:nvPr/>
          </p:nvSpPr>
          <p:spPr bwMode="auto">
            <a:xfrm>
              <a:off x="4135" y="3361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9" name="Oval 27"/>
            <p:cNvSpPr>
              <a:spLocks noChangeArrowheads="1"/>
            </p:cNvSpPr>
            <p:nvPr/>
          </p:nvSpPr>
          <p:spPr bwMode="auto">
            <a:xfrm>
              <a:off x="4271" y="3225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0" name="Oval 28"/>
            <p:cNvSpPr>
              <a:spLocks noChangeArrowheads="1"/>
            </p:cNvSpPr>
            <p:nvPr/>
          </p:nvSpPr>
          <p:spPr bwMode="auto">
            <a:xfrm>
              <a:off x="4407" y="3089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1" name="Oval 29"/>
            <p:cNvSpPr>
              <a:spLocks noChangeArrowheads="1"/>
            </p:cNvSpPr>
            <p:nvPr/>
          </p:nvSpPr>
          <p:spPr bwMode="auto">
            <a:xfrm>
              <a:off x="4543" y="2953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2" name="Oval 30"/>
            <p:cNvSpPr>
              <a:spLocks noChangeArrowheads="1"/>
            </p:cNvSpPr>
            <p:nvPr/>
          </p:nvSpPr>
          <p:spPr bwMode="auto">
            <a:xfrm>
              <a:off x="4679" y="2817"/>
              <a:ext cx="91" cy="91"/>
            </a:xfrm>
            <a:prstGeom prst="ellipse">
              <a:avLst/>
            </a:prstGeom>
            <a:grpFill/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ijdelijke aanduiding voor dianumm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</a:t>
            </a:r>
            <a:r>
              <a:rPr lang="en-US" b="1" dirty="0" smtClean="0">
                <a:solidFill>
                  <a:srgbClr val="4F81BD"/>
                </a:solidFill>
              </a:rPr>
              <a:t>regularity</a:t>
            </a:r>
          </a:p>
          <a:p>
            <a:pPr lvl="1"/>
            <a:r>
              <a:rPr lang="en-US" dirty="0" smtClean="0"/>
              <a:t>Change the </a:t>
            </a:r>
            <a:r>
              <a:rPr lang="en-US" b="1" dirty="0" smtClean="0">
                <a:solidFill>
                  <a:srgbClr val="4F81BD"/>
                </a:solidFill>
              </a:rPr>
              <a:t>dataflow</a:t>
            </a:r>
          </a:p>
          <a:p>
            <a:pPr lvl="1"/>
            <a:r>
              <a:rPr lang="en-US" dirty="0" smtClean="0"/>
              <a:t>Possible using </a:t>
            </a:r>
            <a:r>
              <a:rPr lang="en-US" b="1" dirty="0" err="1" smtClean="0">
                <a:solidFill>
                  <a:srgbClr val="4F81BD"/>
                </a:solidFill>
              </a:rPr>
              <a:t>associativity</a:t>
            </a:r>
            <a:endParaRPr lang="en-US" b="1" dirty="0">
              <a:solidFill>
                <a:srgbClr val="4F81BD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881567" y="3789363"/>
            <a:ext cx="3816352" cy="2019300"/>
            <a:chOff x="3075" y="2387"/>
            <a:chExt cx="2404" cy="127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3227" y="2635"/>
              <a:ext cx="0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212" y="3543"/>
              <a:ext cx="1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061" y="3407"/>
              <a:ext cx="418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sz="2000" dirty="0" smtClean="0"/>
                <a:t>time</a:t>
              </a:r>
              <a:endParaRPr lang="nl-NL" sz="20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75" y="2387"/>
              <a:ext cx="64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sz="2000" dirty="0" err="1" smtClean="0"/>
                <a:t>location</a:t>
              </a:r>
              <a:endParaRPr lang="nl-NL" sz="2000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82" y="3497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8" y="3361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454" y="3225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590" y="3089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726" y="2953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862" y="2817"/>
              <a:ext cx="91" cy="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 flipH="1">
            <a:off x="6348413" y="4471988"/>
            <a:ext cx="1223962" cy="1223962"/>
            <a:chOff x="3999" y="2817"/>
            <a:chExt cx="771" cy="771"/>
          </a:xfrm>
          <a:solidFill>
            <a:schemeClr val="accent3">
              <a:lumMod val="75000"/>
            </a:schemeClr>
          </a:solidFill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999" y="3497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135" y="3361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271" y="3225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4407" y="3089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543" y="2953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4679" y="2817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819150" y="3867150"/>
            <a:ext cx="3260725" cy="1797050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=0;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&lt;6;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   A[</a:t>
            </a:r>
            <a:r>
              <a:rPr lang="nl-NL" sz="2000" dirty="0" err="1">
                <a:solidFill>
                  <a:srgbClr val="953735"/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] = ...;</a:t>
            </a:r>
          </a:p>
          <a:p>
            <a:pPr algn="l">
              <a:spcBef>
                <a:spcPct val="5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</a:t>
            </a:r>
            <a:r>
              <a:rPr lang="nl-NL" sz="2000" dirty="0" err="1">
                <a:solidFill>
                  <a:srgbClr val="1841C4"/>
                </a:solidFill>
                <a:latin typeface="Lucida Console" charset="0"/>
              </a:rPr>
              <a:t>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=0;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&lt;6;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   B[</a:t>
            </a:r>
            <a:r>
              <a:rPr lang="nl-NL" sz="2000" dirty="0" err="1">
                <a:solidFill>
                  <a:srgbClr val="77933C"/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] = </a:t>
            </a:r>
            <a:r>
              <a:rPr lang="nl-NL" sz="2000" dirty="0" err="1">
                <a:solidFill>
                  <a:srgbClr val="77933C"/>
                </a:solidFill>
                <a:latin typeface="Lucida Console" charset="0"/>
              </a:rPr>
              <a:t>f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(A[5-i]);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187450" y="4156075"/>
            <a:ext cx="3465513" cy="1797050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solidFill>
                  <a:srgbClr val="4F81BD"/>
                </a:solidFill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=0;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&lt;6;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A[</a:t>
            </a:r>
            <a:r>
              <a:rPr lang="nl-NL" sz="2000" dirty="0" err="1">
                <a:solidFill>
                  <a:srgbClr val="953735"/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] = ...;</a:t>
            </a:r>
          </a:p>
          <a:p>
            <a:pPr algn="l">
              <a:spcBef>
                <a:spcPct val="5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=0;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&lt;6;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B[5-i] = </a:t>
            </a:r>
            <a:r>
              <a:rPr lang="nl-NL" sz="2000" dirty="0" err="1">
                <a:solidFill>
                  <a:srgbClr val="77933C"/>
                </a:solidFill>
                <a:latin typeface="Lucida Console" charset="0"/>
              </a:rPr>
              <a:t>f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(A[</a:t>
            </a:r>
            <a:r>
              <a:rPr lang="nl-NL" sz="2000" dirty="0" err="1">
                <a:solidFill>
                  <a:srgbClr val="77933C"/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]);</a:t>
            </a: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372225" y="4471988"/>
            <a:ext cx="1223963" cy="1223962"/>
            <a:chOff x="3999" y="2817"/>
            <a:chExt cx="771" cy="771"/>
          </a:xfrm>
          <a:solidFill>
            <a:srgbClr val="77933C"/>
          </a:solidFill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3999" y="3497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135" y="3361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4271" y="3225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4407" y="3089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543" y="2953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4679" y="2817"/>
              <a:ext cx="91" cy="91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Tijdelijke aanduiding voor dianumm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Simple</a:t>
            </a:r>
            <a:r>
              <a:rPr lang="en-US" dirty="0" smtClean="0"/>
              <a:t> loop transformations</a:t>
            </a:r>
          </a:p>
          <a:p>
            <a:pPr lvl="1"/>
            <a:r>
              <a:rPr lang="en-US" dirty="0" smtClean="0"/>
              <a:t>Combine loops </a:t>
            </a:r>
            <a:br>
              <a:rPr lang="en-US" dirty="0" smtClean="0"/>
            </a:br>
            <a:r>
              <a:rPr lang="en-US" dirty="0" smtClean="0"/>
              <a:t>(Watch out for </a:t>
            </a:r>
            <a:r>
              <a:rPr lang="en-US" b="1" dirty="0" smtClean="0">
                <a:solidFill>
                  <a:srgbClr val="4F81BD"/>
                </a:solidFill>
              </a:rPr>
              <a:t>data dependencies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851275" y="5099050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4378325"/>
            <a:ext cx="3175000" cy="1430338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B;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function1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(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);</a:t>
            </a:r>
          </a:p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B;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smtClean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function2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(</a:t>
            </a:r>
            <a:r>
              <a:rPr lang="nl-NL" sz="2000" dirty="0" err="1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06938" y="4378325"/>
            <a:ext cx="3609975" cy="1430338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t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t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B;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t</a:t>
            </a:r>
            <a:r>
              <a:rPr lang="nl-NL" sz="2000" dirty="0">
                <a:latin typeface="Lucida Console" charset="0"/>
              </a:rPr>
              <a:t>++) {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smtClean="0">
                <a:solidFill>
                  <a:srgbClr val="953735"/>
                </a:solidFill>
                <a:latin typeface="Lucida Console" charset="0"/>
              </a:rPr>
              <a:t>function1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(</a:t>
            </a:r>
            <a:r>
              <a:rPr lang="nl-NL" sz="2000" dirty="0" err="1">
                <a:solidFill>
                  <a:srgbClr val="953735"/>
                </a:solidFill>
                <a:latin typeface="Lucida Console" charset="0"/>
              </a:rPr>
              <a:t>t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);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   </a:t>
            </a:r>
            <a:r>
              <a:rPr lang="nl-NL" sz="2000" dirty="0" smtClean="0">
                <a:solidFill>
                  <a:srgbClr val="77933C"/>
                </a:solidFill>
                <a:latin typeface="Lucida Console" charset="0"/>
              </a:rPr>
              <a:t>function2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(</a:t>
            </a:r>
            <a:r>
              <a:rPr lang="nl-NL" sz="2000" dirty="0" err="1">
                <a:solidFill>
                  <a:srgbClr val="77933C"/>
                </a:solidFill>
                <a:latin typeface="Lucida Console" charset="0"/>
              </a:rPr>
              <a:t>t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);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}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Simple</a:t>
            </a:r>
            <a:r>
              <a:rPr lang="en-US" dirty="0" smtClean="0"/>
              <a:t> loop transformations</a:t>
            </a:r>
          </a:p>
          <a:p>
            <a:pPr lvl="1"/>
            <a:r>
              <a:rPr lang="en-US" dirty="0" smtClean="0"/>
              <a:t>Combine loops</a:t>
            </a:r>
          </a:p>
          <a:p>
            <a:pPr lvl="1"/>
            <a:r>
              <a:rPr lang="en-US" dirty="0" smtClean="0"/>
              <a:t>Switch loops (Watch out for </a:t>
            </a:r>
            <a:r>
              <a:rPr lang="en-US" b="1" dirty="0" smtClean="0">
                <a:solidFill>
                  <a:schemeClr val="accent1"/>
                </a:solidFill>
              </a:rPr>
              <a:t>data dependencies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4140200" y="486886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4378325"/>
            <a:ext cx="3479800" cy="1095375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B;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solidFill>
                  <a:srgbClr val="0033CC"/>
                </a:solidFill>
                <a:latin typeface="Lucida Console" charset="0"/>
              </a:rPr>
              <a:t>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solidFill>
                  <a:srgbClr val="953735"/>
                </a:solidFill>
                <a:latin typeface="Lucida Console" charset="0"/>
              </a:rPr>
              <a:t>j</a:t>
            </a:r>
            <a:r>
              <a:rPr lang="nl-NL" sz="800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=</a:t>
            </a:r>
            <a:r>
              <a:rPr lang="nl-NL" sz="800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C;</a:t>
            </a:r>
            <a:r>
              <a:rPr lang="nl-NL" sz="800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dirty="0" err="1">
                <a:solidFill>
                  <a:srgbClr val="953735"/>
                </a:solidFill>
                <a:latin typeface="Lucida Console" charset="0"/>
              </a:rPr>
              <a:t>j</a:t>
            </a:r>
            <a:r>
              <a:rPr lang="nl-NL" sz="800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&lt;</a:t>
            </a:r>
            <a:r>
              <a:rPr lang="nl-NL" sz="800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D;</a:t>
            </a:r>
            <a:r>
              <a:rPr lang="nl-NL" sz="800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dirty="0" err="1">
                <a:solidFill>
                  <a:srgbClr val="953735"/>
                </a:solidFill>
                <a:latin typeface="Lucida Console" charset="0"/>
              </a:rPr>
              <a:t>j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++</a:t>
            </a:r>
            <a:r>
              <a:rPr lang="nl-NL" sz="2000" dirty="0">
                <a:latin typeface="Lucida Console" charset="0"/>
              </a:rPr>
              <a:t>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</a:t>
            </a:r>
            <a:r>
              <a:rPr lang="nl-NL" sz="2000" dirty="0" err="1" smtClean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function</a:t>
            </a:r>
            <a:r>
              <a:rPr lang="nl-NL" sz="2000" dirty="0" smtClean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(</a:t>
            </a:r>
            <a:r>
              <a:rPr lang="nl-NL" sz="2000" dirty="0" err="1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,</a:t>
            </a:r>
            <a:r>
              <a:rPr lang="nl-NL" sz="2000" dirty="0" err="1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06938" y="4378325"/>
            <a:ext cx="3752850" cy="1095375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8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=</a:t>
            </a:r>
            <a:r>
              <a:rPr lang="nl-NL" sz="8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C;</a:t>
            </a:r>
            <a:r>
              <a:rPr lang="nl-NL" sz="8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8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&lt;</a:t>
            </a:r>
            <a:r>
              <a:rPr lang="nl-NL" sz="8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D;</a:t>
            </a:r>
            <a:r>
              <a:rPr lang="nl-NL" sz="8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++</a:t>
            </a:r>
            <a:r>
              <a:rPr lang="nl-NL" sz="2000" dirty="0">
                <a:latin typeface="Lucida Console" charset="0"/>
              </a:rPr>
              <a:t>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solidFill>
                  <a:srgbClr val="0033CC"/>
                </a:solidFill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B;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</a:t>
            </a:r>
            <a:r>
              <a:rPr lang="nl-NL" sz="2000" dirty="0" err="1" smtClean="0">
                <a:solidFill>
                  <a:srgbClr val="77933C"/>
                </a:solidFill>
                <a:latin typeface="Lucida Console" charset="0"/>
              </a:rPr>
              <a:t>function</a:t>
            </a:r>
            <a:r>
              <a:rPr lang="nl-NL" sz="2000" dirty="0" smtClean="0">
                <a:solidFill>
                  <a:srgbClr val="77933C"/>
                </a:solidFill>
                <a:latin typeface="Lucida Console" charset="0"/>
              </a:rPr>
              <a:t>(</a:t>
            </a:r>
            <a:r>
              <a:rPr lang="nl-NL" sz="2000" dirty="0" err="1">
                <a:solidFill>
                  <a:srgbClr val="77933C"/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,</a:t>
            </a:r>
            <a:r>
              <a:rPr lang="nl-NL" sz="2000" dirty="0" err="1">
                <a:solidFill>
                  <a:srgbClr val="77933C"/>
                </a:solidFill>
                <a:latin typeface="Lucida Console" charset="0"/>
              </a:rPr>
              <a:t>j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);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Simple</a:t>
            </a:r>
            <a:r>
              <a:rPr lang="en-US" dirty="0" smtClean="0"/>
              <a:t> loop transformations</a:t>
            </a:r>
          </a:p>
          <a:p>
            <a:pPr lvl="1"/>
            <a:r>
              <a:rPr lang="en-US" dirty="0" smtClean="0"/>
              <a:t>Combine loops</a:t>
            </a:r>
          </a:p>
          <a:p>
            <a:pPr lvl="1"/>
            <a:r>
              <a:rPr lang="en-US" dirty="0" smtClean="0"/>
              <a:t>Switch loops</a:t>
            </a:r>
          </a:p>
          <a:p>
            <a:pPr lvl="1"/>
            <a:r>
              <a:rPr lang="en-US" dirty="0" smtClean="0"/>
              <a:t>Shift loops (</a:t>
            </a:r>
            <a:r>
              <a:rPr lang="en-US" b="1" dirty="0" smtClean="0">
                <a:solidFill>
                  <a:schemeClr val="accent1"/>
                </a:solidFill>
              </a:rPr>
              <a:t>always possible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851275" y="486886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4378325"/>
            <a:ext cx="3175000" cy="760413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B;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   </a:t>
            </a:r>
            <a:r>
              <a:rPr lang="nl-NL" sz="2000" dirty="0" err="1" smtClean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function</a:t>
            </a:r>
            <a:r>
              <a:rPr lang="nl-NL" sz="2000" dirty="0" smtClean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(i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06938" y="4378325"/>
            <a:ext cx="3968750" cy="760413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 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+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n</a:t>
            </a:r>
            <a:r>
              <a:rPr lang="nl-NL" sz="2000" dirty="0">
                <a:latin typeface="Lucida Console" charset="0"/>
              </a:rPr>
              <a:t>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B</a:t>
            </a:r>
            <a:r>
              <a:rPr lang="nl-NL" sz="2000" dirty="0">
                <a:solidFill>
                  <a:srgbClr val="953735"/>
                </a:solidFill>
                <a:latin typeface="Lucida Console" charset="0"/>
              </a:rPr>
              <a:t>+</a:t>
            </a:r>
            <a:r>
              <a:rPr lang="nl-NL" sz="2000" dirty="0" err="1">
                <a:solidFill>
                  <a:srgbClr val="953735"/>
                </a:solidFill>
                <a:latin typeface="Lucida Console" charset="0"/>
              </a:rPr>
              <a:t>n</a:t>
            </a:r>
            <a:r>
              <a:rPr lang="nl-NL" sz="2000" dirty="0">
                <a:latin typeface="Lucida Console" charset="0"/>
              </a:rPr>
              <a:t>;</a:t>
            </a:r>
            <a:r>
              <a:rPr lang="nl-NL" sz="800" dirty="0">
                <a:latin typeface="Lucida Console" charset="0"/>
              </a:rPr>
              <a:t>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   </a:t>
            </a:r>
            <a:r>
              <a:rPr lang="nl-NL" sz="2000" dirty="0" err="1" smtClean="0">
                <a:solidFill>
                  <a:srgbClr val="77933C"/>
                </a:solidFill>
                <a:latin typeface="Lucida Console" charset="0"/>
              </a:rPr>
              <a:t>function</a:t>
            </a:r>
            <a:r>
              <a:rPr lang="nl-NL" sz="2000" dirty="0" smtClean="0">
                <a:solidFill>
                  <a:srgbClr val="77933C"/>
                </a:solidFill>
                <a:latin typeface="Lucida Console" charset="0"/>
              </a:rPr>
              <a:t>(</a:t>
            </a:r>
            <a:r>
              <a:rPr lang="nl-NL" sz="2000" dirty="0" err="1" smtClean="0">
                <a:solidFill>
                  <a:srgbClr val="77933C"/>
                </a:solidFill>
                <a:latin typeface="Lucida Console" charset="0"/>
              </a:rPr>
              <a:t>i</a:t>
            </a:r>
            <a:r>
              <a:rPr lang="nl-NL" sz="2000" dirty="0" err="1" smtClean="0">
                <a:solidFill>
                  <a:srgbClr val="953735"/>
                </a:solidFill>
                <a:latin typeface="Lucida Console" charset="0"/>
              </a:rPr>
              <a:t>-n</a:t>
            </a:r>
            <a:r>
              <a:rPr lang="nl-NL" sz="2000" dirty="0">
                <a:solidFill>
                  <a:srgbClr val="77933C"/>
                </a:solidFill>
                <a:latin typeface="Lucida Console" charset="0"/>
              </a:rPr>
              <a:t>);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940</Words>
  <Application>Microsoft Macintosh PowerPoint</Application>
  <PresentationFormat>Diavoorstelling (4:3)</PresentationFormat>
  <Paragraphs>125</Paragraphs>
  <Slides>11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Office Theme</vt:lpstr>
      <vt:lpstr>2. Dataflow transformations (5)</vt:lpstr>
      <vt:lpstr>2. Dataflow transformations (6)</vt:lpstr>
      <vt:lpstr>2. Dataflow transformations (7)</vt:lpstr>
      <vt:lpstr>3. Loop transformations (1)</vt:lpstr>
      <vt:lpstr>3. Loop transformations (2)</vt:lpstr>
      <vt:lpstr>3. Loop transformations (3)</vt:lpstr>
      <vt:lpstr>3. Loop transformations (4)</vt:lpstr>
      <vt:lpstr>3. Loop transformations (5)</vt:lpstr>
      <vt:lpstr>3. Loop transformations (6)</vt:lpstr>
      <vt:lpstr>3. Loop transformations (7)</vt:lpstr>
      <vt:lpstr>3. Loop transformations (8)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Dataflow transformations (5)</dc:title>
  <dc:creator>todavids</dc:creator>
  <cp:lastModifiedBy>Karel Heyse</cp:lastModifiedBy>
  <cp:revision>3</cp:revision>
  <dcterms:created xsi:type="dcterms:W3CDTF">2010-11-10T12:50:23Z</dcterms:created>
  <dcterms:modified xsi:type="dcterms:W3CDTF">2013-11-26T13:30:18Z</dcterms:modified>
</cp:coreProperties>
</file>