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D2CF-7BC9-4D48-8F84-F32DEA18949A}" type="datetimeFigureOut">
              <a:rPr lang="nl-NL" smtClean="0"/>
              <a:t>4/12/13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0450E-A297-5D48-8E45-B203B182A7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89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Temporal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locality</a:t>
            </a:r>
            <a:r>
              <a:rPr lang="nl-NL" baseline="0" dirty="0" smtClean="0"/>
              <a:t>!!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450E-A297-5D48-8E45-B203B182A7E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033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Power </a:t>
            </a:r>
            <a:r>
              <a:rPr lang="nl-BE" dirty="0" smtClean="0"/>
              <a:t>~ </a:t>
            </a:r>
            <a:r>
              <a:rPr lang="en-US" dirty="0" smtClean="0"/>
              <a:t>memory size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Count accesses and calculate total energy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450E-A297-5D48-8E45-B203B182A7E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37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E23F-1DC2-47A3-9C14-88CD7321BEA8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ADE6-97E2-47AD-A809-3E57DE95D7C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Combine</a:t>
            </a:r>
            <a:r>
              <a:rPr lang="en-US" dirty="0" smtClean="0"/>
              <a:t> all </a:t>
            </a:r>
            <a:r>
              <a:rPr lang="en-US" dirty="0" err="1" smtClean="0"/>
              <a:t>x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r>
              <a:rPr lang="en-US" dirty="0" smtClean="0"/>
              <a:t> loops</a:t>
            </a:r>
          </a:p>
          <a:p>
            <a:r>
              <a:rPr lang="en-US" b="1" dirty="0" err="1" smtClean="0">
                <a:solidFill>
                  <a:srgbClr val="4F81BD"/>
                </a:solidFill>
              </a:rPr>
              <a:t>k</a:t>
            </a:r>
            <a:r>
              <a:rPr lang="en-US" b="1" dirty="0" smtClean="0">
                <a:solidFill>
                  <a:srgbClr val="4F81BD"/>
                </a:solidFill>
              </a:rPr>
              <a:t> and </a:t>
            </a:r>
            <a:r>
              <a:rPr lang="en-US" b="1" dirty="0" err="1" smtClean="0">
                <a:solidFill>
                  <a:srgbClr val="4F81BD"/>
                </a:solidFill>
              </a:rPr>
              <a:t>l</a:t>
            </a:r>
            <a:r>
              <a:rPr lang="en-US" b="1" dirty="0" smtClean="0">
                <a:solidFill>
                  <a:srgbClr val="4F81BD"/>
                </a:solidFill>
              </a:rPr>
              <a:t> loops </a:t>
            </a:r>
            <a:r>
              <a:rPr lang="en-US" dirty="0" smtClean="0"/>
              <a:t>can be combined too</a:t>
            </a:r>
          </a:p>
          <a:p>
            <a:pPr lvl="1"/>
            <a:r>
              <a:rPr lang="en-US" dirty="0" smtClean="0"/>
              <a:t>This is </a:t>
            </a:r>
            <a:r>
              <a:rPr lang="en-US" b="1" dirty="0" smtClean="0">
                <a:solidFill>
                  <a:srgbClr val="4F81BD"/>
                </a:solidFill>
              </a:rPr>
              <a:t>not useful</a:t>
            </a:r>
            <a:r>
              <a:rPr lang="en-US" dirty="0" smtClean="0"/>
              <a:t> here</a:t>
            </a:r>
          </a:p>
          <a:p>
            <a:pPr lvl="1"/>
            <a:r>
              <a:rPr lang="en-US" b="1" dirty="0" smtClean="0">
                <a:solidFill>
                  <a:srgbClr val="4F81BD"/>
                </a:solidFill>
              </a:rPr>
              <a:t>Increase</a:t>
            </a:r>
            <a:r>
              <a:rPr lang="en-US" dirty="0" smtClean="0"/>
              <a:t> in locality is </a:t>
            </a:r>
            <a:r>
              <a:rPr lang="en-US" b="1" dirty="0" smtClean="0">
                <a:solidFill>
                  <a:srgbClr val="4F81BD"/>
                </a:solidFill>
              </a:rPr>
              <a:t>minimal</a:t>
            </a:r>
            <a:endParaRPr lang="en-US" b="1" dirty="0">
              <a:solidFill>
                <a:srgbClr val="4F81BD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 (5)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188" y="1557338"/>
            <a:ext cx="5378450" cy="2100262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10;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 </a:t>
            </a: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/* </a:t>
            </a:r>
            <a:r>
              <a:rPr lang="nl-NL" sz="2000" dirty="0" err="1">
                <a:solidFill>
                  <a:srgbClr val="339933"/>
                </a:solidFill>
                <a:latin typeface="Lucida Console" charset="0"/>
              </a:rPr>
              <a:t>i</a:t>
            </a:r>
            <a:r>
              <a:rPr lang="nl-NL" sz="900" dirty="0">
                <a:solidFill>
                  <a:srgbClr val="339933"/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=</a:t>
            </a:r>
            <a:r>
              <a:rPr lang="nl-NL" sz="900" dirty="0">
                <a:solidFill>
                  <a:srgbClr val="339933"/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0 */</a:t>
            </a:r>
            <a:endParaRPr lang="nl-NL" sz="2000" dirty="0">
              <a:latin typeface="Lucida Console" charset="0"/>
            </a:endParaRP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2;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solidFill>
                  <a:srgbClr val="4F81BD"/>
                </a:solidFill>
                <a:latin typeface="Lucida Console" charset="0"/>
              </a:rPr>
              <a:t>   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solidFill>
                  <a:srgbClr val="4F81BD"/>
                </a:solidFill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(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5;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   ...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A[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*15+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*5+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];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59413" y="5654675"/>
            <a:ext cx="504825" cy="36671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NL" sz="1800" dirty="0"/>
              <a:t>tijd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16200000">
            <a:off x="-32853" y="4061897"/>
            <a:ext cx="937244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NL" sz="1800" dirty="0" err="1" smtClean="0"/>
              <a:t>location</a:t>
            </a:r>
            <a:endParaRPr lang="nl-NL" sz="1800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47700" y="6022975"/>
            <a:ext cx="5378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647700" y="3790950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11188" y="5967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65163" y="58229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0725" y="56911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74700" y="55578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28675" y="54260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882650" y="5967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36625" y="58229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992188" y="56911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046163" y="55578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100138" y="54260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154113" y="5967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208088" y="58229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262063" y="56911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316038" y="55578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1371600" y="54260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428750" y="52768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1484313" y="51323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38288" y="50006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92263" y="48672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1647825" y="47339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701800" y="52768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755775" y="51323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809750" y="50006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863725" y="48672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919288" y="47339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973263" y="52768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027238" y="51323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081213" y="50006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2135188" y="48672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189163" y="47339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2254250" y="45894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2309813" y="44450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2363788" y="43132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417763" y="41798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471738" y="40465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525713" y="45894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581275" y="44450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2635250" y="43132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689225" y="41798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2744788" y="40465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2797175" y="45894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851150" y="44450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2906713" y="43132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960688" y="41798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3014663" y="40465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109913" y="59705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163888" y="58261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3219450" y="56943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3273425" y="55610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3327400" y="54292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3382963" y="59705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3436938" y="58261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3490913" y="56943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3544888" y="55610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3598863" y="54292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3652838" y="59705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3708400" y="58261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3762375" y="56943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3816350" y="55610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3870325" y="54292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3929063" y="52800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3983038" y="51355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4037013" y="50038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4090988" y="48704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4146550" y="47371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4200525" y="52800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4256088" y="51355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4308475" y="50038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4362450" y="48704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4418013" y="47371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4471988" y="52800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525963" y="51355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581525" y="50038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4635500" y="48704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4689475" y="47371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4752975" y="45926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4808538" y="44481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4862513" y="4316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4916488" y="41830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4972050" y="40497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5026025" y="45926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5080000" y="44481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5133975" y="4316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5187950" y="41830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5243513" y="40497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5297488" y="45926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5351463" y="44481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5405438" y="4316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5459413" y="41830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513388" y="40497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6705600" y="1557338"/>
            <a:ext cx="1584325" cy="12969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A</a:t>
            </a:r>
            <a:endParaRPr lang="nl-NL" sz="3600" dirty="0"/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8001000" y="1989138"/>
            <a:ext cx="647700" cy="4318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4500</a:t>
            </a:r>
            <a:endParaRPr lang="nl-NL" sz="2000" dirty="0"/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6345238" y="1701800"/>
            <a:ext cx="647700" cy="4318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30</a:t>
            </a:r>
            <a:endParaRPr lang="nl-NL" sz="2000" dirty="0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6345238" y="2278063"/>
            <a:ext cx="647700" cy="4318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150</a:t>
            </a:r>
            <a:endParaRPr lang="nl-NL" sz="2000" dirty="0"/>
          </a:p>
        </p:txBody>
      </p: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926263" y="3987800"/>
            <a:ext cx="1152525" cy="2033588"/>
            <a:chOff x="4363" y="2512"/>
            <a:chExt cx="726" cy="1281"/>
          </a:xfrm>
        </p:grpSpPr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4723" y="2512"/>
              <a:ext cx="0" cy="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4778" y="3166"/>
              <a:ext cx="29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90</a:t>
              </a:r>
              <a:endParaRPr lang="nl-NL" sz="2000" dirty="0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363" y="3437"/>
              <a:ext cx="726" cy="3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 tIns="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CPU</a:t>
              </a:r>
              <a:endParaRPr lang="nl-NL" sz="2000" dirty="0"/>
            </a:p>
          </p:txBody>
        </p:sp>
      </p:grp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39750" y="5340350"/>
            <a:ext cx="1008063" cy="792163"/>
          </a:xfrm>
          <a:prstGeom prst="rect">
            <a:avLst/>
          </a:prstGeom>
          <a:noFill/>
          <a:ln w="57150">
            <a:solidFill>
              <a:srgbClr val="CC99FF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6877050" y="3429000"/>
            <a:ext cx="1295400" cy="717550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B</a:t>
            </a:r>
            <a:endParaRPr lang="nl-NL" sz="3600" dirty="0"/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8027988" y="3571875"/>
            <a:ext cx="647700" cy="4318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600</a:t>
            </a:r>
            <a:endParaRPr lang="nl-NL" sz="2000" dirty="0"/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6372225" y="3284538"/>
            <a:ext cx="647700" cy="4318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120</a:t>
            </a:r>
            <a:endParaRPr lang="nl-NL" sz="2000" dirty="0"/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6372225" y="3860800"/>
            <a:ext cx="647700" cy="4318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5</a:t>
            </a:r>
            <a:endParaRPr lang="nl-NL" sz="2000" dirty="0"/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7524750" y="285273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7596188" y="2997200"/>
            <a:ext cx="460375" cy="3968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30</a:t>
            </a:r>
            <a:endParaRPr lang="nl-NL" sz="2000" dirty="0"/>
          </a:p>
        </p:txBody>
      </p:sp>
      <p:grpSp>
        <p:nvGrpSpPr>
          <p:cNvPr id="103" name="Group 113"/>
          <p:cNvGrpSpPr>
            <a:grpSpLocks/>
          </p:cNvGrpSpPr>
          <p:nvPr/>
        </p:nvGrpSpPr>
        <p:grpSpPr bwMode="auto">
          <a:xfrm>
            <a:off x="611188" y="4043363"/>
            <a:ext cx="4468812" cy="2032000"/>
            <a:chOff x="521" y="2685"/>
            <a:chExt cx="2815" cy="1280"/>
          </a:xfrm>
        </p:grpSpPr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521" y="3895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55" y="3804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590" y="3721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624" y="3637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658" y="3554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036" y="3460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Oval 120"/>
            <p:cNvSpPr>
              <a:spLocks noChangeArrowheads="1"/>
            </p:cNvSpPr>
            <p:nvPr/>
          </p:nvSpPr>
          <p:spPr bwMode="auto">
            <a:xfrm>
              <a:off x="1071" y="3369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Oval 121"/>
            <p:cNvSpPr>
              <a:spLocks noChangeArrowheads="1"/>
            </p:cNvSpPr>
            <p:nvPr/>
          </p:nvSpPr>
          <p:spPr bwMode="auto">
            <a:xfrm>
              <a:off x="1105" y="3286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1139" y="3202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174" y="3118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Oval 124"/>
            <p:cNvSpPr>
              <a:spLocks noChangeArrowheads="1"/>
            </p:cNvSpPr>
            <p:nvPr/>
          </p:nvSpPr>
          <p:spPr bwMode="auto">
            <a:xfrm>
              <a:off x="1556" y="3027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1591" y="2936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1625" y="2853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1659" y="2769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1693" y="2685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2095" y="3897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2129" y="3806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2164" y="3723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2198" y="3639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2232" y="3556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2611" y="3462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645" y="3371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Oval 136"/>
            <p:cNvSpPr>
              <a:spLocks noChangeArrowheads="1"/>
            </p:cNvSpPr>
            <p:nvPr/>
          </p:nvSpPr>
          <p:spPr bwMode="auto">
            <a:xfrm>
              <a:off x="2679" y="3288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2713" y="3204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748" y="3120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Oval 139"/>
            <p:cNvSpPr>
              <a:spLocks noChangeArrowheads="1"/>
            </p:cNvSpPr>
            <p:nvPr/>
          </p:nvSpPr>
          <p:spPr bwMode="auto">
            <a:xfrm>
              <a:off x="3130" y="3029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Oval 140"/>
            <p:cNvSpPr>
              <a:spLocks noChangeArrowheads="1"/>
            </p:cNvSpPr>
            <p:nvPr/>
          </p:nvSpPr>
          <p:spPr bwMode="auto">
            <a:xfrm>
              <a:off x="3165" y="2938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>
              <a:off x="3199" y="2855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Oval 142"/>
            <p:cNvSpPr>
              <a:spLocks noChangeArrowheads="1"/>
            </p:cNvSpPr>
            <p:nvPr/>
          </p:nvSpPr>
          <p:spPr bwMode="auto">
            <a:xfrm>
              <a:off x="3233" y="2771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3268" y="2687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4" name="Group 147"/>
          <p:cNvGrpSpPr>
            <a:grpSpLocks/>
          </p:cNvGrpSpPr>
          <p:nvPr/>
        </p:nvGrpSpPr>
        <p:grpSpPr bwMode="auto">
          <a:xfrm>
            <a:off x="7029457" y="3705225"/>
            <a:ext cx="1443039" cy="987425"/>
            <a:chOff x="4428" y="2334"/>
            <a:chExt cx="909" cy="622"/>
          </a:xfrm>
        </p:grpSpPr>
        <p:sp>
          <p:nvSpPr>
            <p:cNvPr id="146" name="Freeform 148"/>
            <p:cNvSpPr>
              <a:spLocks/>
            </p:cNvSpPr>
            <p:nvPr/>
          </p:nvSpPr>
          <p:spPr bwMode="auto">
            <a:xfrm>
              <a:off x="4428" y="2334"/>
              <a:ext cx="855" cy="495"/>
            </a:xfrm>
            <a:custGeom>
              <a:avLst/>
              <a:gdLst>
                <a:gd name="T0" fmla="*/ 0 w 855"/>
                <a:gd name="T1" fmla="*/ 0 h 495"/>
                <a:gd name="T2" fmla="*/ 419 w 855"/>
                <a:gd name="T3" fmla="*/ 464 h 495"/>
                <a:gd name="T4" fmla="*/ 855 w 855"/>
                <a:gd name="T5" fmla="*/ 189 h 495"/>
                <a:gd name="T6" fmla="*/ 0 60000 65536"/>
                <a:gd name="T7" fmla="*/ 0 60000 65536"/>
                <a:gd name="T8" fmla="*/ 0 60000 65536"/>
                <a:gd name="T9" fmla="*/ 0 w 855"/>
                <a:gd name="T10" fmla="*/ 0 h 495"/>
                <a:gd name="T11" fmla="*/ 855 w 855"/>
                <a:gd name="T12" fmla="*/ 495 h 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5" h="495">
                  <a:moveTo>
                    <a:pt x="0" y="0"/>
                  </a:moveTo>
                  <a:cubicBezTo>
                    <a:pt x="70" y="77"/>
                    <a:pt x="277" y="433"/>
                    <a:pt x="419" y="464"/>
                  </a:cubicBezTo>
                  <a:cubicBezTo>
                    <a:pt x="561" y="495"/>
                    <a:pt x="764" y="246"/>
                    <a:pt x="855" y="18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Text Box 149"/>
            <p:cNvSpPr txBox="1">
              <a:spLocks noChangeArrowheads="1"/>
            </p:cNvSpPr>
            <p:nvPr/>
          </p:nvSpPr>
          <p:spPr bwMode="auto">
            <a:xfrm>
              <a:off x="5032" y="2704"/>
              <a:ext cx="305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err="1" smtClean="0"/>
                <a:t>x</a:t>
              </a:r>
              <a:r>
                <a:rPr lang="en-US" sz="2000" dirty="0" smtClean="0"/>
                <a:t> 5</a:t>
              </a:r>
              <a:endParaRPr lang="nl-NL" sz="2000" dirty="0"/>
            </a:p>
          </p:txBody>
        </p:sp>
      </p:grpSp>
      <p:sp>
        <p:nvSpPr>
          <p:cNvPr id="148" name="Tijdelijke aanduiding voor dianummer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9" grpId="0" animBg="1"/>
      <p:bldP spid="110" grpId="0" animBg="1"/>
      <p:bldP spid="1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 (6)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188" y="1557338"/>
            <a:ext cx="5378450" cy="2100262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10;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 </a:t>
            </a: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/* </a:t>
            </a:r>
            <a:r>
              <a:rPr lang="nl-NL" sz="2000" dirty="0" err="1">
                <a:solidFill>
                  <a:srgbClr val="339933"/>
                </a:solidFill>
                <a:latin typeface="Lucida Console" charset="0"/>
              </a:rPr>
              <a:t>i</a:t>
            </a:r>
            <a:r>
              <a:rPr lang="nl-NL" sz="900" dirty="0">
                <a:solidFill>
                  <a:srgbClr val="339933"/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=</a:t>
            </a:r>
            <a:r>
              <a:rPr lang="nl-NL" sz="900" dirty="0">
                <a:solidFill>
                  <a:srgbClr val="339933"/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0 */</a:t>
            </a:r>
            <a:endParaRPr lang="nl-NL" sz="2000" dirty="0">
              <a:latin typeface="Lucida Console" charset="0"/>
            </a:endParaRP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solidFill>
                  <a:srgbClr val="4F81BD"/>
                </a:solidFill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(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2;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5;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   ...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A[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*15+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*5+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];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59413" y="5654675"/>
            <a:ext cx="504825" cy="3667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NL" sz="1800"/>
              <a:t>tijd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16200000">
            <a:off x="-32853" y="4061897"/>
            <a:ext cx="937244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NL" sz="1800" dirty="0" err="1" smtClean="0"/>
              <a:t>location</a:t>
            </a:r>
            <a:endParaRPr lang="nl-NL" sz="1800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47700" y="6022975"/>
            <a:ext cx="5378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647700" y="3790950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11188" y="5967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65163" y="58229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0725" y="56911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74700" y="55578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28675" y="54260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882650" y="5967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36625" y="58229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992188" y="56911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046163" y="55578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100138" y="54260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154113" y="5967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208088" y="58229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262063" y="56911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316038" y="55578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1371600" y="54260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428750" y="52768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1484313" y="51323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38288" y="50006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92263" y="48672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1647825" y="47339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701800" y="52768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755775" y="51323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809750" y="50006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863725" y="48672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919288" y="47339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973263" y="52768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027238" y="51323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081213" y="50006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2135188" y="48672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189163" y="47339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2254250" y="45894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2309813" y="44450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2363788" y="43132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417763" y="41798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471738" y="40465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525713" y="45894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581275" y="44450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2635250" y="43132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689225" y="41798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2744788" y="40465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2797175" y="45894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851150" y="44450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2906713" y="43132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960688" y="41798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3014663" y="40465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109913" y="59705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163888" y="58261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3219450" y="56943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3273425" y="55610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3327400" y="54292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3382963" y="59705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3436938" y="58261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3490913" y="56943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3544888" y="55610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3598863" y="54292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3652838" y="59705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3708400" y="58261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3762375" y="56943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3816350" y="55610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3870325" y="54292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3929063" y="52800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3983038" y="51355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4037013" y="50038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4090988" y="48704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4146550" y="47371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4200525" y="52800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4256088" y="51355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4308475" y="50038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4362450" y="48704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4418013" y="47371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4471988" y="52800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525963" y="51355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581525" y="50038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4635500" y="48704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4689475" y="47371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4752975" y="45926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4808538" y="44481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4862513" y="4316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4916488" y="41830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4972050" y="40497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5026025" y="45926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5080000" y="44481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5133975" y="4316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5187950" y="41830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5243513" y="40497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5297488" y="45926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5351463" y="44481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5405438" y="4316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5459413" y="41830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513388" y="40497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6705600" y="1557338"/>
            <a:ext cx="1584325" cy="12969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A</a:t>
            </a:r>
            <a:endParaRPr lang="nl-NL" sz="3600" dirty="0"/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8001000" y="1989138"/>
            <a:ext cx="647700" cy="4318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2250</a:t>
            </a:r>
            <a:endParaRPr lang="nl-NL" sz="2000" dirty="0"/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6345238" y="1701800"/>
            <a:ext cx="647700" cy="4318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15</a:t>
            </a:r>
            <a:endParaRPr lang="nl-NL" sz="2000" dirty="0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6345238" y="2278063"/>
            <a:ext cx="647700" cy="4318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150</a:t>
            </a:r>
            <a:endParaRPr lang="nl-NL" sz="2000" dirty="0"/>
          </a:p>
        </p:txBody>
      </p: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926263" y="3987800"/>
            <a:ext cx="1152525" cy="2033588"/>
            <a:chOff x="4363" y="2512"/>
            <a:chExt cx="726" cy="1281"/>
          </a:xfrm>
        </p:grpSpPr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4723" y="2512"/>
              <a:ext cx="0" cy="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4778" y="3166"/>
              <a:ext cx="29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/>
                <a:t>90</a:t>
              </a:r>
              <a:endParaRPr lang="nl-NL" sz="2000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363" y="3437"/>
              <a:ext cx="726" cy="3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 tIns="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CPU</a:t>
              </a:r>
              <a:endParaRPr lang="nl-NL" sz="2000" dirty="0"/>
            </a:p>
          </p:txBody>
        </p:sp>
      </p:grp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73088" y="3983038"/>
            <a:ext cx="5151437" cy="2138362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6877050" y="3498850"/>
            <a:ext cx="1295400" cy="10096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B</a:t>
            </a:r>
            <a:endParaRPr lang="nl-NL" sz="3600" dirty="0"/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8027988" y="3787775"/>
            <a:ext cx="647700" cy="4318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1575</a:t>
            </a:r>
            <a:endParaRPr lang="nl-NL" sz="2000" dirty="0"/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6372225" y="3500438"/>
            <a:ext cx="647700" cy="4318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105</a:t>
            </a:r>
            <a:endParaRPr lang="nl-NL" sz="2000" dirty="0"/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6372225" y="4076700"/>
            <a:ext cx="647700" cy="4318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15</a:t>
            </a:r>
            <a:endParaRPr lang="nl-NL" sz="2000" dirty="0"/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7524750" y="285273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7596188" y="2997200"/>
            <a:ext cx="460375" cy="3968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15</a:t>
            </a:r>
            <a:endParaRPr lang="nl-NL" sz="2000"/>
          </a:p>
        </p:txBody>
      </p:sp>
      <p:grpSp>
        <p:nvGrpSpPr>
          <p:cNvPr id="103" name="Group 113"/>
          <p:cNvGrpSpPr>
            <a:grpSpLocks/>
          </p:cNvGrpSpPr>
          <p:nvPr/>
        </p:nvGrpSpPr>
        <p:grpSpPr bwMode="auto">
          <a:xfrm>
            <a:off x="611188" y="4043363"/>
            <a:ext cx="1968500" cy="2028825"/>
            <a:chOff x="385" y="2547"/>
            <a:chExt cx="1240" cy="1278"/>
          </a:xfrm>
          <a:solidFill>
            <a:schemeClr val="accent3">
              <a:lumMod val="75000"/>
            </a:schemeClr>
          </a:solidFill>
        </p:grpSpPr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85" y="375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419" y="366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454" y="358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488" y="349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522" y="341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900" y="332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Oval 120"/>
            <p:cNvSpPr>
              <a:spLocks noChangeArrowheads="1"/>
            </p:cNvSpPr>
            <p:nvPr/>
          </p:nvSpPr>
          <p:spPr bwMode="auto">
            <a:xfrm>
              <a:off x="935" y="323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Oval 121"/>
            <p:cNvSpPr>
              <a:spLocks noChangeArrowheads="1"/>
            </p:cNvSpPr>
            <p:nvPr/>
          </p:nvSpPr>
          <p:spPr bwMode="auto">
            <a:xfrm>
              <a:off x="969" y="314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1003" y="306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038" y="298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Oval 124"/>
            <p:cNvSpPr>
              <a:spLocks noChangeArrowheads="1"/>
            </p:cNvSpPr>
            <p:nvPr/>
          </p:nvSpPr>
          <p:spPr bwMode="auto">
            <a:xfrm>
              <a:off x="1420" y="288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1455" y="279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1489" y="271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1523" y="263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1557" y="254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4" name="Group 129"/>
          <p:cNvGrpSpPr>
            <a:grpSpLocks/>
          </p:cNvGrpSpPr>
          <p:nvPr/>
        </p:nvGrpSpPr>
        <p:grpSpPr bwMode="auto">
          <a:xfrm>
            <a:off x="6734177" y="981075"/>
            <a:ext cx="1725613" cy="1008063"/>
            <a:chOff x="4242" y="618"/>
            <a:chExt cx="1087" cy="635"/>
          </a:xfrm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332" y="769"/>
              <a:ext cx="997" cy="484"/>
            </a:xfrm>
            <a:custGeom>
              <a:avLst/>
              <a:gdLst>
                <a:gd name="T0" fmla="*/ 0 w 997"/>
                <a:gd name="T1" fmla="*/ 302 h 484"/>
                <a:gd name="T2" fmla="*/ 544 w 997"/>
                <a:gd name="T3" fmla="*/ 30 h 484"/>
                <a:gd name="T4" fmla="*/ 997 w 997"/>
                <a:gd name="T5" fmla="*/ 484 h 484"/>
                <a:gd name="T6" fmla="*/ 0 60000 65536"/>
                <a:gd name="T7" fmla="*/ 0 60000 65536"/>
                <a:gd name="T8" fmla="*/ 0 60000 65536"/>
                <a:gd name="T9" fmla="*/ 0 w 997"/>
                <a:gd name="T10" fmla="*/ 0 h 484"/>
                <a:gd name="T11" fmla="*/ 997 w 997"/>
                <a:gd name="T12" fmla="*/ 484 h 4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7" h="484">
                  <a:moveTo>
                    <a:pt x="0" y="302"/>
                  </a:moveTo>
                  <a:cubicBezTo>
                    <a:pt x="189" y="151"/>
                    <a:pt x="378" y="0"/>
                    <a:pt x="544" y="30"/>
                  </a:cubicBezTo>
                  <a:cubicBezTo>
                    <a:pt x="710" y="60"/>
                    <a:pt x="853" y="272"/>
                    <a:pt x="997" y="48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Text Box 131"/>
            <p:cNvSpPr txBox="1">
              <a:spLocks noChangeArrowheads="1"/>
            </p:cNvSpPr>
            <p:nvPr/>
          </p:nvSpPr>
          <p:spPr bwMode="auto">
            <a:xfrm>
              <a:off x="4242" y="618"/>
              <a:ext cx="46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dirty="0" err="1" smtClean="0"/>
                <a:t>x</a:t>
              </a:r>
              <a:r>
                <a:rPr lang="en-US" sz="2000" dirty="0" smtClean="0"/>
                <a:t> 150</a:t>
              </a:r>
              <a:endParaRPr lang="nl-NL" sz="2000" dirty="0"/>
            </a:p>
          </p:txBody>
        </p:sp>
      </p:grpSp>
      <p:grpSp>
        <p:nvGrpSpPr>
          <p:cNvPr id="130" name="Group 132"/>
          <p:cNvGrpSpPr>
            <a:grpSpLocks/>
          </p:cNvGrpSpPr>
          <p:nvPr/>
        </p:nvGrpSpPr>
        <p:grpSpPr bwMode="auto">
          <a:xfrm>
            <a:off x="7019929" y="3933829"/>
            <a:ext cx="1787526" cy="1066801"/>
            <a:chOff x="4422" y="2478"/>
            <a:chExt cx="1126" cy="672"/>
          </a:xfrm>
        </p:grpSpPr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4422" y="2478"/>
              <a:ext cx="916" cy="478"/>
            </a:xfrm>
            <a:custGeom>
              <a:avLst/>
              <a:gdLst>
                <a:gd name="T0" fmla="*/ 0 w 916"/>
                <a:gd name="T1" fmla="*/ 0 h 478"/>
                <a:gd name="T2" fmla="*/ 612 w 916"/>
                <a:gd name="T3" fmla="*/ 447 h 478"/>
                <a:gd name="T4" fmla="*/ 916 w 916"/>
                <a:gd name="T5" fmla="*/ 189 h 478"/>
                <a:gd name="T6" fmla="*/ 0 60000 65536"/>
                <a:gd name="T7" fmla="*/ 0 60000 65536"/>
                <a:gd name="T8" fmla="*/ 0 60000 65536"/>
                <a:gd name="T9" fmla="*/ 0 w 916"/>
                <a:gd name="T10" fmla="*/ 0 h 478"/>
                <a:gd name="T11" fmla="*/ 916 w 916"/>
                <a:gd name="T12" fmla="*/ 478 h 4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6" h="478">
                  <a:moveTo>
                    <a:pt x="0" y="0"/>
                  </a:moveTo>
                  <a:cubicBezTo>
                    <a:pt x="102" y="74"/>
                    <a:pt x="459" y="416"/>
                    <a:pt x="612" y="447"/>
                  </a:cubicBezTo>
                  <a:cubicBezTo>
                    <a:pt x="765" y="478"/>
                    <a:pt x="853" y="243"/>
                    <a:pt x="916" y="18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Text Box 134"/>
            <p:cNvSpPr txBox="1">
              <a:spLocks noChangeArrowheads="1"/>
            </p:cNvSpPr>
            <p:nvPr/>
          </p:nvSpPr>
          <p:spPr bwMode="auto">
            <a:xfrm>
              <a:off x="5161" y="2898"/>
              <a:ext cx="38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dirty="0" err="1" smtClean="0"/>
                <a:t>x</a:t>
              </a:r>
              <a:r>
                <a:rPr lang="en-US" sz="2000" dirty="0" smtClean="0"/>
                <a:t> 15</a:t>
              </a:r>
              <a:endParaRPr lang="nl-NL" sz="2000" dirty="0"/>
            </a:p>
          </p:txBody>
        </p:sp>
      </p:grpSp>
      <p:sp>
        <p:nvSpPr>
          <p:cNvPr id="136" name="Tijdelijke aanduiding voor dianummer 1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9" grpId="0" animBg="1"/>
      <p:bldP spid="110" grpId="0" animBg="1"/>
      <p:bldP spid="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 (7)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188" y="1557338"/>
            <a:ext cx="5378450" cy="2100262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>
                <a:solidFill>
                  <a:srgbClr val="1841C4"/>
                </a:solidFill>
                <a:latin typeface="Lucida Console" charset="0"/>
              </a:rPr>
              <a:t>for</a:t>
            </a:r>
            <a:r>
              <a:rPr lang="nl-NL" sz="2000">
                <a:latin typeface="Lucida Console" charset="0"/>
              </a:rPr>
              <a:t> (i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=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0; i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&lt;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10; i++) </a:t>
            </a:r>
            <a:r>
              <a:rPr lang="nl-NL" sz="2000">
                <a:solidFill>
                  <a:srgbClr val="339933"/>
                </a:solidFill>
                <a:latin typeface="Lucida Console" charset="0"/>
              </a:rPr>
              <a:t>/* i</a:t>
            </a:r>
            <a:r>
              <a:rPr lang="nl-NL" sz="900">
                <a:solidFill>
                  <a:srgbClr val="339933"/>
                </a:solidFill>
                <a:latin typeface="Lucida Console" charset="0"/>
              </a:rPr>
              <a:t> </a:t>
            </a:r>
            <a:r>
              <a:rPr lang="nl-NL" sz="2000">
                <a:solidFill>
                  <a:srgbClr val="339933"/>
                </a:solidFill>
                <a:latin typeface="Lucida Console" charset="0"/>
              </a:rPr>
              <a:t>=</a:t>
            </a:r>
            <a:r>
              <a:rPr lang="nl-NL" sz="900">
                <a:solidFill>
                  <a:srgbClr val="339933"/>
                </a:solidFill>
                <a:latin typeface="Lucida Console" charset="0"/>
              </a:rPr>
              <a:t> </a:t>
            </a:r>
            <a:r>
              <a:rPr lang="nl-NL" sz="2000">
                <a:solidFill>
                  <a:srgbClr val="339933"/>
                </a:solidFill>
                <a:latin typeface="Lucida Console" charset="0"/>
              </a:rPr>
              <a:t>0 */</a:t>
            </a:r>
            <a:endParaRPr lang="nl-NL" sz="2000">
              <a:latin typeface="Lucida Console" charset="0"/>
            </a:endParaRPr>
          </a:p>
          <a:p>
            <a:pPr algn="l">
              <a:spcBef>
                <a:spcPct val="10000"/>
              </a:spcBef>
            </a:pPr>
            <a:r>
              <a:rPr lang="nl-NL" sz="2000">
                <a:latin typeface="Lucida Console" charset="0"/>
              </a:rPr>
              <a:t>   </a:t>
            </a:r>
            <a:r>
              <a:rPr lang="nl-NL" sz="2000">
                <a:solidFill>
                  <a:srgbClr val="1841C4"/>
                </a:solidFill>
                <a:latin typeface="Lucida Console" charset="0"/>
              </a:rPr>
              <a:t>for</a:t>
            </a:r>
            <a:r>
              <a:rPr lang="nl-NL" sz="2000">
                <a:latin typeface="Lucida Console" charset="0"/>
              </a:rPr>
              <a:t> (j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=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0; j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&lt;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2; j++)</a:t>
            </a:r>
          </a:p>
          <a:p>
            <a:pPr algn="l">
              <a:spcBef>
                <a:spcPct val="10000"/>
              </a:spcBef>
            </a:pPr>
            <a:r>
              <a:rPr lang="nl-NL" sz="2000">
                <a:latin typeface="Lucida Console" charset="0"/>
              </a:rPr>
              <a:t>      </a:t>
            </a:r>
            <a:r>
              <a:rPr lang="nl-NL" sz="2000">
                <a:solidFill>
                  <a:srgbClr val="1841C4"/>
                </a:solidFill>
                <a:latin typeface="Lucida Console" charset="0"/>
              </a:rPr>
              <a:t>for</a:t>
            </a:r>
            <a:r>
              <a:rPr lang="nl-NL" sz="2000">
                <a:latin typeface="Lucida Console" charset="0"/>
              </a:rPr>
              <a:t> (k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=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0; k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&lt;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3; k++)</a:t>
            </a:r>
          </a:p>
          <a:p>
            <a:pPr algn="l">
              <a:spcBef>
                <a:spcPct val="10000"/>
              </a:spcBef>
            </a:pPr>
            <a:r>
              <a:rPr lang="nl-NL" sz="2000">
                <a:latin typeface="Lucida Console" charset="0"/>
              </a:rPr>
              <a:t>         </a:t>
            </a:r>
            <a:r>
              <a:rPr lang="nl-NL" sz="2000">
                <a:solidFill>
                  <a:srgbClr val="0033CC"/>
                </a:solidFill>
                <a:latin typeface="Lucida Console" charset="0"/>
              </a:rPr>
              <a:t>f</a:t>
            </a:r>
            <a:r>
              <a:rPr lang="nl-NL" sz="2000">
                <a:solidFill>
                  <a:srgbClr val="1841C4"/>
                </a:solidFill>
                <a:latin typeface="Lucida Console" charset="0"/>
              </a:rPr>
              <a:t>o</a:t>
            </a:r>
            <a:r>
              <a:rPr lang="nl-NL" sz="2000">
                <a:solidFill>
                  <a:srgbClr val="0033CC"/>
                </a:solidFill>
                <a:latin typeface="Lucida Console" charset="0"/>
              </a:rPr>
              <a:t>r</a:t>
            </a:r>
            <a:r>
              <a:rPr lang="nl-NL" sz="2000">
                <a:latin typeface="Lucida Console" charset="0"/>
              </a:rPr>
              <a:t> (l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=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0; l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&lt;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3; l++)</a:t>
            </a:r>
          </a:p>
          <a:p>
            <a:pPr algn="l">
              <a:spcBef>
                <a:spcPct val="10000"/>
              </a:spcBef>
            </a:pPr>
            <a:r>
              <a:rPr lang="nl-NL" sz="2000">
                <a:latin typeface="Lucida Console" charset="0"/>
              </a:rPr>
              <a:t>            </a:t>
            </a:r>
            <a:r>
              <a:rPr lang="nl-NL" sz="2000">
                <a:solidFill>
                  <a:srgbClr val="1841C4"/>
                </a:solidFill>
                <a:latin typeface="Lucida Console" charset="0"/>
              </a:rPr>
              <a:t>for</a:t>
            </a:r>
            <a:r>
              <a:rPr lang="nl-NL" sz="2000">
                <a:latin typeface="Lucida Console" charset="0"/>
              </a:rPr>
              <a:t> (m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=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0; m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&lt;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5; m++)</a:t>
            </a:r>
          </a:p>
          <a:p>
            <a:pPr algn="l">
              <a:spcBef>
                <a:spcPct val="10000"/>
              </a:spcBef>
            </a:pPr>
            <a:r>
              <a:rPr lang="nl-NL" sz="2000">
                <a:latin typeface="Lucida Console" charset="0"/>
              </a:rPr>
              <a:t>               ...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=</a:t>
            </a:r>
            <a:r>
              <a:rPr lang="nl-NL" sz="900">
                <a:latin typeface="Lucida Console" charset="0"/>
              </a:rPr>
              <a:t> </a:t>
            </a:r>
            <a:r>
              <a:rPr lang="nl-NL" sz="2000">
                <a:latin typeface="Lucida Console" charset="0"/>
              </a:rPr>
              <a:t>A[i*15+k*5+m];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 rot="16200000">
            <a:off x="-32853" y="4061897"/>
            <a:ext cx="937244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NL" sz="1800" dirty="0" err="1" smtClean="0"/>
              <a:t>location</a:t>
            </a:r>
            <a:endParaRPr lang="nl-NL" sz="1800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47700" y="6022975"/>
            <a:ext cx="5378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647700" y="3790950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11188" y="5967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65163" y="58229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20725" y="56911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74700" y="55578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28675" y="54260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82650" y="5967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36625" y="58229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92188" y="56911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046163" y="55578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100138" y="54260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154113" y="5967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208088" y="58229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262063" y="56911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316038" y="55578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371600" y="54260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1428750" y="52768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484313" y="51323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1538288" y="50006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92263" y="48672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647825" y="47339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1701800" y="52768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755775" y="51323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809750" y="50006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863725" y="48672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919288" y="47339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973263" y="52768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27238" y="51323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081213" y="50006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135188" y="48672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2189163" y="47339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254250" y="45894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2309813" y="44450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2363788" y="43132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2417763" y="41798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471738" y="40465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525713" y="45894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581275" y="44450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635250" y="43132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2689225" y="41798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744788" y="40465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2797175" y="45894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2851150" y="44450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906713" y="43132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2960688" y="41798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14663" y="40465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3109913" y="59705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163888" y="58261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219450" y="56943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3273425" y="55610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3327400" y="54292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3382963" y="59705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3436938" y="58261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3490913" y="56943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3544888" y="55610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3598863" y="54292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3652838" y="597058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3708400" y="58261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3762375" y="56943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3816350" y="55610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3870325" y="54292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3929063" y="52800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3983038" y="51355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4037013" y="50038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4090988" y="48704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4146550" y="47371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4200525" y="52800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4256088" y="51355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4308475" y="50038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4362450" y="48704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4418013" y="47371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4471988" y="528002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4525963" y="51355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581525" y="50038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635500" y="487045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4689475" y="4737100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4752975" y="45926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4808538" y="44481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4862513" y="4316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4916488" y="41830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4972050" y="40497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5026025" y="45926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5080000" y="44481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5133975" y="4316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5187950" y="41830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5243513" y="40497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5297488" y="4592638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5351463" y="4448175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73088" y="3983038"/>
            <a:ext cx="5151437" cy="2138362"/>
          </a:xfrm>
          <a:prstGeom prst="rect">
            <a:avLst/>
          </a:prstGeom>
          <a:noFill/>
          <a:ln w="57150">
            <a:solidFill>
              <a:srgbClr val="77933C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611188" y="4043363"/>
            <a:ext cx="1968500" cy="2028825"/>
            <a:chOff x="385" y="2547"/>
            <a:chExt cx="1240" cy="1278"/>
          </a:xfrm>
          <a:solidFill>
            <a:schemeClr val="accent3">
              <a:lumMod val="75000"/>
            </a:schemeClr>
          </a:solidFill>
        </p:grpSpPr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385" y="375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>
              <a:off x="419" y="366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454" y="358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88" y="349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00"/>
            <p:cNvSpPr>
              <a:spLocks noChangeArrowheads="1"/>
            </p:cNvSpPr>
            <p:nvPr/>
          </p:nvSpPr>
          <p:spPr bwMode="auto">
            <a:xfrm>
              <a:off x="522" y="341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900" y="332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935" y="323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969" y="314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>
              <a:off x="1003" y="306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1038" y="298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>
              <a:off x="1420" y="288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>
              <a:off x="1455" y="279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108"/>
            <p:cNvSpPr>
              <a:spLocks noChangeArrowheads="1"/>
            </p:cNvSpPr>
            <p:nvPr/>
          </p:nvSpPr>
          <p:spPr bwMode="auto">
            <a:xfrm>
              <a:off x="1489" y="271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1523" y="263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1557" y="254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5403850" y="5654675"/>
            <a:ext cx="560388" cy="3667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NL" sz="1800">
                <a:latin typeface="Verdana" charset="0"/>
              </a:rPr>
              <a:t>tijd</a:t>
            </a: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5405438" y="43164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5459413" y="418306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5513388" y="4049713"/>
            <a:ext cx="107950" cy="1079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6705600" y="1557338"/>
            <a:ext cx="1584325" cy="12969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A</a:t>
            </a:r>
            <a:endParaRPr lang="nl-NL" sz="3600" dirty="0"/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8001000" y="1989138"/>
            <a:ext cx="647700" cy="4318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2250</a:t>
            </a:r>
            <a:endParaRPr lang="nl-NL" sz="2000" dirty="0"/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6345238" y="1701800"/>
            <a:ext cx="647700" cy="4318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15</a:t>
            </a:r>
            <a:endParaRPr lang="nl-NL" sz="2000"/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6345238" y="2278063"/>
            <a:ext cx="647700" cy="4318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150</a:t>
            </a:r>
            <a:endParaRPr lang="nl-NL" sz="2000" dirty="0"/>
          </a:p>
        </p:txBody>
      </p:sp>
      <p:grpSp>
        <p:nvGrpSpPr>
          <p:cNvPr id="96" name="Group 119"/>
          <p:cNvGrpSpPr>
            <a:grpSpLocks/>
          </p:cNvGrpSpPr>
          <p:nvPr/>
        </p:nvGrpSpPr>
        <p:grpSpPr bwMode="auto">
          <a:xfrm>
            <a:off x="6926263" y="4581525"/>
            <a:ext cx="1152525" cy="1727200"/>
            <a:chOff x="4363" y="2512"/>
            <a:chExt cx="726" cy="1281"/>
          </a:xfrm>
        </p:grpSpPr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4723" y="2512"/>
              <a:ext cx="0" cy="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2" name="Text Box 121"/>
            <p:cNvSpPr txBox="1">
              <a:spLocks noChangeArrowheads="1"/>
            </p:cNvSpPr>
            <p:nvPr/>
          </p:nvSpPr>
          <p:spPr bwMode="auto">
            <a:xfrm>
              <a:off x="4778" y="3165"/>
              <a:ext cx="290" cy="2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90</a:t>
              </a:r>
              <a:endParaRPr lang="nl-NL" sz="2000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4363" y="3437"/>
              <a:ext cx="726" cy="3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 tIns="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CPU</a:t>
              </a:r>
              <a:endParaRPr lang="nl-NL" sz="2000" dirty="0"/>
            </a:p>
          </p:txBody>
        </p:sp>
      </p:grp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877050" y="3213100"/>
            <a:ext cx="1295400" cy="1009650"/>
          </a:xfrm>
          <a:prstGeom prst="rect">
            <a:avLst/>
          </a:prstGeom>
          <a:solidFill>
            <a:srgbClr val="77933C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B</a:t>
            </a:r>
            <a:endParaRPr lang="nl-NL" sz="3600"/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8027988" y="3502025"/>
            <a:ext cx="647700" cy="4318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675</a:t>
            </a:r>
            <a:endParaRPr lang="nl-NL" sz="2000" dirty="0"/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372225" y="3214688"/>
            <a:ext cx="647700" cy="4318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45</a:t>
            </a:r>
            <a:endParaRPr lang="nl-NL" sz="2000"/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372225" y="3790950"/>
            <a:ext cx="647700" cy="4318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Verdana" charset="0"/>
              </a:rPr>
              <a:t>15</a:t>
            </a:r>
            <a:endParaRPr lang="nl-NL" sz="2000">
              <a:latin typeface="Verdana" charset="0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524750" y="28527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7593013" y="2816225"/>
            <a:ext cx="460375" cy="3968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15</a:t>
            </a:r>
            <a:endParaRPr lang="nl-NL" sz="2000"/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6877050" y="4581525"/>
            <a:ext cx="1295400" cy="717550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C</a:t>
            </a:r>
            <a:endParaRPr lang="nl-NL" sz="3600"/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8027988" y="4724400"/>
            <a:ext cx="647700" cy="4318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600</a:t>
            </a:r>
            <a:endParaRPr lang="nl-NL" sz="2000" dirty="0"/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6372225" y="4437063"/>
            <a:ext cx="647700" cy="4318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Verdana" charset="0"/>
              </a:rPr>
              <a:t>120</a:t>
            </a:r>
            <a:endParaRPr lang="nl-NL" sz="2000">
              <a:latin typeface="Verdana" charset="0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6372225" y="5013325"/>
            <a:ext cx="647700" cy="4318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Verdana" charset="0"/>
              </a:rPr>
              <a:t>5</a:t>
            </a:r>
            <a:endParaRPr lang="nl-NL" sz="2000">
              <a:latin typeface="Verdana" charset="0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>
            <a:off x="7524750" y="422116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7593013" y="4184650"/>
            <a:ext cx="460375" cy="3968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30</a:t>
            </a:r>
            <a:endParaRPr lang="nl-NL" sz="2000"/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573088" y="5373688"/>
            <a:ext cx="974725" cy="747712"/>
          </a:xfrm>
          <a:prstGeom prst="rect">
            <a:avLst/>
          </a:prstGeom>
          <a:noFill/>
          <a:ln w="57150">
            <a:solidFill>
              <a:srgbClr val="CC99FF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20" name="Group 136"/>
          <p:cNvGrpSpPr>
            <a:grpSpLocks/>
          </p:cNvGrpSpPr>
          <p:nvPr/>
        </p:nvGrpSpPr>
        <p:grpSpPr bwMode="auto">
          <a:xfrm>
            <a:off x="611188" y="4040188"/>
            <a:ext cx="4468812" cy="2032000"/>
            <a:chOff x="521" y="2685"/>
            <a:chExt cx="2815" cy="1280"/>
          </a:xfrm>
        </p:grpSpPr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521" y="3895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555" y="3804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Oval 139"/>
            <p:cNvSpPr>
              <a:spLocks noChangeArrowheads="1"/>
            </p:cNvSpPr>
            <p:nvPr/>
          </p:nvSpPr>
          <p:spPr bwMode="auto">
            <a:xfrm>
              <a:off x="590" y="3721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Oval 140"/>
            <p:cNvSpPr>
              <a:spLocks noChangeArrowheads="1"/>
            </p:cNvSpPr>
            <p:nvPr/>
          </p:nvSpPr>
          <p:spPr bwMode="auto">
            <a:xfrm>
              <a:off x="624" y="3637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>
              <a:off x="658" y="3554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Oval 142"/>
            <p:cNvSpPr>
              <a:spLocks noChangeArrowheads="1"/>
            </p:cNvSpPr>
            <p:nvPr/>
          </p:nvSpPr>
          <p:spPr bwMode="auto">
            <a:xfrm>
              <a:off x="1036" y="3460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1071" y="3369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1105" y="3286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>
              <a:off x="1139" y="3202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1174" y="3118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1556" y="3027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Oval 148"/>
            <p:cNvSpPr>
              <a:spLocks noChangeArrowheads="1"/>
            </p:cNvSpPr>
            <p:nvPr/>
          </p:nvSpPr>
          <p:spPr bwMode="auto">
            <a:xfrm>
              <a:off x="1591" y="2936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>
              <a:off x="1625" y="2853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Oval 150"/>
            <p:cNvSpPr>
              <a:spLocks noChangeArrowheads="1"/>
            </p:cNvSpPr>
            <p:nvPr/>
          </p:nvSpPr>
          <p:spPr bwMode="auto">
            <a:xfrm>
              <a:off x="1659" y="2769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Oval 151"/>
            <p:cNvSpPr>
              <a:spLocks noChangeArrowheads="1"/>
            </p:cNvSpPr>
            <p:nvPr/>
          </p:nvSpPr>
          <p:spPr bwMode="auto">
            <a:xfrm>
              <a:off x="1693" y="2685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Oval 152"/>
            <p:cNvSpPr>
              <a:spLocks noChangeArrowheads="1"/>
            </p:cNvSpPr>
            <p:nvPr/>
          </p:nvSpPr>
          <p:spPr bwMode="auto">
            <a:xfrm>
              <a:off x="2095" y="3897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2129" y="3806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164" y="3723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Oval 155"/>
            <p:cNvSpPr>
              <a:spLocks noChangeArrowheads="1"/>
            </p:cNvSpPr>
            <p:nvPr/>
          </p:nvSpPr>
          <p:spPr bwMode="auto">
            <a:xfrm>
              <a:off x="2198" y="3639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>
              <a:off x="2232" y="3556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>
              <a:off x="2611" y="3462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2645" y="3371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2679" y="3288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2713" y="3204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748" y="3120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3130" y="3029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3165" y="2938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3199" y="2855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3233" y="2771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>
              <a:off x="3268" y="2687"/>
              <a:ext cx="68" cy="68"/>
            </a:xfrm>
            <a:prstGeom prst="ellipse">
              <a:avLst/>
            </a:prstGeom>
            <a:solidFill>
              <a:srgbClr val="CC99FF"/>
            </a:solidFill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68" name="Tijdelijke aanduiding voor dianummer 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117" grpId="0" animBg="1"/>
      <p:bldP spid="118" grpId="0" animBg="1"/>
      <p:bldP spid="125" grpId="0" animBg="1"/>
      <p:bldP spid="126" grpId="0" animBg="1"/>
      <p:bldP spid="129" grpId="0"/>
      <p:bldP spid="131" grpId="0" animBg="1"/>
      <p:bldP spid="132" grpId="0" animBg="1"/>
      <p:bldP spid="135" grpId="0"/>
      <p:bldP spid="1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 (8)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037388" y="1484313"/>
            <a:ext cx="1943100" cy="4210050"/>
            <a:chOff x="3997" y="981"/>
            <a:chExt cx="1468" cy="299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224" y="981"/>
              <a:ext cx="998" cy="817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A</a:t>
              </a:r>
              <a:endParaRPr lang="nl-NL" sz="36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040" y="1253"/>
              <a:ext cx="408" cy="272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2250</a:t>
              </a:r>
              <a:endParaRPr lang="nl-NL" sz="2000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97" y="1072"/>
              <a:ext cx="408" cy="27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15</a:t>
              </a:r>
              <a:endParaRPr lang="nl-NL" sz="20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97" y="1435"/>
              <a:ext cx="408" cy="27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150</a:t>
              </a:r>
              <a:endParaRPr lang="nl-NL" sz="2000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363" y="2890"/>
              <a:ext cx="763" cy="1090"/>
              <a:chOff x="4363" y="2512"/>
              <a:chExt cx="763" cy="1281"/>
            </a:xfrm>
          </p:grpSpPr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4723" y="2512"/>
                <a:ext cx="0" cy="9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4778" y="3164"/>
                <a:ext cx="348" cy="3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med"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90</a:t>
                </a:r>
                <a:endParaRPr lang="nl-NL" sz="2000"/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4363" y="3437"/>
                <a:ext cx="726" cy="35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med"/>
              </a:ln>
            </p:spPr>
            <p:txBody>
              <a:bodyPr wrap="none" t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/>
                  <a:t>CPU</a:t>
                </a:r>
                <a:endParaRPr lang="nl-NL" sz="2000" dirty="0"/>
              </a:p>
            </p:txBody>
          </p:sp>
        </p:grp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332" y="2024"/>
              <a:ext cx="816" cy="636"/>
            </a:xfrm>
            <a:prstGeom prst="rect">
              <a:avLst/>
            </a:prstGeom>
            <a:solidFill>
              <a:srgbClr val="77933C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B</a:t>
              </a:r>
              <a:endParaRPr lang="nl-NL" sz="3600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057" y="2206"/>
              <a:ext cx="408" cy="272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675</a:t>
              </a:r>
              <a:endParaRPr lang="nl-NL" sz="2000" dirty="0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014" y="2025"/>
              <a:ext cx="408" cy="27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45</a:t>
              </a:r>
              <a:endParaRPr lang="nl-NL" sz="2000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014" y="2388"/>
              <a:ext cx="408" cy="27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15</a:t>
              </a:r>
              <a:endParaRPr lang="nl-NL" sz="200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740" y="1797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4783" y="1774"/>
              <a:ext cx="347" cy="28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15</a:t>
              </a:r>
              <a:endParaRPr lang="nl-NL" sz="2000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4332" y="2886"/>
              <a:ext cx="816" cy="452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C</a:t>
              </a:r>
              <a:endParaRPr lang="nl-NL" sz="3600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5057" y="2976"/>
              <a:ext cx="408" cy="272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600</a:t>
              </a:r>
              <a:endParaRPr lang="nl-NL" sz="2000" dirty="0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4014" y="2795"/>
              <a:ext cx="408" cy="27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120</a:t>
              </a:r>
              <a:endParaRPr lang="nl-NL" sz="2000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4014" y="3158"/>
              <a:ext cx="408" cy="27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  <a:endParaRPr lang="nl-NL" sz="200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740" y="265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783" y="2636"/>
              <a:ext cx="347" cy="2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30</a:t>
              </a:r>
              <a:endParaRPr lang="nl-NL" sz="2000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33925" y="1484313"/>
            <a:ext cx="1943100" cy="4210050"/>
            <a:chOff x="3997" y="981"/>
            <a:chExt cx="1468" cy="2812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24" y="981"/>
              <a:ext cx="998" cy="817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A</a:t>
              </a:r>
              <a:endParaRPr lang="nl-NL" sz="36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040" y="1253"/>
              <a:ext cx="408" cy="272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2250</a:t>
              </a:r>
              <a:endParaRPr lang="nl-NL" sz="2000" dirty="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997" y="1072"/>
              <a:ext cx="408" cy="27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15</a:t>
              </a:r>
              <a:endParaRPr lang="nl-NL" sz="20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997" y="1435"/>
              <a:ext cx="408" cy="27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150</a:t>
              </a:r>
              <a:endParaRPr lang="nl-NL" sz="2000"/>
            </a:p>
          </p:txBody>
        </p:sp>
        <p:grpSp>
          <p:nvGrpSpPr>
            <p:cNvPr id="25" name="Group 29"/>
            <p:cNvGrpSpPr>
              <a:grpSpLocks/>
            </p:cNvGrpSpPr>
            <p:nvPr/>
          </p:nvGrpSpPr>
          <p:grpSpPr bwMode="auto">
            <a:xfrm>
              <a:off x="4363" y="2512"/>
              <a:ext cx="763" cy="1281"/>
              <a:chOff x="4363" y="2512"/>
              <a:chExt cx="763" cy="1281"/>
            </a:xfrm>
          </p:grpSpPr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4723" y="2512"/>
                <a:ext cx="0" cy="9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 Box 31"/>
              <p:cNvSpPr txBox="1">
                <a:spLocks noChangeArrowheads="1"/>
              </p:cNvSpPr>
              <p:nvPr/>
            </p:nvSpPr>
            <p:spPr bwMode="auto">
              <a:xfrm>
                <a:off x="4778" y="3166"/>
                <a:ext cx="348" cy="26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med"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90</a:t>
                </a:r>
                <a:endParaRPr lang="nl-NL" sz="2000"/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4363" y="3437"/>
                <a:ext cx="726" cy="35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med"/>
              </a:ln>
            </p:spPr>
            <p:txBody>
              <a:bodyPr wrap="none" t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/>
                  <a:t>CPU</a:t>
                </a:r>
                <a:endParaRPr lang="nl-NL" sz="2000" dirty="0"/>
              </a:p>
            </p:txBody>
          </p:sp>
        </p:grp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4332" y="2204"/>
              <a:ext cx="816" cy="6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B</a:t>
              </a:r>
              <a:endParaRPr lang="nl-NL" sz="3600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5057" y="2386"/>
              <a:ext cx="408" cy="272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1575</a:t>
              </a:r>
              <a:endParaRPr lang="nl-NL" sz="2000" dirty="0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4014" y="2205"/>
              <a:ext cx="408" cy="27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105</a:t>
              </a:r>
              <a:endParaRPr lang="nl-NL" sz="2000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4014" y="2568"/>
              <a:ext cx="408" cy="27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15</a:t>
              </a:r>
              <a:endParaRPr lang="nl-NL" sz="2000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740" y="1797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4785" y="1888"/>
              <a:ext cx="348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15</a:t>
              </a:r>
              <a:endParaRPr lang="nl-NL" sz="2000"/>
            </a:p>
          </p:txBody>
        </p:sp>
      </p:grpSp>
      <p:grpSp>
        <p:nvGrpSpPr>
          <p:cNvPr id="30" name="Group 39"/>
          <p:cNvGrpSpPr>
            <a:grpSpLocks/>
          </p:cNvGrpSpPr>
          <p:nvPr/>
        </p:nvGrpSpPr>
        <p:grpSpPr bwMode="auto">
          <a:xfrm>
            <a:off x="2457450" y="1484313"/>
            <a:ext cx="1943100" cy="4210050"/>
            <a:chOff x="567" y="981"/>
            <a:chExt cx="1468" cy="2812"/>
          </a:xfrm>
        </p:grpSpPr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794" y="981"/>
              <a:ext cx="998" cy="817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 dirty="0"/>
                <a:t>A</a:t>
              </a:r>
              <a:endParaRPr lang="nl-NL" sz="3600" dirty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610" y="1253"/>
              <a:ext cx="408" cy="272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4500</a:t>
              </a:r>
              <a:endParaRPr lang="nl-NL" sz="2000" dirty="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67" y="1072"/>
              <a:ext cx="408" cy="27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30</a:t>
              </a:r>
              <a:endParaRPr lang="nl-NL" sz="2000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67" y="1435"/>
              <a:ext cx="408" cy="27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150</a:t>
              </a:r>
              <a:endParaRPr lang="nl-NL" sz="2000"/>
            </a:p>
          </p:txBody>
        </p:sp>
        <p:grpSp>
          <p:nvGrpSpPr>
            <p:cNvPr id="40" name="Group 44"/>
            <p:cNvGrpSpPr>
              <a:grpSpLocks/>
            </p:cNvGrpSpPr>
            <p:nvPr/>
          </p:nvGrpSpPr>
          <p:grpSpPr bwMode="auto">
            <a:xfrm>
              <a:off x="933" y="2512"/>
              <a:ext cx="763" cy="1281"/>
              <a:chOff x="4363" y="2512"/>
              <a:chExt cx="763" cy="1281"/>
            </a:xfrm>
          </p:grpSpPr>
          <p:sp>
            <p:nvSpPr>
              <p:cNvPr id="52" name="Line 45"/>
              <p:cNvSpPr>
                <a:spLocks noChangeShapeType="1"/>
              </p:cNvSpPr>
              <p:nvPr/>
            </p:nvSpPr>
            <p:spPr bwMode="auto">
              <a:xfrm>
                <a:off x="4723" y="2512"/>
                <a:ext cx="0" cy="9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4778" y="3166"/>
                <a:ext cx="348" cy="26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med"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90</a:t>
                </a:r>
                <a:endParaRPr lang="nl-NL" sz="2000"/>
              </a:p>
            </p:txBody>
          </p:sp>
          <p:sp>
            <p:nvSpPr>
              <p:cNvPr id="54" name="Rectangle 47"/>
              <p:cNvSpPr>
                <a:spLocks noChangeArrowheads="1"/>
              </p:cNvSpPr>
              <p:nvPr/>
            </p:nvSpPr>
            <p:spPr bwMode="auto">
              <a:xfrm>
                <a:off x="4363" y="3437"/>
                <a:ext cx="726" cy="35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lg" len="med"/>
              </a:ln>
            </p:spPr>
            <p:txBody>
              <a:bodyPr wrap="none" t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/>
                  <a:t>CPU</a:t>
                </a:r>
                <a:endParaRPr lang="nl-NL" sz="2000" dirty="0"/>
              </a:p>
            </p:txBody>
          </p:sp>
        </p:grp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902" y="2160"/>
              <a:ext cx="816" cy="452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B</a:t>
              </a:r>
              <a:endParaRPr lang="nl-NL" sz="3600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627" y="2250"/>
              <a:ext cx="408" cy="272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600</a:t>
              </a:r>
              <a:endParaRPr lang="nl-NL" sz="2000" dirty="0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584" y="2069"/>
              <a:ext cx="408" cy="27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120</a:t>
              </a:r>
              <a:endParaRPr lang="nl-NL" sz="2000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584" y="2432"/>
              <a:ext cx="408" cy="27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  <a:endParaRPr lang="nl-NL" sz="2000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1310" y="1797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1355" y="1888"/>
              <a:ext cx="348" cy="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30</a:t>
              </a:r>
              <a:endParaRPr lang="nl-NL" sz="2000"/>
            </a:p>
          </p:txBody>
        </p:sp>
      </p:grpSp>
      <p:grpSp>
        <p:nvGrpSpPr>
          <p:cNvPr id="45" name="Group 54"/>
          <p:cNvGrpSpPr>
            <a:grpSpLocks/>
          </p:cNvGrpSpPr>
          <p:nvPr/>
        </p:nvGrpSpPr>
        <p:grpSpPr bwMode="auto">
          <a:xfrm>
            <a:off x="152400" y="1484313"/>
            <a:ext cx="1943100" cy="4210050"/>
            <a:chOff x="158" y="981"/>
            <a:chExt cx="1224" cy="2720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49" y="981"/>
              <a:ext cx="842" cy="79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A</a:t>
              </a:r>
              <a:endParaRPr lang="nl-NL" sz="3600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1038" y="1244"/>
              <a:ext cx="344" cy="263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13500</a:t>
              </a:r>
              <a:endParaRPr lang="nl-NL" dirty="0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58" y="1069"/>
              <a:ext cx="344" cy="263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90</a:t>
              </a:r>
              <a:endParaRPr lang="nl-NL" sz="2000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58" y="1420"/>
              <a:ext cx="344" cy="26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150</a:t>
              </a:r>
              <a:endParaRPr lang="nl-NL" sz="2000" dirty="0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770" y="1770"/>
              <a:ext cx="0" cy="1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817" y="3095"/>
              <a:ext cx="290" cy="2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90</a:t>
              </a:r>
              <a:endParaRPr lang="nl-NL" sz="2000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67" y="3357"/>
              <a:ext cx="612" cy="34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 tIns="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CPU</a:t>
              </a:r>
              <a:endParaRPr lang="nl-NL" sz="2000" dirty="0"/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12763" y="5661025"/>
            <a:ext cx="546100" cy="417513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150</a:t>
            </a:r>
            <a:endParaRPr lang="nl-NL" sz="2000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90625" y="5661025"/>
            <a:ext cx="546100" cy="417513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13500</a:t>
            </a:r>
            <a:endParaRPr lang="nl-NL" dirty="0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816225" y="5661025"/>
            <a:ext cx="546100" cy="417513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155</a:t>
            </a:r>
            <a:endParaRPr lang="nl-NL" sz="2000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494088" y="5661025"/>
            <a:ext cx="546100" cy="417513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5100</a:t>
            </a:r>
            <a:endParaRPr lang="nl-NL" sz="2000" dirty="0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048250" y="5661025"/>
            <a:ext cx="546100" cy="417513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165</a:t>
            </a:r>
            <a:endParaRPr lang="nl-NL" sz="200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26113" y="5661025"/>
            <a:ext cx="546100" cy="417513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3825</a:t>
            </a:r>
            <a:endParaRPr lang="nl-NL" sz="2000" dirty="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397750" y="5661025"/>
            <a:ext cx="546100" cy="417513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170</a:t>
            </a:r>
            <a:endParaRPr lang="nl-NL" sz="2000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8075613" y="5661025"/>
            <a:ext cx="546100" cy="417513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3525</a:t>
            </a:r>
            <a:endParaRPr lang="nl-NL" sz="2000" dirty="0"/>
          </a:p>
        </p:txBody>
      </p:sp>
      <p:sp>
        <p:nvSpPr>
          <p:cNvPr id="71" name="Tijdelijke aanduiding voor dianumm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 off between </a:t>
            </a:r>
            <a:r>
              <a:rPr lang="en-US" b="1" dirty="0" smtClean="0">
                <a:solidFill>
                  <a:srgbClr val="4F81BD"/>
                </a:solidFill>
              </a:rPr>
              <a:t>area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4F81BD"/>
                </a:solidFill>
              </a:rPr>
              <a:t>power</a:t>
            </a:r>
            <a:endParaRPr lang="en-US" b="1" dirty="0">
              <a:solidFill>
                <a:srgbClr val="4F81BD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4900" y="2205038"/>
            <a:ext cx="7996242" cy="4032250"/>
            <a:chOff x="696" y="1389"/>
            <a:chExt cx="5037" cy="254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085" y="3664"/>
              <a:ext cx="35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724" y="3550"/>
              <a:ext cx="100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 smtClean="0"/>
                <a:t>Energy (</a:t>
              </a:r>
              <a:r>
                <a:rPr lang="en-US" sz="2000" dirty="0" smtClean="0"/>
                <a:t>/100)</a:t>
              </a:r>
              <a:endParaRPr lang="nl-NL" sz="2000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037" y="2714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90" y="1389"/>
              <a:ext cx="423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 smtClean="0"/>
                <a:t>Area</a:t>
              </a:r>
              <a:endParaRPr lang="nl-NL" sz="2000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037" y="2502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37" y="2080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037" y="1870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rot="-5400000">
              <a:off x="1783" y="3657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rot="-5400000">
              <a:off x="1857" y="3657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rot="-5400000">
              <a:off x="2157" y="3657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rot="-5400000">
              <a:off x="4102" y="3657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090" y="1661"/>
              <a:ext cx="0" cy="1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085" y="3248"/>
              <a:ext cx="0" cy="4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952" y="3116"/>
              <a:ext cx="300" cy="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975" y="3188"/>
              <a:ext cx="301" cy="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96" y="2397"/>
              <a:ext cx="35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 dirty="0"/>
                <a:t>155</a:t>
              </a:r>
              <a:endParaRPr lang="nl-NL" sz="1800" dirty="0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698" y="2604"/>
              <a:ext cx="35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 dirty="0"/>
                <a:t>150</a:t>
              </a:r>
              <a:endParaRPr lang="nl-NL" sz="1800" dirty="0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698" y="1974"/>
              <a:ext cx="35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 dirty="0"/>
                <a:t>165</a:t>
              </a:r>
              <a:endParaRPr lang="nl-NL" sz="1800" dirty="0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698" y="1739"/>
              <a:ext cx="35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/>
                <a:t>170</a:t>
              </a:r>
              <a:endParaRPr lang="nl-NL" sz="1800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994" y="3698"/>
              <a:ext cx="35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/>
                <a:t>135</a:t>
              </a:r>
              <a:endParaRPr lang="nl-NL" sz="1800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101" y="3698"/>
              <a:ext cx="2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/>
                <a:t>51</a:t>
              </a:r>
              <a:endParaRPr lang="nl-NL" sz="1800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621" y="3698"/>
              <a:ext cx="2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 dirty="0"/>
                <a:t>35</a:t>
              </a:r>
              <a:endParaRPr lang="nl-NL" sz="1800" dirty="0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836" y="3698"/>
              <a:ext cx="2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/>
                <a:t>37</a:t>
              </a:r>
              <a:endParaRPr lang="nl-NL" sz="1800"/>
            </a:p>
          </p:txBody>
        </p:sp>
        <p:grpSp>
          <p:nvGrpSpPr>
            <p:cNvPr id="28" name="Group 28"/>
            <p:cNvGrpSpPr>
              <a:grpSpLocks/>
            </p:cNvGrpSpPr>
            <p:nvPr/>
          </p:nvGrpSpPr>
          <p:grpSpPr bwMode="auto">
            <a:xfrm>
              <a:off x="1782" y="1826"/>
              <a:ext cx="2414" cy="922"/>
              <a:chOff x="1782" y="1826"/>
              <a:chExt cx="2414" cy="922"/>
            </a:xfrm>
          </p:grpSpPr>
          <p:sp>
            <p:nvSpPr>
              <p:cNvPr id="44" name="Oval 29"/>
              <p:cNvSpPr>
                <a:spLocks noChangeArrowheads="1"/>
              </p:cNvSpPr>
              <p:nvPr/>
            </p:nvSpPr>
            <p:spPr bwMode="auto">
              <a:xfrm>
                <a:off x="1782" y="1826"/>
                <a:ext cx="92" cy="87"/>
              </a:xfrm>
              <a:prstGeom prst="ellipse">
                <a:avLst/>
              </a:prstGeom>
              <a:solidFill>
                <a:srgbClr val="1841C4"/>
              </a:solidFill>
              <a:ln w="38100">
                <a:solidFill>
                  <a:srgbClr val="1841C4"/>
                </a:solidFill>
                <a:round/>
                <a:headEnd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Oval 30"/>
              <p:cNvSpPr>
                <a:spLocks noChangeArrowheads="1"/>
              </p:cNvSpPr>
              <p:nvPr/>
            </p:nvSpPr>
            <p:spPr bwMode="auto">
              <a:xfrm>
                <a:off x="1856" y="2028"/>
                <a:ext cx="92" cy="87"/>
              </a:xfrm>
              <a:prstGeom prst="ellipse">
                <a:avLst/>
              </a:prstGeom>
              <a:solidFill>
                <a:srgbClr val="1841C4"/>
              </a:solidFill>
              <a:ln w="38100">
                <a:solidFill>
                  <a:srgbClr val="1841C4"/>
                </a:solidFill>
                <a:round/>
                <a:headEnd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Oval 31"/>
              <p:cNvSpPr>
                <a:spLocks noChangeArrowheads="1"/>
              </p:cNvSpPr>
              <p:nvPr/>
            </p:nvSpPr>
            <p:spPr bwMode="auto">
              <a:xfrm>
                <a:off x="2157" y="2450"/>
                <a:ext cx="92" cy="87"/>
              </a:xfrm>
              <a:prstGeom prst="ellipse">
                <a:avLst/>
              </a:prstGeom>
              <a:solidFill>
                <a:srgbClr val="1841C4"/>
              </a:solidFill>
              <a:ln w="38100">
                <a:solidFill>
                  <a:srgbClr val="1841C4"/>
                </a:solidFill>
                <a:round/>
                <a:headEnd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Oval 32"/>
              <p:cNvSpPr>
                <a:spLocks noChangeArrowheads="1"/>
              </p:cNvSpPr>
              <p:nvPr/>
            </p:nvSpPr>
            <p:spPr bwMode="auto">
              <a:xfrm>
                <a:off x="4104" y="2660"/>
                <a:ext cx="92" cy="88"/>
              </a:xfrm>
              <a:prstGeom prst="ellipse">
                <a:avLst/>
              </a:prstGeom>
              <a:solidFill>
                <a:srgbClr val="1841C4"/>
              </a:solidFill>
              <a:ln w="38100">
                <a:solidFill>
                  <a:srgbClr val="1841C4"/>
                </a:solidFill>
                <a:round/>
                <a:headEnd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1831" y="1867"/>
                <a:ext cx="2320" cy="843"/>
              </a:xfrm>
              <a:custGeom>
                <a:avLst/>
                <a:gdLst>
                  <a:gd name="T0" fmla="*/ 3828 w 1406"/>
                  <a:gd name="T1" fmla="*/ 980 h 725"/>
                  <a:gd name="T2" fmla="*/ 3828 w 1406"/>
                  <a:gd name="T3" fmla="*/ 736 h 725"/>
                  <a:gd name="T4" fmla="*/ 619 w 1406"/>
                  <a:gd name="T5" fmla="*/ 736 h 725"/>
                  <a:gd name="T6" fmla="*/ 619 w 1406"/>
                  <a:gd name="T7" fmla="*/ 244 h 725"/>
                  <a:gd name="T8" fmla="*/ 125 w 1406"/>
                  <a:gd name="T9" fmla="*/ 244 h 725"/>
                  <a:gd name="T10" fmla="*/ 125 w 1406"/>
                  <a:gd name="T11" fmla="*/ 0 h 725"/>
                  <a:gd name="T12" fmla="*/ 0 w 1406"/>
                  <a:gd name="T13" fmla="*/ 0 h 7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06"/>
                  <a:gd name="T22" fmla="*/ 0 h 725"/>
                  <a:gd name="T23" fmla="*/ 1406 w 1406"/>
                  <a:gd name="T24" fmla="*/ 725 h 7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06" h="725">
                    <a:moveTo>
                      <a:pt x="1406" y="725"/>
                    </a:moveTo>
                    <a:lnTo>
                      <a:pt x="1406" y="544"/>
                    </a:lnTo>
                    <a:lnTo>
                      <a:pt x="227" y="544"/>
                    </a:lnTo>
                    <a:lnTo>
                      <a:pt x="227" y="181"/>
                    </a:lnTo>
                    <a:lnTo>
                      <a:pt x="46" y="181"/>
                    </a:lnTo>
                    <a:lnTo>
                      <a:pt x="46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1841C4"/>
                </a:solidFill>
                <a:round/>
                <a:headEnd/>
                <a:tailEnd type="none" w="lg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9" name="Group 34"/>
            <p:cNvGrpSpPr>
              <a:grpSpLocks/>
            </p:cNvGrpSpPr>
            <p:nvPr/>
          </p:nvGrpSpPr>
          <p:grpSpPr bwMode="auto">
            <a:xfrm>
              <a:off x="2189" y="2572"/>
              <a:ext cx="458" cy="634"/>
              <a:chOff x="1737" y="935"/>
              <a:chExt cx="832" cy="1538"/>
            </a:xfrm>
          </p:grpSpPr>
          <p:sp>
            <p:nvSpPr>
              <p:cNvPr id="41" name="Rectangle 35"/>
              <p:cNvSpPr>
                <a:spLocks noChangeArrowheads="1"/>
              </p:cNvSpPr>
              <p:nvPr/>
            </p:nvSpPr>
            <p:spPr bwMode="auto">
              <a:xfrm>
                <a:off x="1737" y="935"/>
                <a:ext cx="832" cy="771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/>
                  <a:t>150</a:t>
                </a:r>
                <a:endParaRPr lang="nl-NL" sz="1800"/>
              </a:p>
            </p:txBody>
          </p:sp>
          <p:sp>
            <p:nvSpPr>
              <p:cNvPr id="42" name="Rectangle 36"/>
              <p:cNvSpPr>
                <a:spLocks noChangeArrowheads="1"/>
              </p:cNvSpPr>
              <p:nvPr/>
            </p:nvSpPr>
            <p:spPr bwMode="auto">
              <a:xfrm>
                <a:off x="1812" y="2047"/>
                <a:ext cx="681" cy="426"/>
              </a:xfrm>
              <a:prstGeom prst="rect">
                <a:avLst/>
              </a:prstGeom>
              <a:solidFill>
                <a:srgbClr val="CC99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/>
                  <a:t>5</a:t>
                </a:r>
                <a:endParaRPr lang="nl-NL" sz="1800"/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>
                <a:off x="2153" y="1705"/>
                <a:ext cx="0" cy="3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1401" y="2141"/>
              <a:ext cx="458" cy="723"/>
              <a:chOff x="3171" y="935"/>
              <a:chExt cx="832" cy="1753"/>
            </a:xfrm>
          </p:grpSpPr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3171" y="935"/>
                <a:ext cx="832" cy="771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/>
                  <a:t>150</a:t>
                </a:r>
                <a:endParaRPr lang="nl-NL" sz="1800"/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681" cy="600"/>
              </a:xfrm>
              <a:prstGeom prst="rect">
                <a:avLst/>
              </a:prstGeom>
              <a:solidFill>
                <a:srgbClr val="77933C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/>
                  <a:t>15</a:t>
                </a:r>
                <a:endParaRPr lang="nl-NL" sz="1800" dirty="0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3587" y="170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42"/>
            <p:cNvGrpSpPr>
              <a:grpSpLocks/>
            </p:cNvGrpSpPr>
            <p:nvPr/>
          </p:nvGrpSpPr>
          <p:grpSpPr bwMode="auto">
            <a:xfrm>
              <a:off x="1809" y="1490"/>
              <a:ext cx="1491" cy="298"/>
              <a:chOff x="1809" y="1490"/>
              <a:chExt cx="1491" cy="298"/>
            </a:xfrm>
          </p:grpSpPr>
          <p:sp>
            <p:nvSpPr>
              <p:cNvPr id="33" name="Rectangle 43"/>
              <p:cNvSpPr>
                <a:spLocks noChangeArrowheads="1"/>
              </p:cNvSpPr>
              <p:nvPr/>
            </p:nvSpPr>
            <p:spPr bwMode="auto">
              <a:xfrm>
                <a:off x="1809" y="1490"/>
                <a:ext cx="458" cy="298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/>
                  <a:t>150</a:t>
                </a:r>
                <a:endParaRPr lang="nl-NL" sz="1800" dirty="0"/>
              </a:p>
            </p:txBody>
          </p:sp>
          <p:sp>
            <p:nvSpPr>
              <p:cNvPr id="34" name="Rectangle 44"/>
              <p:cNvSpPr>
                <a:spLocks noChangeArrowheads="1"/>
              </p:cNvSpPr>
              <p:nvPr/>
            </p:nvSpPr>
            <p:spPr bwMode="auto">
              <a:xfrm>
                <a:off x="2406" y="1522"/>
                <a:ext cx="375" cy="23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/>
                  <a:t>15</a:t>
                </a:r>
                <a:endParaRPr lang="nl-NL" sz="1800"/>
              </a:p>
            </p:txBody>
          </p:sp>
          <p:sp>
            <p:nvSpPr>
              <p:cNvPr id="35" name="Rectangle 45"/>
              <p:cNvSpPr>
                <a:spLocks noChangeArrowheads="1"/>
              </p:cNvSpPr>
              <p:nvPr/>
            </p:nvSpPr>
            <p:spPr bwMode="auto">
              <a:xfrm>
                <a:off x="2925" y="1556"/>
                <a:ext cx="375" cy="165"/>
              </a:xfrm>
              <a:prstGeom prst="rect">
                <a:avLst/>
              </a:prstGeom>
              <a:solidFill>
                <a:srgbClr val="CC99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/>
                  <a:t>5</a:t>
                </a:r>
                <a:endParaRPr lang="nl-NL" sz="1800"/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>
                <a:off x="2773" y="1639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>
                <a:off x="2260" y="1639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Rectangle 48"/>
            <p:cNvSpPr>
              <a:spLocks noChangeArrowheads="1"/>
            </p:cNvSpPr>
            <p:nvPr/>
          </p:nvSpPr>
          <p:spPr bwMode="auto">
            <a:xfrm>
              <a:off x="4154" y="2789"/>
              <a:ext cx="458" cy="313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150</a:t>
              </a:r>
              <a:endParaRPr lang="nl-NL" sz="1800"/>
            </a:p>
          </p:txBody>
        </p:sp>
      </p:grpSp>
      <p:sp>
        <p:nvSpPr>
          <p:cNvPr id="49" name="Tijdelijke aanduiding voor dianumm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</a:t>
            </a:r>
            <a:r>
              <a:rPr lang="en-US" b="1" dirty="0" smtClean="0">
                <a:solidFill>
                  <a:srgbClr val="4F81BD"/>
                </a:solidFill>
              </a:rPr>
              <a:t>code</a:t>
            </a:r>
            <a:r>
              <a:rPr lang="en-US" dirty="0" smtClean="0"/>
              <a:t> (on paper)</a:t>
            </a:r>
          </a:p>
          <a:p>
            <a:r>
              <a:rPr lang="en-US" dirty="0" smtClean="0"/>
              <a:t>Search for </a:t>
            </a:r>
            <a:r>
              <a:rPr lang="en-US" b="1" dirty="0" smtClean="0">
                <a:solidFill>
                  <a:srgbClr val="4F81BD"/>
                </a:solidFill>
              </a:rPr>
              <a:t>reuse possibilities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4F81BD"/>
                </a:solidFill>
              </a:rPr>
              <a:t>gauss</a:t>
            </a:r>
            <a:r>
              <a:rPr lang="en-US" dirty="0" smtClean="0"/>
              <a:t> (read)</a:t>
            </a:r>
          </a:p>
          <a:p>
            <a:pPr lvl="1"/>
            <a:r>
              <a:rPr lang="en-US" dirty="0" smtClean="0"/>
              <a:t>Find the most interesting options for buffering</a:t>
            </a:r>
          </a:p>
          <a:p>
            <a:pPr lvl="1"/>
            <a:r>
              <a:rPr lang="en-US" dirty="0" smtClean="0"/>
              <a:t>Estimate energy consumption for each buffer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Energy = # Accesses x </a:t>
            </a:r>
            <a:r>
              <a:rPr lang="en-US" dirty="0" smtClean="0"/>
              <a:t>Memory size </a:t>
            </a:r>
          </a:p>
          <a:p>
            <a:pPr lvl="2"/>
            <a:r>
              <a:rPr lang="en-US" dirty="0" smtClean="0"/>
              <a:t>Set the size of the memory containing the full </a:t>
            </a:r>
            <a:r>
              <a:rPr lang="en-US" b="1" dirty="0" smtClean="0">
                <a:solidFill>
                  <a:srgbClr val="4F81BD"/>
                </a:solidFill>
              </a:rPr>
              <a:t>gauss</a:t>
            </a:r>
            <a:r>
              <a:rPr lang="en-US" dirty="0" smtClean="0"/>
              <a:t> matrix to </a:t>
            </a:r>
            <a:r>
              <a:rPr lang="en-US" b="1" dirty="0" smtClean="0">
                <a:solidFill>
                  <a:srgbClr val="4F81BD"/>
                </a:solidFill>
              </a:rPr>
              <a:t>N x N</a:t>
            </a:r>
          </a:p>
          <a:p>
            <a:pPr lvl="2"/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assume that a read or write </a:t>
            </a:r>
            <a:r>
              <a:rPr lang="en-US" smtClean="0"/>
              <a:t>operation doesn’t </a:t>
            </a:r>
            <a:r>
              <a:rPr lang="en-US" dirty="0" smtClean="0"/>
              <a:t>necessarily have to pass through all the levels</a:t>
            </a:r>
            <a:endParaRPr lang="en-US" dirty="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37666" y="3429000"/>
            <a:ext cx="3429026" cy="1696558"/>
          </a:xfrm>
          <a:prstGeom prst="rect">
            <a:avLst/>
          </a:prstGeom>
          <a:solidFill>
            <a:srgbClr val="DDDDDD"/>
          </a:solidFill>
          <a:ln w="28575" algn="ctr">
            <a:noFill/>
            <a:miter lim="800000"/>
            <a:headEnd/>
            <a:tailEnd type="none" w="lg" len="med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BE" smtClean="0">
              <a:latin typeface="+mj-lt"/>
              <a:cs typeface="Arial" pitchFamily="34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585997" y="3546321"/>
            <a:ext cx="1551760" cy="1463384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processor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data track</a:t>
            </a:r>
            <a:endParaRPr lang="nl-BE" sz="2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2286087" y="3546321"/>
            <a:ext cx="1445636" cy="1463384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registers</a:t>
            </a:r>
            <a:endParaRPr lang="nl-BE" sz="2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7152945" y="3546321"/>
            <a:ext cx="1553390" cy="1463384"/>
          </a:xfrm>
          <a:prstGeom prst="rect">
            <a:avLst/>
          </a:prstGeom>
          <a:solidFill>
            <a:schemeClr val="accent3"/>
          </a:solidFill>
          <a:ln w="28575" algn="ctr">
            <a:noFill/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main memory</a:t>
            </a:r>
            <a:endParaRPr lang="nl-BE" sz="2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 rot="16200000">
            <a:off x="4994295" y="3377849"/>
            <a:ext cx="1080120" cy="606360"/>
          </a:xfrm>
          <a:prstGeom prst="rect">
            <a:avLst/>
          </a:prstGeom>
          <a:solidFill>
            <a:schemeClr val="accent3"/>
          </a:solidFill>
          <a:ln w="28575" algn="ctr">
            <a:noFill/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scratch</a:t>
            </a:r>
            <a:endParaRPr lang="nl-BE" sz="2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5868143" y="3230016"/>
            <a:ext cx="1296145" cy="1063080"/>
          </a:xfrm>
          <a:prstGeom prst="leftRightArrow">
            <a:avLst>
              <a:gd name="adj1" fmla="val 39861"/>
              <a:gd name="adj2" fmla="val 28275"/>
            </a:avLst>
          </a:prstGeom>
          <a:solidFill>
            <a:schemeClr val="accent6"/>
          </a:solidFill>
          <a:ln w="28575" algn="ctr">
            <a:noFill/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sz="2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3848935" y="3302024"/>
            <a:ext cx="1446516" cy="1063080"/>
          </a:xfrm>
          <a:prstGeom prst="leftRightArrow">
            <a:avLst>
              <a:gd name="adj1" fmla="val 39861"/>
              <a:gd name="adj2" fmla="val 30729"/>
            </a:avLst>
          </a:prstGeom>
          <a:solidFill>
            <a:schemeClr val="accent6"/>
          </a:solidFill>
          <a:ln w="28575" algn="ctr">
            <a:noFill/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BE" sz="2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ijdelijke aanduiding voor dianumm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16</a:t>
            </a:fld>
            <a:endParaRPr lang="nl-BE"/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3851919" y="4365104"/>
            <a:ext cx="3312369" cy="1063080"/>
          </a:xfrm>
          <a:prstGeom prst="leftRightArrow">
            <a:avLst>
              <a:gd name="adj1" fmla="val 39861"/>
              <a:gd name="adj2" fmla="val 28275"/>
            </a:avLst>
          </a:prstGeom>
          <a:solidFill>
            <a:schemeClr val="accent6"/>
          </a:solidFill>
          <a:ln w="28575" algn="ctr">
            <a:noFill/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sz="2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2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Execution time </a:t>
            </a:r>
            <a:r>
              <a:rPr lang="en-US" dirty="0" smtClean="0"/>
              <a:t>stays the </a:t>
            </a:r>
            <a:r>
              <a:rPr lang="en-US" b="1" dirty="0" smtClean="0">
                <a:solidFill>
                  <a:srgbClr val="4F81BD"/>
                </a:solidFill>
              </a:rPr>
              <a:t>same</a:t>
            </a:r>
          </a:p>
          <a:p>
            <a:r>
              <a:rPr lang="en-US" dirty="0" smtClean="0"/>
              <a:t>Number of </a:t>
            </a:r>
            <a:r>
              <a:rPr lang="en-US" b="1" dirty="0" smtClean="0">
                <a:solidFill>
                  <a:srgbClr val="4F81BD"/>
                </a:solidFill>
              </a:rPr>
              <a:t>memory accesses</a:t>
            </a:r>
            <a:r>
              <a:rPr lang="en-US" b="1" dirty="0" smtClean="0"/>
              <a:t> </a:t>
            </a:r>
            <a:r>
              <a:rPr lang="en-US" dirty="0" smtClean="0"/>
              <a:t>is the </a:t>
            </a:r>
            <a:r>
              <a:rPr lang="en-US" b="1" dirty="0" smtClean="0">
                <a:solidFill>
                  <a:srgbClr val="4F81BD"/>
                </a:solidFill>
              </a:rPr>
              <a:t>same</a:t>
            </a:r>
          </a:p>
          <a:p>
            <a:r>
              <a:rPr lang="en-US" dirty="0" smtClean="0"/>
              <a:t>Analysis of </a:t>
            </a:r>
            <a:r>
              <a:rPr lang="en-US" b="1" dirty="0" smtClean="0">
                <a:solidFill>
                  <a:srgbClr val="4F81BD"/>
                </a:solidFill>
              </a:rPr>
              <a:t>memory usage</a:t>
            </a:r>
          </a:p>
          <a:p>
            <a:pPr lvl="1"/>
            <a:r>
              <a:rPr lang="en-US" dirty="0" smtClean="0"/>
              <a:t>Size of the allocated memory is the same</a:t>
            </a:r>
          </a:p>
          <a:p>
            <a:pPr lvl="1"/>
            <a:r>
              <a:rPr lang="en-US" dirty="0" smtClean="0"/>
              <a:t>Memory is used differently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Definition: Live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that will be used again</a:t>
            </a:r>
          </a:p>
          <a:p>
            <a:r>
              <a:rPr lang="en-US" b="1" dirty="0" smtClean="0">
                <a:solidFill>
                  <a:srgbClr val="4F81BD"/>
                </a:solidFill>
              </a:rPr>
              <a:t>Definition: Window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maximum amount of live data in a matrix (during the execution of the program)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 of matrix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gtemp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(vertical filtering)</a:t>
            </a:r>
          </a:p>
          <a:p>
            <a:r>
              <a:rPr lang="en-US" dirty="0" smtClean="0"/>
              <a:t>Loop order: </a:t>
            </a:r>
            <a:r>
              <a:rPr lang="en-US" b="1" dirty="0" smtClean="0">
                <a:solidFill>
                  <a:schemeClr val="accent1"/>
                </a:solidFill>
              </a:rPr>
              <a:t>for y, 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42989" y="-459432"/>
            <a:ext cx="3529013" cy="6127043"/>
            <a:chOff x="3288" y="2295"/>
            <a:chExt cx="2223" cy="612704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51" y="3429001"/>
              <a:ext cx="1632" cy="2590800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515" y="3429001"/>
              <a:ext cx="0" cy="2592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288" y="5732463"/>
              <a:ext cx="2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NL" sz="2000">
                  <a:latin typeface="Lucida Console" charset="0"/>
                </a:rPr>
                <a:t>y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651" y="3284538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299" y="3068638"/>
              <a:ext cx="2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NL" sz="2000">
                  <a:latin typeface="Lucida Console" charset="0"/>
                </a:rPr>
                <a:t>x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23" y="3429001"/>
              <a:ext cx="0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787" y="3429001"/>
              <a:ext cx="0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059" y="3429001"/>
              <a:ext cx="0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195" y="3429001"/>
              <a:ext cx="0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332" y="3429001"/>
              <a:ext cx="0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468" y="3429001"/>
              <a:ext cx="0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604" y="3429001"/>
              <a:ext cx="0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740" y="3429001"/>
              <a:ext cx="0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876" y="3429001"/>
              <a:ext cx="0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5012" y="3429001"/>
              <a:ext cx="0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148" y="3429001"/>
              <a:ext cx="0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rot="16200000">
              <a:off x="4467" y="5588772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rot="16200000">
              <a:off x="4467" y="58062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rot="16200000">
              <a:off x="4467" y="5372872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rot="16200000">
              <a:off x="4467" y="5156972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rot="16200000">
              <a:off x="4467" y="4939485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rot="16200000">
              <a:off x="4467" y="4723585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rot="16200000">
              <a:off x="4467" y="4507685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rot="16200000">
              <a:off x="4467" y="4291785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rot="16200000">
              <a:off x="4467" y="4074297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rot="16200000">
              <a:off x="4467" y="3858397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rot="16200000">
              <a:off x="4467" y="1479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32"/>
          <p:cNvSpPr>
            <a:spLocks/>
          </p:cNvSpPr>
          <p:nvPr/>
        </p:nvSpPr>
        <p:spPr bwMode="auto">
          <a:xfrm>
            <a:off x="1626566" y="3214686"/>
            <a:ext cx="2592388" cy="647700"/>
          </a:xfrm>
          <a:custGeom>
            <a:avLst/>
            <a:gdLst>
              <a:gd name="T0" fmla="*/ 0 w 1633"/>
              <a:gd name="T1" fmla="*/ 0 h 408"/>
              <a:gd name="T2" fmla="*/ 2147483647 w 1633"/>
              <a:gd name="T3" fmla="*/ 0 h 408"/>
              <a:gd name="T4" fmla="*/ 2147483647 w 1633"/>
              <a:gd name="T5" fmla="*/ 685482493 h 408"/>
              <a:gd name="T6" fmla="*/ 342741313 w 1633"/>
              <a:gd name="T7" fmla="*/ 685482493 h 408"/>
              <a:gd name="T8" fmla="*/ 342741313 w 1633"/>
              <a:gd name="T9" fmla="*/ 1028223839 h 408"/>
              <a:gd name="T10" fmla="*/ 0 w 1633"/>
              <a:gd name="T11" fmla="*/ 1028223839 h 408"/>
              <a:gd name="T12" fmla="*/ 0 w 1633"/>
              <a:gd name="T13" fmla="*/ 0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33"/>
              <a:gd name="T22" fmla="*/ 0 h 408"/>
              <a:gd name="T23" fmla="*/ 1633 w 1633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33" h="408">
                <a:moveTo>
                  <a:pt x="0" y="0"/>
                </a:moveTo>
                <a:lnTo>
                  <a:pt x="1633" y="0"/>
                </a:lnTo>
                <a:lnTo>
                  <a:pt x="1633" y="272"/>
                </a:lnTo>
                <a:lnTo>
                  <a:pt x="136" y="272"/>
                </a:lnTo>
                <a:lnTo>
                  <a:pt x="136" y="408"/>
                </a:lnTo>
                <a:lnTo>
                  <a:pt x="0" y="4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626566" y="3214686"/>
            <a:ext cx="2592388" cy="647700"/>
          </a:xfrm>
          <a:custGeom>
            <a:avLst/>
            <a:gdLst>
              <a:gd name="T0" fmla="*/ 342741313 w 1633"/>
              <a:gd name="T1" fmla="*/ 342741247 h 408"/>
              <a:gd name="T2" fmla="*/ 342741313 w 1633"/>
              <a:gd name="T3" fmla="*/ 0 h 408"/>
              <a:gd name="T4" fmla="*/ 2147483647 w 1633"/>
              <a:gd name="T5" fmla="*/ 0 h 408"/>
              <a:gd name="T6" fmla="*/ 2147483647 w 1633"/>
              <a:gd name="T7" fmla="*/ 685482493 h 408"/>
              <a:gd name="T8" fmla="*/ 685482626 w 1633"/>
              <a:gd name="T9" fmla="*/ 685482493 h 408"/>
              <a:gd name="T10" fmla="*/ 685482626 w 1633"/>
              <a:gd name="T11" fmla="*/ 1028223839 h 408"/>
              <a:gd name="T12" fmla="*/ 0 w 1633"/>
              <a:gd name="T13" fmla="*/ 1028223839 h 408"/>
              <a:gd name="T14" fmla="*/ 0 w 1633"/>
              <a:gd name="T15" fmla="*/ 342741247 h 408"/>
              <a:gd name="T16" fmla="*/ 342741313 w 1633"/>
              <a:gd name="T17" fmla="*/ 342741247 h 4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33"/>
              <a:gd name="T28" fmla="*/ 0 h 408"/>
              <a:gd name="T29" fmla="*/ 1633 w 1633"/>
              <a:gd name="T30" fmla="*/ 408 h 4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33" h="408">
                <a:moveTo>
                  <a:pt x="136" y="136"/>
                </a:moveTo>
                <a:lnTo>
                  <a:pt x="136" y="0"/>
                </a:lnTo>
                <a:lnTo>
                  <a:pt x="1633" y="0"/>
                </a:lnTo>
                <a:lnTo>
                  <a:pt x="1633" y="272"/>
                </a:lnTo>
                <a:lnTo>
                  <a:pt x="272" y="272"/>
                </a:lnTo>
                <a:lnTo>
                  <a:pt x="272" y="408"/>
                </a:lnTo>
                <a:lnTo>
                  <a:pt x="0" y="408"/>
                </a:lnTo>
                <a:lnTo>
                  <a:pt x="0" y="136"/>
                </a:lnTo>
                <a:lnTo>
                  <a:pt x="136" y="1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1626566" y="3214686"/>
            <a:ext cx="2592388" cy="647700"/>
          </a:xfrm>
          <a:custGeom>
            <a:avLst/>
            <a:gdLst>
              <a:gd name="T0" fmla="*/ 685482626 w 1633"/>
              <a:gd name="T1" fmla="*/ 342741247 h 408"/>
              <a:gd name="T2" fmla="*/ 685482626 w 1633"/>
              <a:gd name="T3" fmla="*/ 0 h 408"/>
              <a:gd name="T4" fmla="*/ 2147483647 w 1633"/>
              <a:gd name="T5" fmla="*/ 0 h 408"/>
              <a:gd name="T6" fmla="*/ 2147483647 w 1633"/>
              <a:gd name="T7" fmla="*/ 685482493 h 408"/>
              <a:gd name="T8" fmla="*/ 1028224038 w 1633"/>
              <a:gd name="T9" fmla="*/ 685482493 h 408"/>
              <a:gd name="T10" fmla="*/ 1028224038 w 1633"/>
              <a:gd name="T11" fmla="*/ 1028223839 h 408"/>
              <a:gd name="T12" fmla="*/ 0 w 1633"/>
              <a:gd name="T13" fmla="*/ 1028223839 h 408"/>
              <a:gd name="T14" fmla="*/ 0 w 1633"/>
              <a:gd name="T15" fmla="*/ 342741247 h 408"/>
              <a:gd name="T16" fmla="*/ 685482626 w 1633"/>
              <a:gd name="T17" fmla="*/ 342741247 h 4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33"/>
              <a:gd name="T28" fmla="*/ 0 h 408"/>
              <a:gd name="T29" fmla="*/ 1633 w 1633"/>
              <a:gd name="T30" fmla="*/ 408 h 4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33" h="408">
                <a:moveTo>
                  <a:pt x="272" y="136"/>
                </a:moveTo>
                <a:lnTo>
                  <a:pt x="272" y="0"/>
                </a:lnTo>
                <a:lnTo>
                  <a:pt x="1633" y="0"/>
                </a:lnTo>
                <a:lnTo>
                  <a:pt x="1633" y="272"/>
                </a:lnTo>
                <a:lnTo>
                  <a:pt x="408" y="272"/>
                </a:lnTo>
                <a:lnTo>
                  <a:pt x="408" y="408"/>
                </a:lnTo>
                <a:lnTo>
                  <a:pt x="0" y="408"/>
                </a:lnTo>
                <a:lnTo>
                  <a:pt x="0" y="136"/>
                </a:lnTo>
                <a:lnTo>
                  <a:pt x="272" y="136"/>
                </a:lnTo>
                <a:close/>
              </a:path>
            </a:pathLst>
          </a:custGeom>
          <a:solidFill>
            <a:srgbClr val="953735"/>
          </a:solidFill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Tijdelijke aanduiding voor dianumm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 (12)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Optimized window of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gtemp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(vertical filtering)</a:t>
            </a:r>
          </a:p>
          <a:p>
            <a:r>
              <a:rPr lang="en-US" dirty="0" smtClean="0"/>
              <a:t>Changed loop order: </a:t>
            </a:r>
            <a:r>
              <a:rPr lang="en-US" b="1" dirty="0" smtClean="0">
                <a:solidFill>
                  <a:schemeClr val="accent1"/>
                </a:solidFill>
              </a:rPr>
              <a:t>for x, y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42988" y="2852738"/>
            <a:ext cx="3529012" cy="3060700"/>
            <a:chOff x="3288" y="1933"/>
            <a:chExt cx="2223" cy="19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51" y="2160"/>
              <a:ext cx="1632" cy="1632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515" y="2160"/>
              <a:ext cx="0" cy="1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288" y="3611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NL" sz="2000">
                  <a:latin typeface="Lucida Console" charset="0"/>
                </a:rPr>
                <a:t>y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651" y="2069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299" y="1933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NL" sz="2000">
                  <a:latin typeface="Lucida Console" charset="0"/>
                </a:rPr>
                <a:t>x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23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787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059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195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332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468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604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740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876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5012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148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rot="-5400000">
              <a:off x="4467" y="2705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rot="-5400000">
              <a:off x="4467" y="2842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rot="-5400000">
              <a:off x="4467" y="2569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rot="-5400000">
              <a:off x="4467" y="2433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rot="-5400000">
              <a:off x="4467" y="2296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rot="-5400000">
              <a:off x="4467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rot="-5400000">
              <a:off x="4467" y="202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rot="-5400000">
              <a:off x="4467" y="1888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rot="-5400000">
              <a:off x="4467" y="1751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rot="-5400000">
              <a:off x="4467" y="1615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rot="-5400000">
              <a:off x="4467" y="1479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ijdelijke aanduiding voor dianumm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 rot="5400000">
            <a:off x="1410333" y="3429794"/>
            <a:ext cx="649288" cy="215900"/>
          </a:xfrm>
          <a:prstGeom prst="rect">
            <a:avLst/>
          </a:prstGeom>
          <a:solidFill>
            <a:schemeClr val="accent3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51"/>
          <p:cNvSpPr>
            <a:spLocks noChangeArrowheads="1"/>
          </p:cNvSpPr>
          <p:nvPr/>
        </p:nvSpPr>
        <p:spPr bwMode="auto">
          <a:xfrm rot="5400000">
            <a:off x="1410333" y="3645694"/>
            <a:ext cx="649288" cy="215900"/>
          </a:xfrm>
          <a:prstGeom prst="rect">
            <a:avLst/>
          </a:prstGeom>
          <a:solidFill>
            <a:schemeClr val="accent3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 rot="5400000">
            <a:off x="1410333" y="3860008"/>
            <a:ext cx="649288" cy="215900"/>
          </a:xfrm>
          <a:prstGeom prst="rect">
            <a:avLst/>
          </a:prstGeom>
          <a:solidFill>
            <a:schemeClr val="accent3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35"/>
          <p:cNvSpPr>
            <a:spLocks noChangeArrowheads="1"/>
          </p:cNvSpPr>
          <p:nvPr/>
        </p:nvSpPr>
        <p:spPr bwMode="auto">
          <a:xfrm>
            <a:off x="4787900" y="3644900"/>
            <a:ext cx="3240088" cy="2087563"/>
          </a:xfrm>
          <a:prstGeom prst="irregularSeal2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 smtClean="0"/>
              <a:t>d</a:t>
            </a:r>
            <a:r>
              <a:rPr lang="nl-NL" sz="2000" dirty="0" err="1" smtClean="0"/>
              <a:t>ata</a:t>
            </a:r>
            <a:r>
              <a:rPr lang="nl-NL" sz="2000" dirty="0" smtClean="0"/>
              <a:t> </a:t>
            </a:r>
            <a:r>
              <a:rPr lang="nl-NL" sz="2000" dirty="0" err="1" smtClean="0"/>
              <a:t>structure</a:t>
            </a:r>
            <a:endParaRPr lang="nl-NL" sz="2000" dirty="0" smtClean="0"/>
          </a:p>
          <a:p>
            <a:r>
              <a:rPr lang="nl-NL" sz="2000" dirty="0" err="1" smtClean="0"/>
              <a:t>optimization</a:t>
            </a:r>
            <a:endParaRPr lang="nl-NL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Exploiting of locality</a:t>
            </a:r>
          </a:p>
          <a:p>
            <a:r>
              <a:rPr lang="en-US" dirty="0" smtClean="0"/>
              <a:t>Introduction of memory hierarchy</a:t>
            </a:r>
            <a:endParaRPr lang="en-US" dirty="0"/>
          </a:p>
        </p:txBody>
      </p:sp>
      <p:grpSp>
        <p:nvGrpSpPr>
          <p:cNvPr id="4" name="Groep 23"/>
          <p:cNvGrpSpPr/>
          <p:nvPr/>
        </p:nvGrpSpPr>
        <p:grpSpPr>
          <a:xfrm>
            <a:off x="437666" y="4875714"/>
            <a:ext cx="8268669" cy="1696558"/>
            <a:chOff x="285719" y="3878246"/>
            <a:chExt cx="8268669" cy="1836770"/>
          </a:xfrm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285719" y="3878246"/>
              <a:ext cx="3429026" cy="1836770"/>
            </a:xfrm>
            <a:prstGeom prst="rect">
              <a:avLst/>
            </a:prstGeom>
            <a:solidFill>
              <a:srgbClr val="DDDDDD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BE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434050" y="4005263"/>
              <a:ext cx="1551760" cy="1584325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processor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data track</a:t>
              </a:r>
              <a:endParaRPr lang="nl-BE" sz="24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2134140" y="4005263"/>
              <a:ext cx="1445636" cy="1584325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registers</a:t>
              </a:r>
              <a:endParaRPr lang="nl-BE" sz="24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7000998" y="4005263"/>
              <a:ext cx="1553390" cy="1584325"/>
            </a:xfrm>
            <a:prstGeom prst="rect">
              <a:avLst/>
            </a:prstGeom>
            <a:solidFill>
              <a:schemeClr val="accent3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main memory</a:t>
              </a:r>
              <a:endParaRPr lang="nl-BE" sz="24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 rot="16200000">
              <a:off x="4590245" y="4494245"/>
              <a:ext cx="1584325" cy="606360"/>
            </a:xfrm>
            <a:prstGeom prst="rect">
              <a:avLst/>
            </a:prstGeom>
            <a:solidFill>
              <a:schemeClr val="accent3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scratch</a:t>
              </a:r>
              <a:endParaRPr lang="nl-BE" sz="24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AutoShape 12"/>
            <p:cNvSpPr>
              <a:spLocks noChangeArrowheads="1"/>
            </p:cNvSpPr>
            <p:nvPr/>
          </p:nvSpPr>
          <p:spPr bwMode="auto">
            <a:xfrm>
              <a:off x="5572132" y="4221163"/>
              <a:ext cx="1527652" cy="1150938"/>
            </a:xfrm>
            <a:prstGeom prst="leftRightArrow">
              <a:avLst>
                <a:gd name="adj1" fmla="val 39861"/>
                <a:gd name="adj2" fmla="val 28275"/>
              </a:avLst>
            </a:prstGeom>
            <a:solidFill>
              <a:schemeClr val="accent6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10%</a:t>
              </a:r>
              <a:endParaRPr lang="nl-BE" sz="24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" name="AutoShape 13"/>
            <p:cNvSpPr>
              <a:spLocks noChangeArrowheads="1"/>
            </p:cNvSpPr>
            <p:nvPr/>
          </p:nvSpPr>
          <p:spPr bwMode="auto">
            <a:xfrm>
              <a:off x="3696988" y="4221163"/>
              <a:ext cx="1446516" cy="1150938"/>
            </a:xfrm>
            <a:prstGeom prst="leftRightArrow">
              <a:avLst>
                <a:gd name="adj1" fmla="val 39861"/>
                <a:gd name="adj2" fmla="val 30729"/>
              </a:avLst>
            </a:prstGeom>
            <a:solidFill>
              <a:schemeClr val="accent6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100%</a:t>
              </a:r>
              <a:endParaRPr lang="nl-BE" sz="24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8109398" y="4076700"/>
              <a:ext cx="370010" cy="360363"/>
            </a:xfrm>
            <a:prstGeom prst="ellipse">
              <a:avLst/>
            </a:prstGeom>
            <a:solidFill>
              <a:schemeClr val="accent4"/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1</a:t>
              </a:r>
              <a:endParaRPr lang="nl-BE" sz="20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5155838" y="4076700"/>
              <a:ext cx="462920" cy="360363"/>
            </a:xfrm>
            <a:prstGeom prst="ellipse">
              <a:avLst/>
            </a:prstGeom>
            <a:solidFill>
              <a:schemeClr val="accent4"/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0.1</a:t>
              </a:r>
              <a:endParaRPr lang="nl-BE" sz="20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76870" y="2943596"/>
            <a:ext cx="7990260" cy="1700928"/>
            <a:chOff x="385" y="1082"/>
            <a:chExt cx="4902" cy="1160"/>
          </a:xfrm>
        </p:grpSpPr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" y="1082"/>
              <a:ext cx="2041" cy="1160"/>
            </a:xfrm>
            <a:prstGeom prst="rect">
              <a:avLst/>
            </a:prstGeom>
            <a:solidFill>
              <a:srgbClr val="DDDDDD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476" y="1163"/>
              <a:ext cx="952" cy="998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cs typeface="Arial" pitchFamily="34" charset="0"/>
                </a:rPr>
                <a:t>processor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cs typeface="Arial" pitchFamily="34" charset="0"/>
                </a:rPr>
                <a:t>data track</a:t>
              </a:r>
              <a:endParaRPr kumimoji="0" lang="nl-B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519" y="1163"/>
              <a:ext cx="817" cy="998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cs typeface="Arial" pitchFamily="34" charset="0"/>
                </a:rPr>
                <a:t>registers</a:t>
              </a: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334" y="1163"/>
              <a:ext cx="953" cy="998"/>
            </a:xfrm>
            <a:prstGeom prst="rect">
              <a:avLst/>
            </a:prstGeom>
            <a:solidFill>
              <a:schemeClr val="accent3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m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cs typeface="Arial" pitchFamily="34" charset="0"/>
                </a:rPr>
                <a:t>ain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cs typeface="Arial" pitchFamily="34" charset="0"/>
                </a:rPr>
                <a:t>memory</a:t>
              </a:r>
              <a:endParaRPr kumimoji="0" lang="nl-B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9" name="AutoShape 10"/>
            <p:cNvSpPr>
              <a:spLocks noChangeArrowheads="1"/>
            </p:cNvSpPr>
            <p:nvPr/>
          </p:nvSpPr>
          <p:spPr bwMode="auto">
            <a:xfrm>
              <a:off x="2377" y="1299"/>
              <a:ext cx="2000" cy="725"/>
            </a:xfrm>
            <a:prstGeom prst="leftRightArrow">
              <a:avLst>
                <a:gd name="adj1" fmla="val 50000"/>
                <a:gd name="adj2" fmla="val 55172"/>
              </a:avLst>
            </a:prstGeom>
            <a:solidFill>
              <a:schemeClr val="accent6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solidFill>
                    <a:schemeClr val="bg1"/>
                  </a:solidFill>
                  <a:effectLst/>
                  <a:latin typeface="+mj-lt"/>
                  <a:cs typeface="Arial" pitchFamily="34" charset="0"/>
                </a:rPr>
                <a:t>100% accesses</a:t>
              </a:r>
              <a:endParaRPr kumimoji="0" lang="nl-BE" sz="1800" b="0" i="0" u="none" strike="noStrike" cap="none" normalizeH="0" baseline="0" dirty="0" smtClean="0">
                <a:solidFill>
                  <a:schemeClr val="bg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4992" y="1207"/>
              <a:ext cx="227" cy="227"/>
            </a:xfrm>
            <a:prstGeom prst="ellipse">
              <a:avLst/>
            </a:prstGeom>
            <a:solidFill>
              <a:schemeClr val="accent4"/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cs typeface="Arial" pitchFamily="34" charset="0"/>
                </a:rPr>
                <a:t>1</a:t>
              </a:r>
              <a:endParaRPr kumimoji="0" lang="nl-B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21" name="Tijdelijke aanduiding voor dianumm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 off between </a:t>
            </a:r>
            <a:r>
              <a:rPr lang="en-US" b="1" dirty="0" smtClean="0">
                <a:solidFill>
                  <a:srgbClr val="4F81BD"/>
                </a:solidFill>
              </a:rPr>
              <a:t>area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4F81BD"/>
                </a:solidFill>
              </a:rPr>
              <a:t>power</a:t>
            </a:r>
          </a:p>
          <a:p>
            <a:r>
              <a:rPr lang="en-US" b="1" dirty="0" smtClean="0">
                <a:solidFill>
                  <a:srgbClr val="4F81BD"/>
                </a:solidFill>
              </a:rPr>
              <a:t>Small area</a:t>
            </a:r>
          </a:p>
          <a:p>
            <a:pPr lvl="1"/>
            <a:r>
              <a:rPr lang="en-US" dirty="0" smtClean="0"/>
              <a:t>All read operations to main memory</a:t>
            </a:r>
          </a:p>
          <a:p>
            <a:pPr lvl="1"/>
            <a:r>
              <a:rPr lang="en-US" dirty="0" smtClean="0"/>
              <a:t>Results in a high power consumption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Less power</a:t>
            </a:r>
          </a:p>
          <a:p>
            <a:pPr lvl="1"/>
            <a:r>
              <a:rPr lang="en-US" dirty="0" smtClean="0"/>
              <a:t>More read operations </a:t>
            </a:r>
            <a:br>
              <a:rPr lang="en-US" dirty="0" smtClean="0"/>
            </a:br>
            <a:r>
              <a:rPr lang="en-US" dirty="0" smtClean="0"/>
              <a:t>(to main memory and new scratch pad memory)</a:t>
            </a:r>
          </a:p>
          <a:p>
            <a:pPr lvl="1"/>
            <a:r>
              <a:rPr lang="en-US" dirty="0" smtClean="0"/>
              <a:t>So a little larger area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 (3)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188" y="1557338"/>
            <a:ext cx="5378450" cy="2100262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10;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2;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</a:t>
            </a:r>
            <a:r>
              <a:rPr lang="nl-NL" sz="2000" dirty="0" err="1">
                <a:solidFill>
                  <a:schemeClr val="accent1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5;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   ...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A[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*15+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*5+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];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22263" y="3773488"/>
            <a:ext cx="8210551" cy="2392363"/>
            <a:chOff x="248" y="2331"/>
            <a:chExt cx="5172" cy="150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080" y="3588"/>
              <a:ext cx="34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nl-NL" sz="2000"/>
                <a:t>tijd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 rot="16200000">
              <a:off x="52" y="2527"/>
              <a:ext cx="64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nl-NL" sz="2000" dirty="0" err="1" smtClean="0"/>
                <a:t>location</a:t>
              </a:r>
              <a:endParaRPr lang="nl-NL" sz="2000" dirty="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21" y="3748"/>
              <a:ext cx="44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521" y="2342"/>
              <a:ext cx="0" cy="1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706438" y="5426075"/>
            <a:ext cx="395287" cy="649288"/>
            <a:chOff x="521" y="3389"/>
            <a:chExt cx="249" cy="409"/>
          </a:xfrm>
          <a:solidFill>
            <a:srgbClr val="953735"/>
          </a:solidFill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21" y="373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66" y="363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12" y="355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57" y="347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02" y="338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1066800" y="5426075"/>
            <a:ext cx="755650" cy="649288"/>
            <a:chOff x="748" y="3389"/>
            <a:chExt cx="476" cy="409"/>
          </a:xfrm>
          <a:solidFill>
            <a:srgbClr val="953735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48" y="373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953735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93" y="363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953735"/>
                </a:solidFill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839" y="355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953735"/>
                </a:solidFill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884" y="347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953735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929" y="338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953735"/>
                </a:solidFill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974" y="373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953735"/>
                </a:solidFill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020" y="363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953735"/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065" y="355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953735"/>
                </a:solidFill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110" y="347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953735"/>
                </a:solidFill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156" y="338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953735"/>
                </a:solidFill>
              </a:endParaRPr>
            </a:p>
          </p:txBody>
        </p:sp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1790700" y="4733925"/>
            <a:ext cx="1116013" cy="650875"/>
            <a:chOff x="1204" y="2953"/>
            <a:chExt cx="703" cy="410"/>
          </a:xfrm>
          <a:solidFill>
            <a:srgbClr val="953735"/>
          </a:solidFill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204" y="329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250" y="320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295" y="312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340" y="303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386" y="295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431" y="329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477" y="320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2" y="312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567" y="303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613" y="295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1658" y="329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703" y="320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749" y="312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794" y="303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839" y="295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2884488" y="4046538"/>
            <a:ext cx="1116012" cy="650875"/>
            <a:chOff x="1893" y="2520"/>
            <a:chExt cx="703" cy="410"/>
          </a:xfrm>
          <a:solidFill>
            <a:srgbClr val="953735"/>
          </a:solidFill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1893" y="286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939" y="277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984" y="268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029" y="260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075" y="252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120" y="286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166" y="277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2211" y="268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256" y="260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302" y="252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347" y="286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2392" y="277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438" y="268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483" y="260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528" y="252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3" name="Group 58"/>
          <p:cNvGrpSpPr>
            <a:grpSpLocks/>
          </p:cNvGrpSpPr>
          <p:nvPr/>
        </p:nvGrpSpPr>
        <p:grpSpPr bwMode="auto">
          <a:xfrm>
            <a:off x="4019550" y="4049713"/>
            <a:ext cx="3294063" cy="2028825"/>
            <a:chOff x="2608" y="2522"/>
            <a:chExt cx="2075" cy="1278"/>
          </a:xfrm>
          <a:solidFill>
            <a:srgbClr val="953735"/>
          </a:solidFill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608" y="373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653" y="364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2699" y="355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2744" y="347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2789" y="339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835" y="373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880" y="364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926" y="355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71" y="347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3016" y="339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061" y="373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107" y="364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3152" y="355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197" y="347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3243" y="339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291" y="329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337" y="320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3382" y="312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427" y="303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473" y="295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518" y="329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564" y="320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609" y="312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654" y="303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700" y="295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745" y="329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3790" y="320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836" y="312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881" y="303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3926" y="295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980" y="286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4026" y="277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4071" y="269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4116" y="260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4162" y="252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4207" y="286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95"/>
            <p:cNvSpPr>
              <a:spLocks noChangeArrowheads="1"/>
            </p:cNvSpPr>
            <p:nvPr/>
          </p:nvSpPr>
          <p:spPr bwMode="auto">
            <a:xfrm>
              <a:off x="4253" y="277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4298" y="269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>
              <a:off x="4343" y="260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4389" y="252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434" y="286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00"/>
            <p:cNvSpPr>
              <a:spLocks noChangeArrowheads="1"/>
            </p:cNvSpPr>
            <p:nvPr/>
          </p:nvSpPr>
          <p:spPr bwMode="auto">
            <a:xfrm>
              <a:off x="4479" y="277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4525" y="269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4570" y="260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4615" y="252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609600" y="1557338"/>
            <a:ext cx="5378450" cy="2100262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chemeClr val="accent1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10;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2;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(</a:t>
            </a:r>
            <a:r>
              <a:rPr lang="nl-NL" sz="2000" i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m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=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0; </a:t>
            </a:r>
            <a:r>
              <a:rPr lang="nl-NL" sz="2000" i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m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&lt;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5; </a:t>
            </a:r>
            <a:r>
              <a:rPr lang="nl-NL" sz="2000" i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m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   ...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A[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*15+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*5+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];</a:t>
            </a:r>
          </a:p>
        </p:txBody>
      </p:sp>
      <p:sp>
        <p:nvSpPr>
          <p:cNvPr id="106" name="Text Box 105"/>
          <p:cNvSpPr txBox="1">
            <a:spLocks noChangeArrowheads="1"/>
          </p:cNvSpPr>
          <p:nvPr/>
        </p:nvSpPr>
        <p:spPr bwMode="auto">
          <a:xfrm>
            <a:off x="609600" y="1557338"/>
            <a:ext cx="5378450" cy="2100262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10;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2;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(</a:t>
            </a:r>
            <a:r>
              <a:rPr lang="nl-NL" sz="2000" i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l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=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0; </a:t>
            </a:r>
            <a:r>
              <a:rPr lang="nl-NL" sz="2000" i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l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&lt;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3; </a:t>
            </a:r>
            <a:r>
              <a:rPr lang="nl-NL" sz="2000" i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l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solidFill>
                  <a:srgbClr val="4F81BD"/>
                </a:solidFill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(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5;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   ...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A[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*15+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*5+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];</a:t>
            </a:r>
          </a:p>
        </p:txBody>
      </p:sp>
      <p:sp>
        <p:nvSpPr>
          <p:cNvPr id="107" name="Text Box 106"/>
          <p:cNvSpPr txBox="1">
            <a:spLocks noChangeArrowheads="1"/>
          </p:cNvSpPr>
          <p:nvPr/>
        </p:nvSpPr>
        <p:spPr bwMode="auto">
          <a:xfrm>
            <a:off x="609600" y="1557338"/>
            <a:ext cx="5378450" cy="2100262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chemeClr val="accent1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10;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2;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</a:t>
            </a:r>
            <a:r>
              <a:rPr lang="nl-NL" sz="2000" i="1" dirty="0">
                <a:solidFill>
                  <a:srgbClr val="953735"/>
                </a:solidFill>
                <a:latin typeface="Lucida Console" charset="0"/>
              </a:rPr>
              <a:t>(</a:t>
            </a:r>
            <a:r>
              <a:rPr lang="nl-NL" sz="2000" i="1" dirty="0" err="1">
                <a:solidFill>
                  <a:srgbClr val="953735"/>
                </a:solidFill>
                <a:latin typeface="Lucida Console" charset="0"/>
              </a:rPr>
              <a:t>k</a:t>
            </a:r>
            <a:r>
              <a:rPr lang="nl-NL" sz="900" i="1" dirty="0">
                <a:solidFill>
                  <a:srgbClr val="953735"/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rgbClr val="953735"/>
                </a:solidFill>
                <a:latin typeface="Lucida Console" charset="0"/>
              </a:rPr>
              <a:t>=</a:t>
            </a:r>
            <a:r>
              <a:rPr lang="nl-NL" sz="900" i="1" dirty="0">
                <a:solidFill>
                  <a:srgbClr val="953735"/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rgbClr val="953735"/>
                </a:solidFill>
                <a:latin typeface="Lucida Console" charset="0"/>
              </a:rPr>
              <a:t>0; </a:t>
            </a:r>
            <a:r>
              <a:rPr lang="nl-NL" sz="2000" i="1" dirty="0" err="1">
                <a:solidFill>
                  <a:srgbClr val="953735"/>
                </a:solidFill>
                <a:latin typeface="Lucida Console" charset="0"/>
              </a:rPr>
              <a:t>k</a:t>
            </a:r>
            <a:r>
              <a:rPr lang="nl-NL" sz="900" i="1" dirty="0">
                <a:solidFill>
                  <a:srgbClr val="953735"/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rgbClr val="953735"/>
                </a:solidFill>
                <a:latin typeface="Lucida Console" charset="0"/>
              </a:rPr>
              <a:t>&lt;</a:t>
            </a:r>
            <a:r>
              <a:rPr lang="nl-NL" sz="900" i="1" dirty="0">
                <a:solidFill>
                  <a:srgbClr val="953735"/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rgbClr val="953735"/>
                </a:solidFill>
                <a:latin typeface="Lucida Console" charset="0"/>
              </a:rPr>
              <a:t>3; </a:t>
            </a:r>
            <a:r>
              <a:rPr lang="nl-NL" sz="2000" i="1" dirty="0" err="1">
                <a:solidFill>
                  <a:srgbClr val="953735"/>
                </a:solidFill>
                <a:latin typeface="Lucida Console" charset="0"/>
              </a:rPr>
              <a:t>k</a:t>
            </a:r>
            <a:r>
              <a:rPr lang="nl-NL" sz="2000" i="1" dirty="0">
                <a:solidFill>
                  <a:srgbClr val="953735"/>
                </a:solidFill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solidFill>
                  <a:srgbClr val="4F81BD"/>
                </a:solidFill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(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5;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   ...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A[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*15+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*5+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];</a:t>
            </a:r>
          </a:p>
        </p:txBody>
      </p:sp>
      <p:sp>
        <p:nvSpPr>
          <p:cNvPr id="108" name="Text Box 107"/>
          <p:cNvSpPr txBox="1">
            <a:spLocks noChangeArrowheads="1"/>
          </p:cNvSpPr>
          <p:nvPr/>
        </p:nvSpPr>
        <p:spPr bwMode="auto">
          <a:xfrm>
            <a:off x="609600" y="1557338"/>
            <a:ext cx="5378450" cy="2100262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10;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(</a:t>
            </a:r>
            <a:r>
              <a:rPr lang="nl-NL" sz="2000" i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j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=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0; </a:t>
            </a:r>
            <a:r>
              <a:rPr lang="nl-NL" sz="2000" i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j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&lt;</a:t>
            </a:r>
            <a:r>
              <a:rPr lang="nl-NL" sz="9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 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2; </a:t>
            </a:r>
            <a:r>
              <a:rPr lang="nl-NL" sz="2000" i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j</a:t>
            </a:r>
            <a:r>
              <a:rPr lang="nl-NL" sz="2000" i="1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5;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   ...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A[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*15+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*5+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];</a:t>
            </a:r>
          </a:p>
        </p:txBody>
      </p:sp>
      <p:sp>
        <p:nvSpPr>
          <p:cNvPr id="109" name="Tijdelijke aanduiding voor dianummer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 (4)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188" y="1557338"/>
            <a:ext cx="5378450" cy="2100262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10;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 </a:t>
            </a: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/* </a:t>
            </a:r>
            <a:r>
              <a:rPr lang="nl-NL" sz="2000" dirty="0" err="1">
                <a:solidFill>
                  <a:srgbClr val="339933"/>
                </a:solidFill>
                <a:latin typeface="Lucida Console" charset="0"/>
              </a:rPr>
              <a:t>i</a:t>
            </a:r>
            <a:r>
              <a:rPr lang="nl-NL" sz="900" dirty="0">
                <a:solidFill>
                  <a:srgbClr val="339933"/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=</a:t>
            </a:r>
            <a:r>
              <a:rPr lang="nl-NL" sz="900" dirty="0">
                <a:solidFill>
                  <a:srgbClr val="339933"/>
                </a:solidFill>
                <a:latin typeface="Lucida Console" charset="0"/>
              </a:rPr>
              <a:t> </a:t>
            </a:r>
            <a:r>
              <a:rPr lang="nl-NL" sz="2000" dirty="0">
                <a:solidFill>
                  <a:srgbClr val="339933"/>
                </a:solidFill>
                <a:latin typeface="Lucida Console" charset="0"/>
              </a:rPr>
              <a:t>0 */</a:t>
            </a:r>
            <a:endParaRPr lang="nl-NL" sz="2000" dirty="0">
              <a:latin typeface="Lucida Console" charset="0"/>
            </a:endParaRP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2;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3; </a:t>
            </a:r>
            <a:r>
              <a:rPr lang="nl-NL" sz="2000" dirty="0" err="1">
                <a:latin typeface="Lucida Console" charset="0"/>
              </a:rPr>
              <a:t>l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</a:t>
            </a:r>
            <a:r>
              <a:rPr lang="nl-NL" sz="2000" dirty="0" err="1">
                <a:solidFill>
                  <a:srgbClr val="4F81BD"/>
                </a:solidFill>
                <a:latin typeface="Lucida Console" charset="0"/>
              </a:rPr>
              <a:t>for</a:t>
            </a:r>
            <a:r>
              <a:rPr lang="nl-NL" sz="2000" dirty="0">
                <a:solidFill>
                  <a:srgbClr val="4F81BD"/>
                </a:solidFill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(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0;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&lt;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5; 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nl-NL" sz="2000" dirty="0">
                <a:latin typeface="Lucida Console" charset="0"/>
              </a:rPr>
              <a:t>               ...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=</a:t>
            </a:r>
            <a:r>
              <a:rPr lang="nl-NL" sz="900" dirty="0">
                <a:latin typeface="Lucida Console" charset="0"/>
              </a:rPr>
              <a:t> </a:t>
            </a:r>
            <a:r>
              <a:rPr lang="nl-NL" sz="2000" dirty="0">
                <a:latin typeface="Lucida Console" charset="0"/>
              </a:rPr>
              <a:t>A[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*15+</a:t>
            </a:r>
            <a:r>
              <a:rPr lang="nl-NL" sz="2000" dirty="0" err="1">
                <a:latin typeface="Lucida Console" charset="0"/>
              </a:rPr>
              <a:t>k</a:t>
            </a:r>
            <a:r>
              <a:rPr lang="nl-NL" sz="2000" dirty="0">
                <a:latin typeface="Lucida Console" charset="0"/>
              </a:rPr>
              <a:t>*5+</a:t>
            </a:r>
            <a:r>
              <a:rPr lang="nl-NL" sz="2000" dirty="0" err="1">
                <a:latin typeface="Lucida Console" charset="0"/>
              </a:rPr>
              <a:t>m</a:t>
            </a:r>
            <a:r>
              <a:rPr lang="nl-NL" sz="2000" dirty="0">
                <a:latin typeface="Lucida Console" charset="0"/>
              </a:rPr>
              <a:t>];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50825" y="3778250"/>
            <a:ext cx="5775324" cy="2300288"/>
            <a:chOff x="249" y="2380"/>
            <a:chExt cx="3638" cy="1449"/>
          </a:xfrm>
          <a:solidFill>
            <a:srgbClr val="953735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530" y="3562"/>
              <a:ext cx="31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nl-NL" sz="1800" dirty="0">
                  <a:noFill/>
                </a:rPr>
                <a:t>tijd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 rot="16200000">
              <a:off x="71" y="2558"/>
              <a:ext cx="590" cy="233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nl-NL" sz="1800" dirty="0" err="1" smtClean="0"/>
                <a:t>location</a:t>
              </a:r>
              <a:endParaRPr lang="nl-NL" sz="1800" dirty="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99" y="3794"/>
              <a:ext cx="338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499" y="2388"/>
              <a:ext cx="0" cy="140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76" y="375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10" y="366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45" y="358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79" y="350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13" y="341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47" y="375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81" y="366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16" y="358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50" y="350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784" y="341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818" y="375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52" y="366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886" y="358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920" y="350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955" y="341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91" y="332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026" y="323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060" y="315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094" y="306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129" y="298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163" y="332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197" y="323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231" y="315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265" y="306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300" y="298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334" y="332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368" y="323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402" y="315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1436" y="306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470" y="298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11" y="289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46" y="280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580" y="271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614" y="263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1648" y="254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82" y="289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717" y="280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1751" y="271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1785" y="263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0" y="254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853" y="289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887" y="280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922" y="271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956" y="263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990" y="254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2050" y="376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084" y="367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119" y="358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153" y="350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2187" y="342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222" y="376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256" y="367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2290" y="358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2324" y="350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2358" y="342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392" y="376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427" y="367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461" y="3587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495" y="350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529" y="3420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566" y="332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600" y="323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34" y="315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668" y="306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703" y="298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2737" y="332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2772" y="323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805" y="315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839" y="306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874" y="298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908" y="3326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942" y="323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977" y="315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011" y="3068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045" y="2984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085" y="289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3120" y="280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154" y="271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188" y="263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3223" y="255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257" y="289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291" y="280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3325" y="271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3359" y="263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3394" y="255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3428" y="2893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95"/>
            <p:cNvSpPr>
              <a:spLocks noChangeArrowheads="1"/>
            </p:cNvSpPr>
            <p:nvPr/>
          </p:nvSpPr>
          <p:spPr bwMode="auto">
            <a:xfrm>
              <a:off x="3462" y="2802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3496" y="2719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>
              <a:off x="3530" y="2635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3564" y="2551"/>
              <a:ext cx="68" cy="68"/>
            </a:xfrm>
            <a:prstGeom prst="ellipse">
              <a:avLst/>
            </a:prstGeom>
            <a:grpFill/>
            <a:ln w="28575">
              <a:noFill/>
              <a:round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6705600" y="1557338"/>
            <a:ext cx="1584325" cy="12969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tIns="226800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A</a:t>
            </a:r>
            <a:endParaRPr lang="nl-NL" sz="3600" dirty="0"/>
          </a:p>
        </p:txBody>
      </p: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8001000" y="1989139"/>
            <a:ext cx="1057275" cy="865188"/>
            <a:chOff x="5040" y="1253"/>
            <a:chExt cx="666" cy="545"/>
          </a:xfrm>
        </p:grpSpPr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5040" y="1253"/>
              <a:ext cx="408" cy="272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13500</a:t>
              </a:r>
              <a:endParaRPr lang="nl-NL" sz="2000" dirty="0"/>
            </a:p>
          </p:txBody>
        </p:sp>
        <p:sp>
          <p:nvSpPr>
            <p:cNvPr id="103" name="Text Box 102"/>
            <p:cNvSpPr txBox="1">
              <a:spLocks noChangeArrowheads="1"/>
            </p:cNvSpPr>
            <p:nvPr/>
          </p:nvSpPr>
          <p:spPr bwMode="auto">
            <a:xfrm>
              <a:off x="5253" y="1527"/>
              <a:ext cx="453" cy="2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/>
                <a:t>energy</a:t>
              </a:r>
            </a:p>
            <a:p>
              <a:r>
                <a:rPr lang="en-US" sz="1400" dirty="0"/>
                <a:t>~ </a:t>
              </a:r>
              <a:r>
                <a:rPr lang="en-US" sz="1400" dirty="0" smtClean="0"/>
                <a:t>#A</a:t>
              </a:r>
              <a:endParaRPr lang="nl-NL" sz="1400" dirty="0"/>
            </a:p>
          </p:txBody>
        </p:sp>
      </p:grpSp>
      <p:grpSp>
        <p:nvGrpSpPr>
          <p:cNvPr id="101" name="Group 103"/>
          <p:cNvGrpSpPr>
            <a:grpSpLocks/>
          </p:cNvGrpSpPr>
          <p:nvPr/>
        </p:nvGrpSpPr>
        <p:grpSpPr bwMode="auto">
          <a:xfrm>
            <a:off x="6345242" y="1628775"/>
            <a:ext cx="1600201" cy="504825"/>
            <a:chOff x="3997" y="1026"/>
            <a:chExt cx="1008" cy="318"/>
          </a:xfrm>
        </p:grpSpPr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3997" y="1072"/>
              <a:ext cx="408" cy="27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90</a:t>
              </a:r>
              <a:endParaRPr lang="nl-NL" sz="2000" dirty="0"/>
            </a:p>
          </p:txBody>
        </p:sp>
        <p:sp>
          <p:nvSpPr>
            <p:cNvPr id="106" name="Text Box 105"/>
            <p:cNvSpPr txBox="1">
              <a:spLocks noChangeArrowheads="1"/>
            </p:cNvSpPr>
            <p:nvPr/>
          </p:nvSpPr>
          <p:spPr bwMode="auto">
            <a:xfrm>
              <a:off x="4462" y="1026"/>
              <a:ext cx="543" cy="2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 smtClean="0"/>
                <a:t>accesses</a:t>
              </a:r>
            </a:p>
            <a:p>
              <a:pPr algn="l"/>
              <a:r>
                <a:rPr lang="en-US" sz="1400" dirty="0"/>
                <a:t>(1 </a:t>
              </a:r>
              <a:r>
                <a:rPr lang="en-US" sz="1400" dirty="0" smtClean="0"/>
                <a:t>iteration)</a:t>
              </a:r>
              <a:endParaRPr lang="nl-NL" sz="1400" dirty="0"/>
            </a:p>
          </p:txBody>
        </p:sp>
      </p:grpSp>
      <p:grpSp>
        <p:nvGrpSpPr>
          <p:cNvPr id="104" name="Group 106"/>
          <p:cNvGrpSpPr>
            <a:grpSpLocks/>
          </p:cNvGrpSpPr>
          <p:nvPr/>
        </p:nvGrpSpPr>
        <p:grpSpPr bwMode="auto">
          <a:xfrm>
            <a:off x="6345238" y="2278063"/>
            <a:ext cx="1466850" cy="503237"/>
            <a:chOff x="3997" y="1435"/>
            <a:chExt cx="924" cy="317"/>
          </a:xfrm>
        </p:grpSpPr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3997" y="1435"/>
              <a:ext cx="408" cy="27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150</a:t>
              </a:r>
              <a:endParaRPr lang="nl-NL" sz="2000" dirty="0"/>
            </a:p>
          </p:txBody>
        </p: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4468" y="1616"/>
              <a:ext cx="453" cy="1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dirty="0" smtClean="0"/>
                <a:t>size</a:t>
              </a:r>
              <a:endParaRPr lang="nl-NL" sz="1400" dirty="0"/>
            </a:p>
          </p:txBody>
        </p:sp>
      </p:grpSp>
      <p:grpSp>
        <p:nvGrpSpPr>
          <p:cNvPr id="107" name="Group 109"/>
          <p:cNvGrpSpPr>
            <a:grpSpLocks/>
          </p:cNvGrpSpPr>
          <p:nvPr/>
        </p:nvGrpSpPr>
        <p:grpSpPr bwMode="auto">
          <a:xfrm>
            <a:off x="6926263" y="2852738"/>
            <a:ext cx="1152525" cy="3168650"/>
            <a:chOff x="4363" y="1797"/>
            <a:chExt cx="726" cy="2038"/>
          </a:xfrm>
        </p:grpSpPr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>
              <a:off x="4723" y="1797"/>
              <a:ext cx="0" cy="1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Text Box 111"/>
            <p:cNvSpPr txBox="1">
              <a:spLocks noChangeArrowheads="1"/>
            </p:cNvSpPr>
            <p:nvPr/>
          </p:nvSpPr>
          <p:spPr bwMode="auto">
            <a:xfrm>
              <a:off x="4778" y="3195"/>
              <a:ext cx="290" cy="2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/>
                <a:t>90</a:t>
              </a:r>
              <a:endParaRPr lang="nl-NL" sz="2000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363" y="3471"/>
              <a:ext cx="726" cy="3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 tIns="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CPU</a:t>
              </a:r>
              <a:endParaRPr lang="nl-NL" sz="2000" dirty="0"/>
            </a:p>
          </p:txBody>
        </p:sp>
      </p:grpSp>
      <p:grpSp>
        <p:nvGrpSpPr>
          <p:cNvPr id="110" name="Group 113"/>
          <p:cNvGrpSpPr>
            <a:grpSpLocks/>
          </p:cNvGrpSpPr>
          <p:nvPr/>
        </p:nvGrpSpPr>
        <p:grpSpPr bwMode="auto">
          <a:xfrm>
            <a:off x="6696295" y="981075"/>
            <a:ext cx="1763492" cy="1008063"/>
            <a:chOff x="4258" y="618"/>
            <a:chExt cx="1071" cy="635"/>
          </a:xfrm>
        </p:grpSpPr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332" y="769"/>
              <a:ext cx="997" cy="484"/>
            </a:xfrm>
            <a:custGeom>
              <a:avLst/>
              <a:gdLst>
                <a:gd name="T0" fmla="*/ 0 w 997"/>
                <a:gd name="T1" fmla="*/ 302 h 484"/>
                <a:gd name="T2" fmla="*/ 544 w 997"/>
                <a:gd name="T3" fmla="*/ 30 h 484"/>
                <a:gd name="T4" fmla="*/ 997 w 997"/>
                <a:gd name="T5" fmla="*/ 484 h 484"/>
                <a:gd name="T6" fmla="*/ 0 60000 65536"/>
                <a:gd name="T7" fmla="*/ 0 60000 65536"/>
                <a:gd name="T8" fmla="*/ 0 60000 65536"/>
                <a:gd name="T9" fmla="*/ 0 w 997"/>
                <a:gd name="T10" fmla="*/ 0 h 484"/>
                <a:gd name="T11" fmla="*/ 997 w 997"/>
                <a:gd name="T12" fmla="*/ 484 h 4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7" h="484">
                  <a:moveTo>
                    <a:pt x="0" y="302"/>
                  </a:moveTo>
                  <a:cubicBezTo>
                    <a:pt x="189" y="151"/>
                    <a:pt x="378" y="0"/>
                    <a:pt x="544" y="30"/>
                  </a:cubicBezTo>
                  <a:cubicBezTo>
                    <a:pt x="710" y="60"/>
                    <a:pt x="853" y="272"/>
                    <a:pt x="997" y="48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Text Box 115"/>
            <p:cNvSpPr txBox="1">
              <a:spLocks noChangeArrowheads="1"/>
            </p:cNvSpPr>
            <p:nvPr/>
          </p:nvSpPr>
          <p:spPr bwMode="auto">
            <a:xfrm>
              <a:off x="4258" y="618"/>
              <a:ext cx="452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dirty="0" err="1" smtClean="0"/>
                <a:t>x</a:t>
              </a:r>
              <a:r>
                <a:rPr lang="en-US" sz="2000" dirty="0" smtClean="0"/>
                <a:t> 150</a:t>
              </a:r>
              <a:endParaRPr lang="nl-NL" sz="2000" dirty="0"/>
            </a:p>
          </p:txBody>
        </p:sp>
      </p:grpSp>
      <p:sp>
        <p:nvSpPr>
          <p:cNvPr id="117" name="Tijdelijke aanduiding voor dianumm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1378</Words>
  <Application>Microsoft Macintosh PowerPoint</Application>
  <PresentationFormat>Diavoorstelling (4:3)</PresentationFormat>
  <Paragraphs>282</Paragraphs>
  <Slides>16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Office Theme</vt:lpstr>
      <vt:lpstr>3. Loop transformations (9)</vt:lpstr>
      <vt:lpstr>3. Loop transformations (10)</vt:lpstr>
      <vt:lpstr>3. Loop transformations (11)</vt:lpstr>
      <vt:lpstr>3. Loop transformations (12)</vt:lpstr>
      <vt:lpstr>3. Loop transformations (12)</vt:lpstr>
      <vt:lpstr>4. Data reuse (1)</vt:lpstr>
      <vt:lpstr>4. Data reuse (2)</vt:lpstr>
      <vt:lpstr>4. Data reuse (3)</vt:lpstr>
      <vt:lpstr>4. Data reuse (4)</vt:lpstr>
      <vt:lpstr>4. Data reuse (5)</vt:lpstr>
      <vt:lpstr>4. Data reuse (6)</vt:lpstr>
      <vt:lpstr>4. Data reuse (7)</vt:lpstr>
      <vt:lpstr>4. Data reuse (8)</vt:lpstr>
      <vt:lpstr>4. Data reuse (9)</vt:lpstr>
      <vt:lpstr>4. Data reuse (10)</vt:lpstr>
      <vt:lpstr>4. Data reuse (11)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Loop transformations (9)</dc:title>
  <dc:creator>todavids</dc:creator>
  <cp:lastModifiedBy>Karel Heyse</cp:lastModifiedBy>
  <cp:revision>10</cp:revision>
  <dcterms:created xsi:type="dcterms:W3CDTF">2011-09-22T12:07:59Z</dcterms:created>
  <dcterms:modified xsi:type="dcterms:W3CDTF">2013-12-04T10:32:35Z</dcterms:modified>
</cp:coreProperties>
</file>