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9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92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086B6-AF95-4A82-A6D4-95D0A132B18B}" type="datetimeFigureOut">
              <a:rPr lang="nl-BE" smtClean="0"/>
              <a:pPr/>
              <a:t>4/12/13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3AC90-9566-44D3-8EFC-C95D9A3DAB2C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118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Ontwerpmethodologie van complexe systemen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F9BEA8-570B-4A16-BE94-F110491EB16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Update image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AC90-9566-44D3-8EFC-C95D9A3DAB2C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80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r>
              <a:rPr lang="en-GB" baseline="0" dirty="0" smtClean="0"/>
              <a:t> of steps to take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AC90-9566-44D3-8EFC-C95D9A3DAB2C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445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AC90-9566-44D3-8EFC-C95D9A3DAB2C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translation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AC90-9566-44D3-8EFC-C95D9A3DAB2C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afwerken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AC90-9566-44D3-8EFC-C95D9A3DAB2C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AC90-9566-44D3-8EFC-C95D9A3DAB2C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23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AC90-9566-44D3-8EFC-C95D9A3DAB2C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23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333375"/>
            <a:ext cx="863282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2130425"/>
            <a:ext cx="8207375" cy="1470025"/>
          </a:xfrm>
        </p:spPr>
        <p:txBody>
          <a:bodyPr tIns="45720" bIns="45720"/>
          <a:lstStyle>
            <a:lvl1pPr algn="ctr">
              <a:defRPr sz="4000"/>
            </a:lvl1pPr>
          </a:lstStyle>
          <a:p>
            <a:r>
              <a:rPr lang="nl-BE" noProof="0" smtClean="0"/>
              <a:t>Klik om het opmaakprofiel te bewerken</a:t>
            </a:r>
            <a:endParaRPr lang="nl-BE" noProof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8207375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nl-BE" noProof="0" smtClean="0"/>
              <a:t>Klik om het opmaakprofiel van de modelondertitel te bewerken</a:t>
            </a:r>
            <a:endParaRPr lang="nl-BE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388" y="1428735"/>
            <a:ext cx="8785225" cy="507207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29438" y="6500813"/>
            <a:ext cx="213518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7EB55-4F4C-4B7A-883B-FF4E577582BA}" type="slidenum">
              <a:rPr lang="en-GB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‹nr.›</a:t>
            </a:fld>
            <a:endParaRPr lang="en-GB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99281-2DF8-4FEB-968E-70E7D897BB1D}" type="slidenum">
              <a:rPr lang="en-GB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‹nr.›</a:t>
            </a:fld>
            <a:endParaRPr lang="en-GB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8D0C7-815F-4D49-97E5-36CB8B38DB6F}" type="slidenum">
              <a:rPr lang="en-GB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‹nr.›</a:t>
            </a:fld>
            <a:endParaRPr lang="en-GB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2C4AF-75EE-4356-B53A-D19F14F22101}" type="slidenum">
              <a:rPr lang="en-GB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‹nr.›</a:t>
            </a:fld>
            <a:endParaRPr lang="en-GB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smtClean="0"/>
              <a:t>Klik om de stijl te bewerken</a:t>
            </a:r>
            <a:endParaRPr lang="nl-BE" noProof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50CF7-35B2-4431-AE9B-60590E2259C4}" type="slidenum">
              <a:rPr lang="nl-BE" smtClean="0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‹nr.›</a:t>
            </a:fld>
            <a:endParaRPr lang="nl-BE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F5665-3E30-42D8-9DBE-FEF584BB5C96}" type="slidenum">
              <a:rPr lang="en-GB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‹nr.›</a:t>
            </a:fld>
            <a:endParaRPr lang="en-GB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CD1C5-5739-4B6D-B175-931479A00226}" type="slidenum">
              <a:rPr lang="en-GB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‹nr.›</a:t>
            </a:fld>
            <a:endParaRPr lang="en-GB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BD0EF-A14B-444D-AF84-03118D1A753A}" type="slidenum">
              <a:rPr lang="en-GB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‹nr.›</a:t>
            </a:fld>
            <a:endParaRPr lang="en-GB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CAEB4-4FA9-4422-981F-647BD7B8389C}" type="slidenum">
              <a:rPr lang="en-GB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‹nr.›</a:t>
            </a:fld>
            <a:endParaRPr lang="en-GB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626586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626586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F920-ACD5-43CF-BC6F-208FB5C110C9}" type="slidenum">
              <a:rPr lang="en-GB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‹nr.›</a:t>
            </a:fld>
            <a:endParaRPr lang="en-GB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20A5-A290-4622-8BFE-6FDDAB6BBCFD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7852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BE" noProof="0" smtClean="0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57313"/>
            <a:ext cx="87852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noProof="0" smtClean="0"/>
              <a:t>Klik om de opmaakprofielen van de modeltekst te bewerken</a:t>
            </a:r>
          </a:p>
          <a:p>
            <a:pPr lvl="1"/>
            <a:r>
              <a:rPr lang="nl-BE" noProof="0" smtClean="0"/>
              <a:t>Tweede niveau</a:t>
            </a:r>
          </a:p>
          <a:p>
            <a:pPr lvl="2"/>
            <a:r>
              <a:rPr lang="nl-BE" noProof="0" smtClean="0"/>
              <a:t>Derde niveau</a:t>
            </a:r>
          </a:p>
          <a:p>
            <a:pPr lvl="3"/>
            <a:r>
              <a:rPr lang="nl-BE" noProof="0" smtClean="0"/>
              <a:t>Vierde niveau</a:t>
            </a:r>
          </a:p>
          <a:p>
            <a:pPr lvl="4"/>
            <a:r>
              <a:rPr lang="nl-BE" noProof="0" smtClean="0"/>
              <a:t>Vijfde niveau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9438" y="6500813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000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D7938E-C721-4CEC-B07E-BE693C03146A}" type="slidenum">
              <a:rPr lang="nl-BE" smtClean="0">
                <a:solidFill>
                  <a:prstClr val="white">
                    <a:lumMod val="6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BE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04B7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04B7D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04B7D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04B7D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04B7D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104B7D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104B7D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104B7D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104B7D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4"/>
          <p:cNvSpPr>
            <a:spLocks noGrp="1"/>
          </p:cNvSpPr>
          <p:nvPr>
            <p:ph type="ctrTitle"/>
          </p:nvPr>
        </p:nvSpPr>
        <p:spPr>
          <a:xfrm>
            <a:off x="468313" y="1785916"/>
            <a:ext cx="8207375" cy="2105048"/>
          </a:xfrm>
        </p:spPr>
        <p:txBody>
          <a:bodyPr anchor="b"/>
          <a:lstStyle/>
          <a:p>
            <a:pPr eaLnBrk="1" hangingPunct="1"/>
            <a:r>
              <a:rPr lang="en-GB" sz="5400" dirty="0" smtClean="0"/>
              <a:t>DTSE methodology</a:t>
            </a:r>
          </a:p>
        </p:txBody>
      </p:sp>
      <p:sp>
        <p:nvSpPr>
          <p:cNvPr id="4099" name="Ondertitel 1"/>
          <p:cNvSpPr>
            <a:spLocks noGrp="1"/>
          </p:cNvSpPr>
          <p:nvPr>
            <p:ph type="subTitle" idx="1"/>
          </p:nvPr>
        </p:nvSpPr>
        <p:spPr>
          <a:xfrm>
            <a:off x="468313" y="4429125"/>
            <a:ext cx="8207375" cy="1500188"/>
          </a:xfrm>
        </p:spPr>
        <p:txBody>
          <a:bodyPr/>
          <a:lstStyle/>
          <a:p>
            <a:pPr eaLnBrk="1" hangingPunct="1"/>
            <a:r>
              <a:rPr lang="nl-NL" dirty="0" err="1">
                <a:latin typeface="Tahoma" charset="0"/>
                <a:cs typeface="Arial" charset="0"/>
              </a:rPr>
              <a:t>Brahim</a:t>
            </a:r>
            <a:r>
              <a:rPr lang="nl-NL" dirty="0">
                <a:latin typeface="Tahoma" charset="0"/>
                <a:cs typeface="Arial" charset="0"/>
              </a:rPr>
              <a:t> Al </a:t>
            </a:r>
            <a:r>
              <a:rPr lang="nl-NL" dirty="0" err="1">
                <a:latin typeface="Tahoma" charset="0"/>
                <a:cs typeface="Arial" charset="0"/>
              </a:rPr>
              <a:t>Farisi</a:t>
            </a:r>
            <a:r>
              <a:rPr lang="nl-NL" dirty="0">
                <a:latin typeface="Tahoma" charset="0"/>
                <a:cs typeface="Arial" charset="0"/>
              </a:rPr>
              <a:t>, Alexia </a:t>
            </a:r>
            <a:r>
              <a:rPr lang="nl-NL" dirty="0" err="1">
                <a:latin typeface="Tahoma" charset="0"/>
                <a:cs typeface="Arial" charset="0"/>
              </a:rPr>
              <a:t>Kourfali</a:t>
            </a:r>
            <a:r>
              <a:rPr lang="nl-NL" dirty="0">
                <a:latin typeface="Tahoma" charset="0"/>
                <a:cs typeface="Arial" charset="0"/>
              </a:rPr>
              <a:t> </a:t>
            </a:r>
            <a:r>
              <a:rPr lang="nl-NL" dirty="0" err="1">
                <a:latin typeface="Tahoma" charset="0"/>
                <a:cs typeface="Arial" charset="0"/>
              </a:rPr>
              <a:t>and</a:t>
            </a:r>
            <a:r>
              <a:rPr lang="nl-NL" dirty="0">
                <a:latin typeface="Tahoma" charset="0"/>
                <a:cs typeface="Arial" charset="0"/>
              </a:rPr>
              <a:t> Karel </a:t>
            </a:r>
            <a:r>
              <a:rPr lang="nl-NL" dirty="0" err="1">
                <a:latin typeface="Tahoma" charset="0"/>
                <a:cs typeface="Arial" charset="0"/>
              </a:rPr>
              <a:t>Heyse</a:t>
            </a:r>
            <a:endParaRPr lang="nl-NL" dirty="0">
              <a:latin typeface="Tahoma" charset="0"/>
              <a:cs typeface="Arial" charset="0"/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415925" y="6308725"/>
            <a:ext cx="84042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 smtClean="0">
                <a:solidFill>
                  <a:srgbClr val="898989"/>
                </a:solidFill>
              </a:rPr>
              <a:t>Complex Systems Design Methodology  –  DTSE methodology  –  Ghent University  –  Academic year 2013-2014</a:t>
            </a:r>
            <a:endParaRPr lang="en-GB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3. Loop transformations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of temporal </a:t>
            </a:r>
            <a:r>
              <a:rPr lang="en-US" b="1" dirty="0" smtClean="0">
                <a:solidFill>
                  <a:schemeClr val="accent1"/>
                </a:solidFill>
              </a:rPr>
              <a:t>locality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regularity</a:t>
            </a:r>
          </a:p>
          <a:p>
            <a:r>
              <a:rPr lang="en-US" dirty="0" smtClean="0"/>
              <a:t>Simple </a:t>
            </a:r>
            <a:r>
              <a:rPr lang="en-US" b="1" dirty="0" smtClean="0">
                <a:solidFill>
                  <a:schemeClr val="accent1"/>
                </a:solidFill>
              </a:rPr>
              <a:t>transformations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4. Data reuse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Exploiting the </a:t>
            </a:r>
            <a:r>
              <a:rPr lang="en-US" b="1" dirty="0" smtClean="0">
                <a:solidFill>
                  <a:schemeClr val="accent1"/>
                </a:solidFill>
              </a:rPr>
              <a:t>locality</a:t>
            </a:r>
          </a:p>
          <a:p>
            <a:r>
              <a:rPr lang="en-US" dirty="0" smtClean="0"/>
              <a:t>Introduction of the </a:t>
            </a:r>
            <a:r>
              <a:rPr lang="en-US" b="1" dirty="0" smtClean="0">
                <a:solidFill>
                  <a:schemeClr val="accent1"/>
                </a:solidFill>
              </a:rPr>
              <a:t>memory hierarchy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5. Memory organization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b="1" dirty="0" smtClean="0">
                <a:solidFill>
                  <a:schemeClr val="accent1"/>
                </a:solidFill>
              </a:rPr>
              <a:t>grouping</a:t>
            </a:r>
            <a:r>
              <a:rPr lang="en-US" dirty="0" smtClean="0"/>
              <a:t> inside </a:t>
            </a:r>
            <a:r>
              <a:rPr lang="en-US" b="1" dirty="0" smtClean="0">
                <a:solidFill>
                  <a:schemeClr val="accent1"/>
                </a:solidFill>
              </a:rPr>
              <a:t>memories</a:t>
            </a:r>
          </a:p>
          <a:p>
            <a:r>
              <a:rPr lang="en-US" dirty="0" smtClean="0"/>
              <a:t>Adding of </a:t>
            </a:r>
            <a:r>
              <a:rPr lang="en-US" b="1" dirty="0" smtClean="0">
                <a:solidFill>
                  <a:schemeClr val="accent1"/>
                </a:solidFill>
              </a:rPr>
              <a:t>timing constraints</a:t>
            </a:r>
          </a:p>
          <a:p>
            <a:r>
              <a:rPr lang="en-US" dirty="0" smtClean="0"/>
              <a:t>Trade off between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speed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power consumption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6. Data structure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 of </a:t>
            </a:r>
            <a:r>
              <a:rPr lang="en-US" b="1" dirty="0" smtClean="0">
                <a:solidFill>
                  <a:schemeClr val="accent1"/>
                </a:solidFill>
              </a:rPr>
              <a:t>static single assignment form</a:t>
            </a:r>
          </a:p>
          <a:p>
            <a:r>
              <a:rPr lang="en-US" dirty="0" smtClean="0"/>
              <a:t>Storing </a:t>
            </a:r>
            <a:r>
              <a:rPr lang="en-US" b="1" dirty="0" smtClean="0">
                <a:solidFill>
                  <a:schemeClr val="accent1"/>
                </a:solidFill>
              </a:rPr>
              <a:t>two dimensional </a:t>
            </a:r>
            <a:r>
              <a:rPr lang="en-US" dirty="0" smtClean="0"/>
              <a:t>data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/>
                </a:solidFill>
              </a:rPr>
              <a:t>one dimension</a:t>
            </a:r>
          </a:p>
          <a:p>
            <a:r>
              <a:rPr lang="en-US" dirty="0" smtClean="0"/>
              <a:t>Taking into account </a:t>
            </a:r>
            <a:r>
              <a:rPr lang="en-US" b="1" dirty="0" err="1" smtClean="0">
                <a:solidFill>
                  <a:schemeClr val="accent1"/>
                </a:solidFill>
              </a:rPr>
              <a:t>liveness</a:t>
            </a:r>
            <a:r>
              <a:rPr lang="en-US" b="1" dirty="0" smtClean="0">
                <a:solidFill>
                  <a:schemeClr val="accent1"/>
                </a:solidFill>
              </a:rPr>
              <a:t> of data</a:t>
            </a:r>
          </a:p>
          <a:p>
            <a:r>
              <a:rPr lang="en-US" dirty="0" smtClean="0"/>
              <a:t>Place arrays into the same memory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7. Optimization of calculations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Simplifying</a:t>
            </a:r>
            <a:r>
              <a:rPr lang="en-US" dirty="0" smtClean="0"/>
              <a:t> address </a:t>
            </a:r>
            <a:r>
              <a:rPr lang="en-US" b="1" dirty="0" smtClean="0">
                <a:solidFill>
                  <a:schemeClr val="accent1"/>
                </a:solidFill>
              </a:rPr>
              <a:t>computation</a:t>
            </a:r>
          </a:p>
          <a:p>
            <a:r>
              <a:rPr lang="en-US" dirty="0" smtClean="0"/>
              <a:t>Removing </a:t>
            </a:r>
            <a:r>
              <a:rPr lang="en-US" b="1" dirty="0" smtClean="0">
                <a:solidFill>
                  <a:schemeClr val="accent1"/>
                </a:solidFill>
              </a:rPr>
              <a:t>redundant control structures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5122" name="Group 3"/>
          <p:cNvGrpSpPr>
            <a:grpSpLocks/>
          </p:cNvGrpSpPr>
          <p:nvPr/>
        </p:nvGrpSpPr>
        <p:grpSpPr bwMode="auto">
          <a:xfrm>
            <a:off x="306417" y="1638317"/>
            <a:ext cx="8588376" cy="4433889"/>
            <a:chOff x="287" y="1026"/>
            <a:chExt cx="5410" cy="2793"/>
          </a:xfrm>
        </p:grpSpPr>
        <p:grpSp>
          <p:nvGrpSpPr>
            <p:cNvPr id="5123" name="Group 4"/>
            <p:cNvGrpSpPr>
              <a:grpSpLocks/>
            </p:cNvGrpSpPr>
            <p:nvPr/>
          </p:nvGrpSpPr>
          <p:grpSpPr bwMode="auto">
            <a:xfrm>
              <a:off x="681" y="1246"/>
              <a:ext cx="2903" cy="1814"/>
              <a:chOff x="612" y="1337"/>
              <a:chExt cx="2948" cy="1814"/>
            </a:xfrm>
          </p:grpSpPr>
          <p:sp>
            <p:nvSpPr>
              <p:cNvPr id="5124" name="Line 5"/>
              <p:cNvSpPr>
                <a:spLocks noChangeShapeType="1"/>
              </p:cNvSpPr>
              <p:nvPr/>
            </p:nvSpPr>
            <p:spPr bwMode="auto">
              <a:xfrm>
                <a:off x="612" y="3151"/>
                <a:ext cx="2948" cy="0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 type="none" w="lg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5" name="Line 6"/>
              <p:cNvSpPr>
                <a:spLocks noChangeShapeType="1"/>
              </p:cNvSpPr>
              <p:nvPr/>
            </p:nvSpPr>
            <p:spPr bwMode="auto">
              <a:xfrm>
                <a:off x="612" y="2697"/>
                <a:ext cx="2948" cy="0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 type="none" w="lg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6" name="Line 7"/>
              <p:cNvSpPr>
                <a:spLocks noChangeShapeType="1"/>
              </p:cNvSpPr>
              <p:nvPr/>
            </p:nvSpPr>
            <p:spPr bwMode="auto">
              <a:xfrm>
                <a:off x="612" y="2244"/>
                <a:ext cx="2948" cy="0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 type="none" w="lg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7" name="Line 8"/>
              <p:cNvSpPr>
                <a:spLocks noChangeShapeType="1"/>
              </p:cNvSpPr>
              <p:nvPr/>
            </p:nvSpPr>
            <p:spPr bwMode="auto">
              <a:xfrm>
                <a:off x="612" y="1790"/>
                <a:ext cx="2948" cy="0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 type="none" w="lg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8" name="Line 9"/>
              <p:cNvSpPr>
                <a:spLocks noChangeShapeType="1"/>
              </p:cNvSpPr>
              <p:nvPr/>
            </p:nvSpPr>
            <p:spPr bwMode="auto">
              <a:xfrm>
                <a:off x="612" y="1337"/>
                <a:ext cx="2948" cy="0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 type="none" w="lg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29" name="Line 10"/>
            <p:cNvSpPr>
              <a:spLocks noChangeShapeType="1"/>
            </p:cNvSpPr>
            <p:nvPr/>
          </p:nvSpPr>
          <p:spPr bwMode="auto">
            <a:xfrm flipV="1">
              <a:off x="680" y="1026"/>
              <a:ext cx="0" cy="24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" name="Line 11"/>
            <p:cNvSpPr>
              <a:spLocks noChangeShapeType="1"/>
            </p:cNvSpPr>
            <p:nvPr/>
          </p:nvSpPr>
          <p:spPr bwMode="auto">
            <a:xfrm>
              <a:off x="680" y="3520"/>
              <a:ext cx="294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" name="Rectangle 12"/>
            <p:cNvSpPr>
              <a:spLocks noChangeArrowheads="1"/>
            </p:cNvSpPr>
            <p:nvPr/>
          </p:nvSpPr>
          <p:spPr bwMode="auto">
            <a:xfrm>
              <a:off x="816" y="3066"/>
              <a:ext cx="137" cy="454"/>
            </a:xfrm>
            <a:prstGeom prst="rect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32" name="Text Box 13"/>
            <p:cNvSpPr txBox="1">
              <a:spLocks noChangeArrowheads="1"/>
            </p:cNvSpPr>
            <p:nvPr/>
          </p:nvSpPr>
          <p:spPr bwMode="auto">
            <a:xfrm>
              <a:off x="820" y="3566"/>
              <a:ext cx="684" cy="25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accesses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33" name="Rectangle 14"/>
            <p:cNvSpPr>
              <a:spLocks noChangeArrowheads="1"/>
            </p:cNvSpPr>
            <p:nvPr/>
          </p:nvSpPr>
          <p:spPr bwMode="auto">
            <a:xfrm>
              <a:off x="952" y="3158"/>
              <a:ext cx="137" cy="363"/>
            </a:xfrm>
            <a:prstGeom prst="rect">
              <a:avLst/>
            </a:prstGeom>
            <a:solidFill>
              <a:srgbClr val="FF66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34" name="Rectangle 15"/>
            <p:cNvSpPr>
              <a:spLocks noChangeArrowheads="1"/>
            </p:cNvSpPr>
            <p:nvPr/>
          </p:nvSpPr>
          <p:spPr bwMode="auto">
            <a:xfrm>
              <a:off x="1089" y="3158"/>
              <a:ext cx="136" cy="363"/>
            </a:xfrm>
            <a:prstGeom prst="rect">
              <a:avLst/>
            </a:prstGeom>
            <a:solidFill>
              <a:srgbClr val="FF99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35" name="Rectangle 16"/>
            <p:cNvSpPr>
              <a:spLocks noChangeArrowheads="1"/>
            </p:cNvSpPr>
            <p:nvPr/>
          </p:nvSpPr>
          <p:spPr bwMode="auto">
            <a:xfrm>
              <a:off x="1224" y="3294"/>
              <a:ext cx="137" cy="227"/>
            </a:xfrm>
            <a:prstGeom prst="rect">
              <a:avLst/>
            </a:prstGeom>
            <a:solidFill>
              <a:srgbClr val="FFCC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36" name="Rectangle 17"/>
            <p:cNvSpPr>
              <a:spLocks noChangeArrowheads="1"/>
            </p:cNvSpPr>
            <p:nvPr/>
          </p:nvSpPr>
          <p:spPr bwMode="auto">
            <a:xfrm>
              <a:off x="1360" y="3294"/>
              <a:ext cx="138" cy="227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37" name="Text Box 18"/>
            <p:cNvSpPr txBox="1">
              <a:spLocks noChangeArrowheads="1"/>
            </p:cNvSpPr>
            <p:nvPr/>
          </p:nvSpPr>
          <p:spPr bwMode="auto">
            <a:xfrm>
              <a:off x="1971" y="3567"/>
              <a:ext cx="358" cy="25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size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38" name="Rectangle 19"/>
            <p:cNvSpPr>
              <a:spLocks noChangeArrowheads="1"/>
            </p:cNvSpPr>
            <p:nvPr/>
          </p:nvSpPr>
          <p:spPr bwMode="auto">
            <a:xfrm>
              <a:off x="2211" y="3430"/>
              <a:ext cx="148" cy="92"/>
            </a:xfrm>
            <a:prstGeom prst="rect">
              <a:avLst/>
            </a:prstGeom>
            <a:solidFill>
              <a:srgbClr val="FFCC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39" name="Rectangle 20"/>
            <p:cNvSpPr>
              <a:spLocks noChangeArrowheads="1"/>
            </p:cNvSpPr>
            <p:nvPr/>
          </p:nvSpPr>
          <p:spPr bwMode="auto">
            <a:xfrm>
              <a:off x="2347" y="3430"/>
              <a:ext cx="148" cy="92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40" name="Rectangle 21"/>
            <p:cNvSpPr>
              <a:spLocks noChangeArrowheads="1"/>
            </p:cNvSpPr>
            <p:nvPr/>
          </p:nvSpPr>
          <p:spPr bwMode="auto">
            <a:xfrm>
              <a:off x="2755" y="3067"/>
              <a:ext cx="149" cy="454"/>
            </a:xfrm>
            <a:prstGeom prst="rect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41" name="Text Box 22"/>
            <p:cNvSpPr txBox="1">
              <a:spLocks noChangeArrowheads="1"/>
            </p:cNvSpPr>
            <p:nvPr/>
          </p:nvSpPr>
          <p:spPr bwMode="auto">
            <a:xfrm>
              <a:off x="2665" y="3567"/>
              <a:ext cx="876" cy="25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clock cycles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42" name="Rectangle 23"/>
            <p:cNvSpPr>
              <a:spLocks noChangeArrowheads="1"/>
            </p:cNvSpPr>
            <p:nvPr/>
          </p:nvSpPr>
          <p:spPr bwMode="auto">
            <a:xfrm>
              <a:off x="2891" y="2840"/>
              <a:ext cx="149" cy="682"/>
            </a:xfrm>
            <a:prstGeom prst="rect">
              <a:avLst/>
            </a:prstGeom>
            <a:solidFill>
              <a:srgbClr val="FF66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43" name="Rectangle 24"/>
            <p:cNvSpPr>
              <a:spLocks noChangeArrowheads="1"/>
            </p:cNvSpPr>
            <p:nvPr/>
          </p:nvSpPr>
          <p:spPr bwMode="auto">
            <a:xfrm>
              <a:off x="3027" y="2296"/>
              <a:ext cx="149" cy="1226"/>
            </a:xfrm>
            <a:prstGeom prst="rect">
              <a:avLst/>
            </a:prstGeom>
            <a:solidFill>
              <a:srgbClr val="FF99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44" name="Rectangle 25"/>
            <p:cNvSpPr>
              <a:spLocks noChangeArrowheads="1"/>
            </p:cNvSpPr>
            <p:nvPr/>
          </p:nvSpPr>
          <p:spPr bwMode="auto">
            <a:xfrm>
              <a:off x="3267" y="3384"/>
              <a:ext cx="181" cy="137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grpSp>
          <p:nvGrpSpPr>
            <p:cNvPr id="5145" name="Group 26"/>
            <p:cNvGrpSpPr>
              <a:grpSpLocks/>
            </p:cNvGrpSpPr>
            <p:nvPr/>
          </p:nvGrpSpPr>
          <p:grpSpPr bwMode="auto">
            <a:xfrm>
              <a:off x="287" y="2931"/>
              <a:ext cx="439" cy="252"/>
              <a:chOff x="264" y="2667"/>
              <a:chExt cx="439" cy="252"/>
            </a:xfrm>
          </p:grpSpPr>
          <p:sp>
            <p:nvSpPr>
              <p:cNvPr id="5146" name="Line 27"/>
              <p:cNvSpPr>
                <a:spLocks noChangeShapeType="1"/>
              </p:cNvSpPr>
              <p:nvPr/>
            </p:nvSpPr>
            <p:spPr bwMode="auto">
              <a:xfrm flipH="1">
                <a:off x="613" y="2795"/>
                <a:ext cx="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7" name="Text Box 28"/>
              <p:cNvSpPr txBox="1">
                <a:spLocks noChangeArrowheads="1"/>
              </p:cNvSpPr>
              <p:nvPr/>
            </p:nvSpPr>
            <p:spPr bwMode="auto">
              <a:xfrm>
                <a:off x="264" y="2667"/>
                <a:ext cx="362" cy="25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148" name="Group 29"/>
            <p:cNvGrpSpPr>
              <a:grpSpLocks/>
            </p:cNvGrpSpPr>
            <p:nvPr/>
          </p:nvGrpSpPr>
          <p:grpSpPr bwMode="auto">
            <a:xfrm>
              <a:off x="287" y="2477"/>
              <a:ext cx="439" cy="252"/>
              <a:chOff x="264" y="2667"/>
              <a:chExt cx="439" cy="252"/>
            </a:xfrm>
          </p:grpSpPr>
          <p:sp>
            <p:nvSpPr>
              <p:cNvPr id="5149" name="Line 30"/>
              <p:cNvSpPr>
                <a:spLocks noChangeShapeType="1"/>
              </p:cNvSpPr>
              <p:nvPr/>
            </p:nvSpPr>
            <p:spPr bwMode="auto">
              <a:xfrm flipH="1">
                <a:off x="613" y="2795"/>
                <a:ext cx="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0" name="Text Box 31"/>
              <p:cNvSpPr txBox="1">
                <a:spLocks noChangeArrowheads="1"/>
              </p:cNvSpPr>
              <p:nvPr/>
            </p:nvSpPr>
            <p:spPr bwMode="auto">
              <a:xfrm>
                <a:off x="264" y="2667"/>
                <a:ext cx="362" cy="25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200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151" name="Group 32"/>
            <p:cNvGrpSpPr>
              <a:grpSpLocks/>
            </p:cNvGrpSpPr>
            <p:nvPr/>
          </p:nvGrpSpPr>
          <p:grpSpPr bwMode="auto">
            <a:xfrm>
              <a:off x="287" y="2024"/>
              <a:ext cx="439" cy="252"/>
              <a:chOff x="264" y="2667"/>
              <a:chExt cx="439" cy="252"/>
            </a:xfrm>
          </p:grpSpPr>
          <p:sp>
            <p:nvSpPr>
              <p:cNvPr id="5152" name="Line 33"/>
              <p:cNvSpPr>
                <a:spLocks noChangeShapeType="1"/>
              </p:cNvSpPr>
              <p:nvPr/>
            </p:nvSpPr>
            <p:spPr bwMode="auto">
              <a:xfrm flipH="1">
                <a:off x="613" y="2795"/>
                <a:ext cx="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3" name="Text Box 34"/>
              <p:cNvSpPr txBox="1">
                <a:spLocks noChangeArrowheads="1"/>
              </p:cNvSpPr>
              <p:nvPr/>
            </p:nvSpPr>
            <p:spPr bwMode="auto">
              <a:xfrm>
                <a:off x="264" y="2667"/>
                <a:ext cx="362" cy="25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300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154" name="Group 35"/>
            <p:cNvGrpSpPr>
              <a:grpSpLocks/>
            </p:cNvGrpSpPr>
            <p:nvPr/>
          </p:nvGrpSpPr>
          <p:grpSpPr bwMode="auto">
            <a:xfrm>
              <a:off x="287" y="1570"/>
              <a:ext cx="439" cy="252"/>
              <a:chOff x="264" y="2667"/>
              <a:chExt cx="439" cy="252"/>
            </a:xfrm>
          </p:grpSpPr>
          <p:sp>
            <p:nvSpPr>
              <p:cNvPr id="5155" name="Line 36"/>
              <p:cNvSpPr>
                <a:spLocks noChangeShapeType="1"/>
              </p:cNvSpPr>
              <p:nvPr/>
            </p:nvSpPr>
            <p:spPr bwMode="auto">
              <a:xfrm flipH="1">
                <a:off x="613" y="2795"/>
                <a:ext cx="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6" name="Text Box 37"/>
              <p:cNvSpPr txBox="1">
                <a:spLocks noChangeArrowheads="1"/>
              </p:cNvSpPr>
              <p:nvPr/>
            </p:nvSpPr>
            <p:spPr bwMode="auto">
              <a:xfrm>
                <a:off x="264" y="2667"/>
                <a:ext cx="362" cy="25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400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157" name="Group 38"/>
            <p:cNvGrpSpPr>
              <a:grpSpLocks/>
            </p:cNvGrpSpPr>
            <p:nvPr/>
          </p:nvGrpSpPr>
          <p:grpSpPr bwMode="auto">
            <a:xfrm>
              <a:off x="287" y="1117"/>
              <a:ext cx="439" cy="252"/>
              <a:chOff x="264" y="2667"/>
              <a:chExt cx="439" cy="252"/>
            </a:xfrm>
          </p:grpSpPr>
          <p:sp>
            <p:nvSpPr>
              <p:cNvPr id="5158" name="Line 39"/>
              <p:cNvSpPr>
                <a:spLocks noChangeShapeType="1"/>
              </p:cNvSpPr>
              <p:nvPr/>
            </p:nvSpPr>
            <p:spPr bwMode="auto">
              <a:xfrm flipH="1">
                <a:off x="613" y="2795"/>
                <a:ext cx="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9" name="Text Box 40"/>
              <p:cNvSpPr txBox="1">
                <a:spLocks noChangeArrowheads="1"/>
              </p:cNvSpPr>
              <p:nvPr/>
            </p:nvSpPr>
            <p:spPr bwMode="auto">
              <a:xfrm>
                <a:off x="264" y="2667"/>
                <a:ext cx="362" cy="25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500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160" name="Group 41"/>
            <p:cNvGrpSpPr>
              <a:grpSpLocks/>
            </p:cNvGrpSpPr>
            <p:nvPr/>
          </p:nvGrpSpPr>
          <p:grpSpPr bwMode="auto">
            <a:xfrm>
              <a:off x="3787" y="1254"/>
              <a:ext cx="913" cy="291"/>
              <a:chOff x="3923" y="1164"/>
              <a:chExt cx="913" cy="273"/>
            </a:xfrm>
          </p:grpSpPr>
          <p:sp>
            <p:nvSpPr>
              <p:cNvPr id="5161" name="Rectangle 42"/>
              <p:cNvSpPr>
                <a:spLocks noChangeArrowheads="1"/>
              </p:cNvSpPr>
              <p:nvPr/>
            </p:nvSpPr>
            <p:spPr bwMode="auto">
              <a:xfrm>
                <a:off x="3923" y="1235"/>
                <a:ext cx="138" cy="136"/>
              </a:xfrm>
              <a:prstGeom prst="rect">
                <a:avLst/>
              </a:prstGeom>
              <a:solidFill>
                <a:srgbClr val="C0C0C0"/>
              </a:solidFill>
              <a:ln w="254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162" name="Text Box 43"/>
              <p:cNvSpPr txBox="1">
                <a:spLocks noChangeArrowheads="1"/>
              </p:cNvSpPr>
              <p:nvPr/>
            </p:nvSpPr>
            <p:spPr bwMode="auto">
              <a:xfrm>
                <a:off x="4105" y="1164"/>
                <a:ext cx="731" cy="2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>
                    <a:cs typeface="Arial" pitchFamily="34" charset="0"/>
                  </a:rPr>
                  <a:t>O</a:t>
                </a: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riginal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163" name="Group 44"/>
            <p:cNvGrpSpPr>
              <a:grpSpLocks/>
            </p:cNvGrpSpPr>
            <p:nvPr/>
          </p:nvGrpSpPr>
          <p:grpSpPr bwMode="auto">
            <a:xfrm>
              <a:off x="3787" y="1527"/>
              <a:ext cx="1888" cy="291"/>
              <a:chOff x="3923" y="1164"/>
              <a:chExt cx="1888" cy="273"/>
            </a:xfrm>
          </p:grpSpPr>
          <p:sp>
            <p:nvSpPr>
              <p:cNvPr id="5164" name="Rectangle 45"/>
              <p:cNvSpPr>
                <a:spLocks noChangeArrowheads="1"/>
              </p:cNvSpPr>
              <p:nvPr/>
            </p:nvSpPr>
            <p:spPr bwMode="auto">
              <a:xfrm>
                <a:off x="3923" y="1235"/>
                <a:ext cx="138" cy="136"/>
              </a:xfrm>
              <a:prstGeom prst="rect">
                <a:avLst/>
              </a:prstGeom>
              <a:solidFill>
                <a:srgbClr val="FF6600"/>
              </a:solidFill>
              <a:ln w="254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165" name="Text Box 46"/>
              <p:cNvSpPr txBox="1">
                <a:spLocks noChangeArrowheads="1"/>
              </p:cNvSpPr>
              <p:nvPr/>
            </p:nvSpPr>
            <p:spPr bwMode="auto">
              <a:xfrm>
                <a:off x="4105" y="1164"/>
                <a:ext cx="1706" cy="2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Data transformation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166" name="Group 47"/>
            <p:cNvGrpSpPr>
              <a:grpSpLocks/>
            </p:cNvGrpSpPr>
            <p:nvPr/>
          </p:nvGrpSpPr>
          <p:grpSpPr bwMode="auto">
            <a:xfrm>
              <a:off x="3787" y="1818"/>
              <a:ext cx="1910" cy="291"/>
              <a:chOff x="3923" y="1164"/>
              <a:chExt cx="1910" cy="273"/>
            </a:xfrm>
          </p:grpSpPr>
          <p:sp>
            <p:nvSpPr>
              <p:cNvPr id="5167" name="Rectangle 48"/>
              <p:cNvSpPr>
                <a:spLocks noChangeArrowheads="1"/>
              </p:cNvSpPr>
              <p:nvPr/>
            </p:nvSpPr>
            <p:spPr bwMode="auto">
              <a:xfrm>
                <a:off x="3923" y="1235"/>
                <a:ext cx="138" cy="136"/>
              </a:xfrm>
              <a:prstGeom prst="rect">
                <a:avLst/>
              </a:prstGeom>
              <a:solidFill>
                <a:srgbClr val="FF9900"/>
              </a:solidFill>
              <a:ln w="254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168" name="Text Box 49"/>
              <p:cNvSpPr txBox="1">
                <a:spLocks noChangeArrowheads="1"/>
              </p:cNvSpPr>
              <p:nvPr/>
            </p:nvSpPr>
            <p:spPr bwMode="auto">
              <a:xfrm>
                <a:off x="4105" y="1164"/>
                <a:ext cx="1728" cy="2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Loop</a:t>
                </a:r>
                <a:r>
                  <a:rPr kumimoji="0" lang="en-US" sz="2400" b="0" i="0" u="none" strike="noStrike" cap="none" normalizeH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transformation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169" name="Group 50"/>
            <p:cNvGrpSpPr>
              <a:grpSpLocks/>
            </p:cNvGrpSpPr>
            <p:nvPr/>
          </p:nvGrpSpPr>
          <p:grpSpPr bwMode="auto">
            <a:xfrm>
              <a:off x="3787" y="2108"/>
              <a:ext cx="1144" cy="291"/>
              <a:chOff x="3923" y="1164"/>
              <a:chExt cx="1144" cy="273"/>
            </a:xfrm>
          </p:grpSpPr>
          <p:sp>
            <p:nvSpPr>
              <p:cNvPr id="5170" name="Rectangle 51"/>
              <p:cNvSpPr>
                <a:spLocks noChangeArrowheads="1"/>
              </p:cNvSpPr>
              <p:nvPr/>
            </p:nvSpPr>
            <p:spPr bwMode="auto">
              <a:xfrm>
                <a:off x="3923" y="1235"/>
                <a:ext cx="138" cy="136"/>
              </a:xfrm>
              <a:prstGeom prst="rect">
                <a:avLst/>
              </a:prstGeom>
              <a:solidFill>
                <a:srgbClr val="FFCC00"/>
              </a:solidFill>
              <a:ln w="254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171" name="Text Box 52"/>
              <p:cNvSpPr txBox="1">
                <a:spLocks noChangeArrowheads="1"/>
              </p:cNvSpPr>
              <p:nvPr/>
            </p:nvSpPr>
            <p:spPr bwMode="auto">
              <a:xfrm>
                <a:off x="4105" y="1164"/>
                <a:ext cx="962" cy="2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Data reuse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grpSp>
          <p:nvGrpSpPr>
            <p:cNvPr id="5172" name="Group 53"/>
            <p:cNvGrpSpPr>
              <a:grpSpLocks/>
            </p:cNvGrpSpPr>
            <p:nvPr/>
          </p:nvGrpSpPr>
          <p:grpSpPr bwMode="auto">
            <a:xfrm>
              <a:off x="3787" y="2398"/>
              <a:ext cx="1317" cy="291"/>
              <a:chOff x="3923" y="1164"/>
              <a:chExt cx="1317" cy="273"/>
            </a:xfrm>
          </p:grpSpPr>
          <p:sp>
            <p:nvSpPr>
              <p:cNvPr id="5173" name="Rectangle 54"/>
              <p:cNvSpPr>
                <a:spLocks noChangeArrowheads="1"/>
              </p:cNvSpPr>
              <p:nvPr/>
            </p:nvSpPr>
            <p:spPr bwMode="auto">
              <a:xfrm>
                <a:off x="3923" y="1235"/>
                <a:ext cx="138" cy="136"/>
              </a:xfrm>
              <a:prstGeom prst="rect">
                <a:avLst/>
              </a:prstGeom>
              <a:solidFill>
                <a:srgbClr val="FFFF00"/>
              </a:solidFill>
              <a:ln w="254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5174" name="Text Box 55"/>
              <p:cNvSpPr txBox="1">
                <a:spLocks noChangeArrowheads="1"/>
              </p:cNvSpPr>
              <p:nvPr/>
            </p:nvSpPr>
            <p:spPr bwMode="auto">
              <a:xfrm>
                <a:off x="4105" y="1164"/>
                <a:ext cx="1135" cy="273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 type="none" w="lg" len="med"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Optimization 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175" name="Rectangle 56"/>
            <p:cNvSpPr>
              <a:spLocks noChangeArrowheads="1"/>
            </p:cNvSpPr>
            <p:nvPr/>
          </p:nvSpPr>
          <p:spPr bwMode="auto">
            <a:xfrm>
              <a:off x="3163" y="1207"/>
              <a:ext cx="149" cy="2315"/>
            </a:xfrm>
            <a:prstGeom prst="rect">
              <a:avLst/>
            </a:prstGeom>
            <a:solidFill>
              <a:srgbClr val="FFCC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76" name="Rectangle 57"/>
            <p:cNvSpPr>
              <a:spLocks noChangeArrowheads="1"/>
            </p:cNvSpPr>
            <p:nvPr/>
          </p:nvSpPr>
          <p:spPr bwMode="auto">
            <a:xfrm>
              <a:off x="2075" y="3294"/>
              <a:ext cx="148" cy="228"/>
            </a:xfrm>
            <a:prstGeom prst="rect">
              <a:avLst/>
            </a:prstGeom>
            <a:solidFill>
              <a:srgbClr val="FF99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77" name="Rectangle 58"/>
            <p:cNvSpPr>
              <a:spLocks noChangeArrowheads="1"/>
            </p:cNvSpPr>
            <p:nvPr/>
          </p:nvSpPr>
          <p:spPr bwMode="auto">
            <a:xfrm>
              <a:off x="1939" y="3112"/>
              <a:ext cx="148" cy="410"/>
            </a:xfrm>
            <a:prstGeom prst="rect">
              <a:avLst/>
            </a:prstGeom>
            <a:solidFill>
              <a:srgbClr val="FF660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178" name="Rectangle 59"/>
            <p:cNvSpPr>
              <a:spLocks noChangeArrowheads="1"/>
            </p:cNvSpPr>
            <p:nvPr/>
          </p:nvSpPr>
          <p:spPr bwMode="auto">
            <a:xfrm>
              <a:off x="1803" y="3067"/>
              <a:ext cx="148" cy="454"/>
            </a:xfrm>
            <a:prstGeom prst="rect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60" name="Tijdelijke aanduiding voor dianumm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avity detector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example from IMEC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Medical image processing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computer tomography (CT)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Detection of holes</a:t>
            </a:r>
            <a:r>
              <a:rPr lang="en-US" b="1" dirty="0" smtClean="0"/>
              <a:t> </a:t>
            </a:r>
            <a:r>
              <a:rPr lang="en-US" dirty="0" smtClean="0"/>
              <a:t>on a CT scan</a:t>
            </a:r>
            <a:endParaRPr lang="nl-BE" dirty="0"/>
          </a:p>
        </p:txBody>
      </p:sp>
      <p:pic>
        <p:nvPicPr>
          <p:cNvPr id="6146" name="Picture 4" descr="ct-sc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4249756"/>
            <a:ext cx="1806575" cy="189071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5" descr="gau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0963" y="4256106"/>
            <a:ext cx="1803400" cy="188753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8" name="Picture 6" descr="ra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3288" y="4256106"/>
            <a:ext cx="1803400" cy="188753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9" name="Picture 7" descr="ui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0850" y="4256106"/>
            <a:ext cx="1803400" cy="188753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Cavity detector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Algorithm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1"/>
                </a:solidFill>
              </a:rPr>
              <a:t>three steps</a:t>
            </a:r>
          </a:p>
          <a:p>
            <a:pPr lvl="1"/>
            <a:r>
              <a:rPr lang="en-US" dirty="0" smtClean="0"/>
              <a:t>Gaussian blurring (2 sub steps)</a:t>
            </a:r>
          </a:p>
          <a:p>
            <a:pPr lvl="1"/>
            <a:r>
              <a:rPr lang="en-US" dirty="0" smtClean="0"/>
              <a:t>Edge detection</a:t>
            </a:r>
          </a:p>
          <a:p>
            <a:pPr lvl="1"/>
            <a:r>
              <a:rPr lang="en-US" dirty="0" smtClean="0"/>
              <a:t>Detecting the actual cavities</a:t>
            </a:r>
          </a:p>
          <a:p>
            <a:r>
              <a:rPr lang="en-US" dirty="0" smtClean="0"/>
              <a:t>Cooked up by an Medical Doctor</a:t>
            </a:r>
          </a:p>
          <a:p>
            <a:r>
              <a:rPr lang="en-US" dirty="0"/>
              <a:t>Different implementations can produce </a:t>
            </a:r>
            <a:r>
              <a:rPr lang="en-US" b="1" dirty="0">
                <a:solidFill>
                  <a:schemeClr val="accent1"/>
                </a:solidFill>
              </a:rPr>
              <a:t>same result 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Gaussian blur (1)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Horizontal</a:t>
            </a:r>
            <a:r>
              <a:rPr lang="en-US" dirty="0" smtClean="0"/>
              <a:t> filtering</a:t>
            </a:r>
          </a:p>
          <a:p>
            <a:r>
              <a:rPr lang="en-US" dirty="0" smtClean="0"/>
              <a:t>Filter coefficients: (2, 3, 2)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ct-scan.bmp</a:t>
            </a:r>
            <a:r>
              <a:rPr lang="en-US" dirty="0" smtClean="0"/>
              <a:t> becomes </a:t>
            </a:r>
            <a:r>
              <a:rPr lang="en-US" b="1" dirty="0" smtClean="0">
                <a:solidFill>
                  <a:schemeClr val="accent1"/>
                </a:solidFill>
              </a:rPr>
              <a:t>gtemp.bmp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180" name="Group 4"/>
          <p:cNvGrpSpPr>
            <a:grpSpLocks/>
          </p:cNvGrpSpPr>
          <p:nvPr/>
        </p:nvGrpSpPr>
        <p:grpSpPr bwMode="auto">
          <a:xfrm>
            <a:off x="900113" y="3716338"/>
            <a:ext cx="5473700" cy="2303462"/>
            <a:chOff x="657" y="2251"/>
            <a:chExt cx="3448" cy="1451"/>
          </a:xfrm>
        </p:grpSpPr>
        <p:sp>
          <p:nvSpPr>
            <p:cNvPr id="7181" name="Rectangle 5"/>
            <p:cNvSpPr>
              <a:spLocks noChangeArrowheads="1"/>
            </p:cNvSpPr>
            <p:nvPr/>
          </p:nvSpPr>
          <p:spPr bwMode="auto">
            <a:xfrm>
              <a:off x="657" y="2387"/>
              <a:ext cx="1543" cy="1315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2" name="Rectangle 6"/>
            <p:cNvSpPr>
              <a:spLocks noChangeArrowheads="1"/>
            </p:cNvSpPr>
            <p:nvPr/>
          </p:nvSpPr>
          <p:spPr bwMode="auto">
            <a:xfrm>
              <a:off x="1020" y="2704"/>
              <a:ext cx="136" cy="137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3" name="Rectangle 7"/>
            <p:cNvSpPr>
              <a:spLocks noChangeArrowheads="1"/>
            </p:cNvSpPr>
            <p:nvPr/>
          </p:nvSpPr>
          <p:spPr bwMode="auto">
            <a:xfrm>
              <a:off x="1156" y="2704"/>
              <a:ext cx="136" cy="137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4" name="Rectangle 8"/>
            <p:cNvSpPr>
              <a:spLocks noChangeArrowheads="1"/>
            </p:cNvSpPr>
            <p:nvPr/>
          </p:nvSpPr>
          <p:spPr bwMode="auto">
            <a:xfrm>
              <a:off x="1292" y="2704"/>
              <a:ext cx="136" cy="137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5" name="Rectangle 9"/>
            <p:cNvSpPr>
              <a:spLocks noChangeArrowheads="1"/>
            </p:cNvSpPr>
            <p:nvPr/>
          </p:nvSpPr>
          <p:spPr bwMode="auto">
            <a:xfrm>
              <a:off x="2562" y="2387"/>
              <a:ext cx="1543" cy="1315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6" name="Rectangle 10"/>
            <p:cNvSpPr>
              <a:spLocks noChangeArrowheads="1"/>
            </p:cNvSpPr>
            <p:nvPr/>
          </p:nvSpPr>
          <p:spPr bwMode="auto">
            <a:xfrm>
              <a:off x="2925" y="2704"/>
              <a:ext cx="136" cy="13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7" name="Rectangle 11"/>
            <p:cNvSpPr>
              <a:spLocks noChangeArrowheads="1"/>
            </p:cNvSpPr>
            <p:nvPr/>
          </p:nvSpPr>
          <p:spPr bwMode="auto">
            <a:xfrm>
              <a:off x="3197" y="2704"/>
              <a:ext cx="136" cy="13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8" name="Rectangle 12"/>
            <p:cNvSpPr>
              <a:spLocks noChangeArrowheads="1"/>
            </p:cNvSpPr>
            <p:nvPr/>
          </p:nvSpPr>
          <p:spPr bwMode="auto">
            <a:xfrm>
              <a:off x="3061" y="2704"/>
              <a:ext cx="136" cy="137"/>
            </a:xfrm>
            <a:prstGeom prst="rect">
              <a:avLst/>
            </a:prstGeom>
            <a:solidFill>
              <a:srgbClr val="FFCC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9" name="Freeform 13"/>
            <p:cNvSpPr>
              <a:spLocks/>
            </p:cNvSpPr>
            <p:nvPr/>
          </p:nvSpPr>
          <p:spPr bwMode="auto">
            <a:xfrm>
              <a:off x="1292" y="2251"/>
              <a:ext cx="1769" cy="453"/>
            </a:xfrm>
            <a:custGeom>
              <a:avLst/>
              <a:gdLst>
                <a:gd name="T0" fmla="*/ 0 w 1815"/>
                <a:gd name="T1" fmla="*/ 503 h 408"/>
                <a:gd name="T2" fmla="*/ 1034 w 1815"/>
                <a:gd name="T3" fmla="*/ 0 h 408"/>
                <a:gd name="T4" fmla="*/ 1724 w 1815"/>
                <a:gd name="T5" fmla="*/ 503 h 408"/>
                <a:gd name="T6" fmla="*/ 0 60000 65536"/>
                <a:gd name="T7" fmla="*/ 0 60000 65536"/>
                <a:gd name="T8" fmla="*/ 0 60000 65536"/>
                <a:gd name="T9" fmla="*/ 0 w 1815"/>
                <a:gd name="T10" fmla="*/ 0 h 408"/>
                <a:gd name="T11" fmla="*/ 1815 w 1815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5" h="408">
                  <a:moveTo>
                    <a:pt x="0" y="408"/>
                  </a:moveTo>
                  <a:cubicBezTo>
                    <a:pt x="393" y="204"/>
                    <a:pt x="787" y="0"/>
                    <a:pt x="1089" y="0"/>
                  </a:cubicBezTo>
                  <a:cubicBezTo>
                    <a:pt x="1391" y="0"/>
                    <a:pt x="1603" y="204"/>
                    <a:pt x="1815" y="4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Gaussian blur (2)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Vertical</a:t>
            </a:r>
            <a:r>
              <a:rPr lang="en-US" dirty="0" smtClean="0"/>
              <a:t> filtering</a:t>
            </a:r>
          </a:p>
          <a:p>
            <a:r>
              <a:rPr lang="en-US" dirty="0" smtClean="0"/>
              <a:t>Filter coefficients: (2, 3, 2)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gtemp.bmp</a:t>
            </a:r>
            <a:r>
              <a:rPr lang="en-US" dirty="0" smtClean="0"/>
              <a:t> becomes </a:t>
            </a:r>
            <a:r>
              <a:rPr lang="en-US" b="1" dirty="0" smtClean="0">
                <a:solidFill>
                  <a:schemeClr val="accent1"/>
                </a:solidFill>
              </a:rPr>
              <a:t>gaus.bmp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8194" name="Group 4"/>
          <p:cNvGrpSpPr>
            <a:grpSpLocks/>
          </p:cNvGrpSpPr>
          <p:nvPr/>
        </p:nvGrpSpPr>
        <p:grpSpPr bwMode="auto">
          <a:xfrm>
            <a:off x="900113" y="3716338"/>
            <a:ext cx="5473700" cy="2303462"/>
            <a:chOff x="657" y="2251"/>
            <a:chExt cx="3448" cy="1451"/>
          </a:xfrm>
        </p:grpSpPr>
        <p:sp>
          <p:nvSpPr>
            <p:cNvPr id="8195" name="Rectangle 5"/>
            <p:cNvSpPr>
              <a:spLocks noChangeArrowheads="1"/>
            </p:cNvSpPr>
            <p:nvPr/>
          </p:nvSpPr>
          <p:spPr bwMode="auto">
            <a:xfrm>
              <a:off x="657" y="2387"/>
              <a:ext cx="1543" cy="1315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6" name="Rectangle 6"/>
            <p:cNvSpPr>
              <a:spLocks noChangeArrowheads="1"/>
            </p:cNvSpPr>
            <p:nvPr/>
          </p:nvSpPr>
          <p:spPr bwMode="auto">
            <a:xfrm>
              <a:off x="1156" y="2568"/>
              <a:ext cx="136" cy="137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7" name="Rectangle 7"/>
            <p:cNvSpPr>
              <a:spLocks noChangeArrowheads="1"/>
            </p:cNvSpPr>
            <p:nvPr/>
          </p:nvSpPr>
          <p:spPr bwMode="auto">
            <a:xfrm>
              <a:off x="1156" y="2704"/>
              <a:ext cx="136" cy="137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1156" y="2839"/>
              <a:ext cx="136" cy="137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9" name="Rectangle 9"/>
            <p:cNvSpPr>
              <a:spLocks noChangeArrowheads="1"/>
            </p:cNvSpPr>
            <p:nvPr/>
          </p:nvSpPr>
          <p:spPr bwMode="auto">
            <a:xfrm>
              <a:off x="2562" y="2387"/>
              <a:ext cx="1543" cy="1315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3062" y="2839"/>
              <a:ext cx="136" cy="13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1" name="Rectangle 11"/>
            <p:cNvSpPr>
              <a:spLocks noChangeArrowheads="1"/>
            </p:cNvSpPr>
            <p:nvPr/>
          </p:nvSpPr>
          <p:spPr bwMode="auto">
            <a:xfrm>
              <a:off x="3061" y="2568"/>
              <a:ext cx="136" cy="13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2" name="Rectangle 12"/>
            <p:cNvSpPr>
              <a:spLocks noChangeArrowheads="1"/>
            </p:cNvSpPr>
            <p:nvPr/>
          </p:nvSpPr>
          <p:spPr bwMode="auto">
            <a:xfrm>
              <a:off x="3061" y="2704"/>
              <a:ext cx="136" cy="137"/>
            </a:xfrm>
            <a:prstGeom prst="rect">
              <a:avLst/>
            </a:prstGeom>
            <a:solidFill>
              <a:srgbClr val="FFCC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3" name="Freeform 13"/>
            <p:cNvSpPr>
              <a:spLocks/>
            </p:cNvSpPr>
            <p:nvPr/>
          </p:nvSpPr>
          <p:spPr bwMode="auto">
            <a:xfrm>
              <a:off x="1292" y="2251"/>
              <a:ext cx="1769" cy="453"/>
            </a:xfrm>
            <a:custGeom>
              <a:avLst/>
              <a:gdLst>
                <a:gd name="T0" fmla="*/ 0 w 1815"/>
                <a:gd name="T1" fmla="*/ 503 h 408"/>
                <a:gd name="T2" fmla="*/ 1034 w 1815"/>
                <a:gd name="T3" fmla="*/ 0 h 408"/>
                <a:gd name="T4" fmla="*/ 1724 w 1815"/>
                <a:gd name="T5" fmla="*/ 503 h 408"/>
                <a:gd name="T6" fmla="*/ 0 60000 65536"/>
                <a:gd name="T7" fmla="*/ 0 60000 65536"/>
                <a:gd name="T8" fmla="*/ 0 60000 65536"/>
                <a:gd name="T9" fmla="*/ 0 w 1815"/>
                <a:gd name="T10" fmla="*/ 0 h 408"/>
                <a:gd name="T11" fmla="*/ 1815 w 1815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5" h="408">
                  <a:moveTo>
                    <a:pt x="0" y="408"/>
                  </a:moveTo>
                  <a:cubicBezTo>
                    <a:pt x="393" y="204"/>
                    <a:pt x="787" y="0"/>
                    <a:pt x="1089" y="0"/>
                  </a:cubicBezTo>
                  <a:cubicBezTo>
                    <a:pt x="1391" y="0"/>
                    <a:pt x="1603" y="204"/>
                    <a:pt x="1815" y="4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DTSE methodology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Transfer and Storage Exploration (DTSE)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Roadmap</a:t>
            </a:r>
            <a:r>
              <a:rPr lang="en-US" dirty="0" smtClean="0"/>
              <a:t> for a more </a:t>
            </a:r>
            <a:r>
              <a:rPr lang="en-US" b="1" dirty="0" smtClean="0">
                <a:solidFill>
                  <a:schemeClr val="accent1"/>
                </a:solidFill>
              </a:rPr>
              <a:t>efficient memory usage</a:t>
            </a:r>
          </a:p>
          <a:p>
            <a:r>
              <a:rPr lang="en-US" dirty="0" smtClean="0"/>
              <a:t>Developed by our </a:t>
            </a:r>
            <a:r>
              <a:rPr lang="en-US" b="1" dirty="0" smtClean="0">
                <a:solidFill>
                  <a:schemeClr val="accent1"/>
                </a:solidFill>
              </a:rPr>
              <a:t>friends</a:t>
            </a:r>
            <a:r>
              <a:rPr lang="en-US" dirty="0" smtClean="0"/>
              <a:t> from </a:t>
            </a:r>
            <a:endParaRPr lang="en-US" dirty="0"/>
          </a:p>
        </p:txBody>
      </p:sp>
      <p:pic>
        <p:nvPicPr>
          <p:cNvPr id="8" name="Afbeelding 7" descr="imec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3000372"/>
            <a:ext cx="2286018" cy="3358996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Edge detection</a:t>
            </a:r>
            <a:endParaRPr lang="nl-B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each </a:t>
            </a:r>
            <a:r>
              <a:rPr lang="en-US" b="1" dirty="0" smtClean="0">
                <a:solidFill>
                  <a:schemeClr val="accent1"/>
                </a:solidFill>
              </a:rPr>
              <a:t>pixel</a:t>
            </a:r>
            <a:r>
              <a:rPr lang="en-US" dirty="0" smtClean="0"/>
              <a:t> with all its </a:t>
            </a:r>
            <a:r>
              <a:rPr lang="en-US" b="1" dirty="0" err="1" smtClean="0">
                <a:solidFill>
                  <a:schemeClr val="accent1"/>
                </a:solidFill>
              </a:rPr>
              <a:t>neighbours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On an </a:t>
            </a:r>
            <a:r>
              <a:rPr lang="en-US" b="1" dirty="0" smtClean="0">
                <a:solidFill>
                  <a:schemeClr val="accent1"/>
                </a:solidFill>
              </a:rPr>
              <a:t>edge</a:t>
            </a:r>
            <a:r>
              <a:rPr lang="en-US" dirty="0" smtClean="0"/>
              <a:t> their </a:t>
            </a:r>
            <a:r>
              <a:rPr lang="en-US" b="1" dirty="0" smtClean="0">
                <a:solidFill>
                  <a:schemeClr val="accent1"/>
                </a:solidFill>
              </a:rPr>
              <a:t>difference</a:t>
            </a:r>
            <a:r>
              <a:rPr lang="en-US" dirty="0" smtClean="0"/>
              <a:t> will be </a:t>
            </a:r>
            <a:r>
              <a:rPr lang="en-US" b="1" dirty="0" smtClean="0">
                <a:solidFill>
                  <a:schemeClr val="accent1"/>
                </a:solidFill>
              </a:rPr>
              <a:t>big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intensity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1"/>
                </a:solidFill>
              </a:rPr>
              <a:t>edge.bmp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accent1"/>
                </a:solidFill>
              </a:rPr>
              <a:t>maximal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absolute difference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9218" name="Group 4"/>
          <p:cNvGrpSpPr>
            <a:grpSpLocks/>
          </p:cNvGrpSpPr>
          <p:nvPr/>
        </p:nvGrpSpPr>
        <p:grpSpPr bwMode="auto">
          <a:xfrm>
            <a:off x="900113" y="3929066"/>
            <a:ext cx="5473700" cy="2303462"/>
            <a:chOff x="657" y="2433"/>
            <a:chExt cx="3448" cy="1451"/>
          </a:xfrm>
        </p:grpSpPr>
        <p:sp>
          <p:nvSpPr>
            <p:cNvPr id="9219" name="Rectangle 5"/>
            <p:cNvSpPr>
              <a:spLocks noChangeArrowheads="1"/>
            </p:cNvSpPr>
            <p:nvPr/>
          </p:nvSpPr>
          <p:spPr bwMode="auto">
            <a:xfrm>
              <a:off x="657" y="2569"/>
              <a:ext cx="1543" cy="1315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20" name="Rectangle 6"/>
            <p:cNvSpPr>
              <a:spLocks noChangeArrowheads="1"/>
            </p:cNvSpPr>
            <p:nvPr/>
          </p:nvSpPr>
          <p:spPr bwMode="auto">
            <a:xfrm>
              <a:off x="2562" y="2569"/>
              <a:ext cx="1543" cy="1315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221" name="Group 7"/>
            <p:cNvGrpSpPr>
              <a:grpSpLocks/>
            </p:cNvGrpSpPr>
            <p:nvPr/>
          </p:nvGrpSpPr>
          <p:grpSpPr bwMode="auto">
            <a:xfrm>
              <a:off x="1020" y="2750"/>
              <a:ext cx="408" cy="409"/>
              <a:chOff x="1020" y="2568"/>
              <a:chExt cx="408" cy="409"/>
            </a:xfrm>
          </p:grpSpPr>
          <p:sp>
            <p:nvSpPr>
              <p:cNvPr id="9222" name="Rectangle 8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3" name="Rectangle 9"/>
              <p:cNvSpPr>
                <a:spLocks noChangeArrowheads="1"/>
              </p:cNvSpPr>
              <p:nvPr/>
            </p:nvSpPr>
            <p:spPr bwMode="auto">
              <a:xfrm>
                <a:off x="1156" y="2568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4" name="Rectangle 10"/>
              <p:cNvSpPr>
                <a:spLocks noChangeArrowheads="1"/>
              </p:cNvSpPr>
              <p:nvPr/>
            </p:nvSpPr>
            <p:spPr bwMode="auto">
              <a:xfrm>
                <a:off x="1292" y="2568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5" name="Rectangle 11"/>
              <p:cNvSpPr>
                <a:spLocks noChangeArrowheads="1"/>
              </p:cNvSpPr>
              <p:nvPr/>
            </p:nvSpPr>
            <p:spPr bwMode="auto">
              <a:xfrm>
                <a:off x="1020" y="2704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6" name="Rectangle 12"/>
              <p:cNvSpPr>
                <a:spLocks noChangeArrowheads="1"/>
              </p:cNvSpPr>
              <p:nvPr/>
            </p:nvSpPr>
            <p:spPr bwMode="auto">
              <a:xfrm>
                <a:off x="1156" y="2704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7" name="Rectangle 13"/>
              <p:cNvSpPr>
                <a:spLocks noChangeArrowheads="1"/>
              </p:cNvSpPr>
              <p:nvPr/>
            </p:nvSpPr>
            <p:spPr bwMode="auto">
              <a:xfrm>
                <a:off x="1292" y="2704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8" name="Rectangle 14"/>
              <p:cNvSpPr>
                <a:spLocks noChangeArrowheads="1"/>
              </p:cNvSpPr>
              <p:nvPr/>
            </p:nvSpPr>
            <p:spPr bwMode="auto">
              <a:xfrm>
                <a:off x="1020" y="2840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29" name="Rectangle 15"/>
              <p:cNvSpPr>
                <a:spLocks noChangeArrowheads="1"/>
              </p:cNvSpPr>
              <p:nvPr/>
            </p:nvSpPr>
            <p:spPr bwMode="auto">
              <a:xfrm>
                <a:off x="1156" y="2840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30" name="Rectangle 16"/>
              <p:cNvSpPr>
                <a:spLocks noChangeArrowheads="1"/>
              </p:cNvSpPr>
              <p:nvPr/>
            </p:nvSpPr>
            <p:spPr bwMode="auto">
              <a:xfrm>
                <a:off x="1292" y="2840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231" name="Group 17"/>
            <p:cNvGrpSpPr>
              <a:grpSpLocks/>
            </p:cNvGrpSpPr>
            <p:nvPr/>
          </p:nvGrpSpPr>
          <p:grpSpPr bwMode="auto">
            <a:xfrm>
              <a:off x="2925" y="2750"/>
              <a:ext cx="409" cy="409"/>
              <a:chOff x="2925" y="2568"/>
              <a:chExt cx="409" cy="409"/>
            </a:xfrm>
          </p:grpSpPr>
          <p:sp>
            <p:nvSpPr>
              <p:cNvPr id="9232" name="Rectangle 18"/>
              <p:cNvSpPr>
                <a:spLocks noChangeArrowheads="1"/>
              </p:cNvSpPr>
              <p:nvPr/>
            </p:nvSpPr>
            <p:spPr bwMode="auto">
              <a:xfrm>
                <a:off x="2925" y="2704"/>
                <a:ext cx="136" cy="137"/>
              </a:xfrm>
              <a:prstGeom prst="rect">
                <a:avLst/>
              </a:prstGeom>
              <a:solidFill>
                <a:srgbClr val="DDDDDD"/>
              </a:solidFill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33" name="Rectangle 19"/>
              <p:cNvSpPr>
                <a:spLocks noChangeArrowheads="1"/>
              </p:cNvSpPr>
              <p:nvPr/>
            </p:nvSpPr>
            <p:spPr bwMode="auto">
              <a:xfrm>
                <a:off x="3197" y="2704"/>
                <a:ext cx="136" cy="137"/>
              </a:xfrm>
              <a:prstGeom prst="rect">
                <a:avLst/>
              </a:prstGeom>
              <a:solidFill>
                <a:srgbClr val="EAEAEA"/>
              </a:solidFill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34" name="Rectangle 20"/>
              <p:cNvSpPr>
                <a:spLocks noChangeArrowheads="1"/>
              </p:cNvSpPr>
              <p:nvPr/>
            </p:nvSpPr>
            <p:spPr bwMode="auto">
              <a:xfrm>
                <a:off x="3198" y="2840"/>
                <a:ext cx="136" cy="137"/>
              </a:xfrm>
              <a:prstGeom prst="rect">
                <a:avLst/>
              </a:prstGeom>
              <a:solidFill>
                <a:srgbClr val="EAEAEA"/>
              </a:solidFill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35" name="Rectangle 21"/>
              <p:cNvSpPr>
                <a:spLocks noChangeArrowheads="1"/>
              </p:cNvSpPr>
              <p:nvPr/>
            </p:nvSpPr>
            <p:spPr bwMode="auto">
              <a:xfrm>
                <a:off x="3061" y="2840"/>
                <a:ext cx="136" cy="137"/>
              </a:xfrm>
              <a:prstGeom prst="rect">
                <a:avLst/>
              </a:prstGeom>
              <a:solidFill>
                <a:srgbClr val="EAEAEA"/>
              </a:solidFill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36" name="Rectangle 22"/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136" cy="137"/>
              </a:xfrm>
              <a:prstGeom prst="rect">
                <a:avLst/>
              </a:prstGeom>
              <a:solidFill>
                <a:srgbClr val="EAEAEA"/>
              </a:solidFill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37" name="Rectangle 23"/>
              <p:cNvSpPr>
                <a:spLocks noChangeArrowheads="1"/>
              </p:cNvSpPr>
              <p:nvPr/>
            </p:nvSpPr>
            <p:spPr bwMode="auto">
              <a:xfrm>
                <a:off x="2925" y="2568"/>
                <a:ext cx="136" cy="137"/>
              </a:xfrm>
              <a:prstGeom prst="rect">
                <a:avLst/>
              </a:prstGeom>
              <a:solidFill>
                <a:srgbClr val="EAEAEA"/>
              </a:solidFill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38" name="Rectangle 24"/>
              <p:cNvSpPr>
                <a:spLocks noChangeArrowheads="1"/>
              </p:cNvSpPr>
              <p:nvPr/>
            </p:nvSpPr>
            <p:spPr bwMode="auto">
              <a:xfrm>
                <a:off x="3061" y="2568"/>
                <a:ext cx="136" cy="137"/>
              </a:xfrm>
              <a:prstGeom prst="rect">
                <a:avLst/>
              </a:prstGeom>
              <a:solidFill>
                <a:srgbClr val="EAEAEA"/>
              </a:solidFill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39" name="Rectangle 25"/>
              <p:cNvSpPr>
                <a:spLocks noChangeArrowheads="1"/>
              </p:cNvSpPr>
              <p:nvPr/>
            </p:nvSpPr>
            <p:spPr bwMode="auto">
              <a:xfrm>
                <a:off x="3198" y="2568"/>
                <a:ext cx="136" cy="137"/>
              </a:xfrm>
              <a:prstGeom prst="rect">
                <a:avLst/>
              </a:prstGeom>
              <a:solidFill>
                <a:srgbClr val="EAEAEA"/>
              </a:solidFill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40" name="Rectangle 26"/>
              <p:cNvSpPr>
                <a:spLocks noChangeArrowheads="1"/>
              </p:cNvSpPr>
              <p:nvPr/>
            </p:nvSpPr>
            <p:spPr bwMode="auto">
              <a:xfrm>
                <a:off x="3061" y="2704"/>
                <a:ext cx="136" cy="137"/>
              </a:xfrm>
              <a:prstGeom prst="rect">
                <a:avLst/>
              </a:prstGeom>
              <a:solidFill>
                <a:srgbClr val="FFCC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241" name="Freeform 27"/>
            <p:cNvSpPr>
              <a:spLocks/>
            </p:cNvSpPr>
            <p:nvPr/>
          </p:nvSpPr>
          <p:spPr bwMode="auto">
            <a:xfrm>
              <a:off x="1292" y="2433"/>
              <a:ext cx="1769" cy="453"/>
            </a:xfrm>
            <a:custGeom>
              <a:avLst/>
              <a:gdLst>
                <a:gd name="T0" fmla="*/ 0 w 1815"/>
                <a:gd name="T1" fmla="*/ 503 h 408"/>
                <a:gd name="T2" fmla="*/ 1034 w 1815"/>
                <a:gd name="T3" fmla="*/ 0 h 408"/>
                <a:gd name="T4" fmla="*/ 1724 w 1815"/>
                <a:gd name="T5" fmla="*/ 503 h 408"/>
                <a:gd name="T6" fmla="*/ 0 60000 65536"/>
                <a:gd name="T7" fmla="*/ 0 60000 65536"/>
                <a:gd name="T8" fmla="*/ 0 60000 65536"/>
                <a:gd name="T9" fmla="*/ 0 w 1815"/>
                <a:gd name="T10" fmla="*/ 0 h 408"/>
                <a:gd name="T11" fmla="*/ 1815 w 1815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5" h="408">
                  <a:moveTo>
                    <a:pt x="0" y="408"/>
                  </a:moveTo>
                  <a:cubicBezTo>
                    <a:pt x="393" y="204"/>
                    <a:pt x="787" y="0"/>
                    <a:pt x="1089" y="0"/>
                  </a:cubicBezTo>
                  <a:cubicBezTo>
                    <a:pt x="1391" y="0"/>
                    <a:pt x="1603" y="204"/>
                    <a:pt x="1815" y="4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Tijdelijke aanduiding voor dianumm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Detect cavities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b="1" dirty="0" smtClean="0">
                <a:solidFill>
                  <a:schemeClr val="accent1"/>
                </a:solidFill>
              </a:rPr>
              <a:t>edge.bmp</a:t>
            </a:r>
            <a:r>
              <a:rPr lang="en-US" dirty="0" smtClean="0"/>
              <a:t> into </a:t>
            </a:r>
            <a:r>
              <a:rPr lang="en-US" b="1" dirty="0" smtClean="0">
                <a:solidFill>
                  <a:schemeClr val="accent1"/>
                </a:solidFill>
              </a:rPr>
              <a:t>out.bmp</a:t>
            </a:r>
            <a:r>
              <a:rPr lang="en-US" dirty="0" smtClean="0"/>
              <a:t> (black-white)</a:t>
            </a:r>
          </a:p>
          <a:p>
            <a:r>
              <a:rPr lang="en-US" dirty="0" smtClean="0"/>
              <a:t>Compare each pixel with its </a:t>
            </a:r>
            <a:r>
              <a:rPr lang="en-GB" dirty="0" smtClean="0"/>
              <a:t>neighbours</a:t>
            </a:r>
          </a:p>
          <a:p>
            <a:pPr lvl="1"/>
            <a:r>
              <a:rPr lang="en-US" dirty="0" smtClean="0"/>
              <a:t>At </a:t>
            </a:r>
            <a:r>
              <a:rPr lang="en-US" dirty="0" smtClean="0"/>
              <a:t>least one lighter: color </a:t>
            </a:r>
            <a:r>
              <a:rPr lang="en-US" b="1" dirty="0" smtClean="0">
                <a:solidFill>
                  <a:schemeClr val="accent1"/>
                </a:solidFill>
              </a:rPr>
              <a:t>black</a:t>
            </a:r>
          </a:p>
          <a:p>
            <a:pPr lvl="1"/>
            <a:r>
              <a:rPr lang="en-US" dirty="0" smtClean="0"/>
              <a:t>Otherwise: </a:t>
            </a:r>
            <a:r>
              <a:rPr lang="en-US" dirty="0"/>
              <a:t>color </a:t>
            </a:r>
            <a:r>
              <a:rPr lang="en-US" b="1" dirty="0">
                <a:solidFill>
                  <a:schemeClr val="accent1"/>
                </a:solidFill>
              </a:rPr>
              <a:t>white</a:t>
            </a:r>
          </a:p>
          <a:p>
            <a:pPr lvl="1"/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10266" name="Group 4"/>
          <p:cNvGrpSpPr>
            <a:grpSpLocks/>
          </p:cNvGrpSpPr>
          <p:nvPr/>
        </p:nvGrpSpPr>
        <p:grpSpPr bwMode="auto">
          <a:xfrm>
            <a:off x="900113" y="3886200"/>
            <a:ext cx="5473700" cy="2303462"/>
            <a:chOff x="657" y="2433"/>
            <a:chExt cx="3448" cy="1451"/>
          </a:xfrm>
        </p:grpSpPr>
        <p:sp>
          <p:nvSpPr>
            <p:cNvPr id="10267" name="Rectangle 5"/>
            <p:cNvSpPr>
              <a:spLocks noChangeArrowheads="1"/>
            </p:cNvSpPr>
            <p:nvPr/>
          </p:nvSpPr>
          <p:spPr bwMode="auto">
            <a:xfrm>
              <a:off x="657" y="2569"/>
              <a:ext cx="1543" cy="1315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8" name="Rectangle 6"/>
            <p:cNvSpPr>
              <a:spLocks noChangeArrowheads="1"/>
            </p:cNvSpPr>
            <p:nvPr/>
          </p:nvSpPr>
          <p:spPr bwMode="auto">
            <a:xfrm>
              <a:off x="2562" y="2569"/>
              <a:ext cx="1543" cy="1315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269" name="Group 7"/>
            <p:cNvGrpSpPr>
              <a:grpSpLocks/>
            </p:cNvGrpSpPr>
            <p:nvPr/>
          </p:nvGrpSpPr>
          <p:grpSpPr bwMode="auto">
            <a:xfrm>
              <a:off x="1020" y="2750"/>
              <a:ext cx="408" cy="409"/>
              <a:chOff x="1020" y="2568"/>
              <a:chExt cx="408" cy="409"/>
            </a:xfrm>
          </p:grpSpPr>
          <p:sp>
            <p:nvSpPr>
              <p:cNvPr id="10270" name="Rectangle 8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136" cy="137"/>
              </a:xfrm>
              <a:prstGeom prst="rect">
                <a:avLst/>
              </a:prstGeom>
              <a:solidFill>
                <a:srgbClr val="3366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1" name="Rectangle 9"/>
              <p:cNvSpPr>
                <a:spLocks noChangeArrowheads="1"/>
              </p:cNvSpPr>
              <p:nvPr/>
            </p:nvSpPr>
            <p:spPr bwMode="auto">
              <a:xfrm>
                <a:off x="1156" y="2568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2" name="Rectangle 10"/>
              <p:cNvSpPr>
                <a:spLocks noChangeArrowheads="1"/>
              </p:cNvSpPr>
              <p:nvPr/>
            </p:nvSpPr>
            <p:spPr bwMode="auto">
              <a:xfrm>
                <a:off x="1292" y="2568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3" name="Rectangle 11"/>
              <p:cNvSpPr>
                <a:spLocks noChangeArrowheads="1"/>
              </p:cNvSpPr>
              <p:nvPr/>
            </p:nvSpPr>
            <p:spPr bwMode="auto">
              <a:xfrm>
                <a:off x="1020" y="2704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4" name="Rectangle 12"/>
              <p:cNvSpPr>
                <a:spLocks noChangeArrowheads="1"/>
              </p:cNvSpPr>
              <p:nvPr/>
            </p:nvSpPr>
            <p:spPr bwMode="auto">
              <a:xfrm>
                <a:off x="1156" y="2704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5" name="Rectangle 13"/>
              <p:cNvSpPr>
                <a:spLocks noChangeArrowheads="1"/>
              </p:cNvSpPr>
              <p:nvPr/>
            </p:nvSpPr>
            <p:spPr bwMode="auto">
              <a:xfrm>
                <a:off x="1292" y="2704"/>
                <a:ext cx="136" cy="137"/>
              </a:xfrm>
              <a:prstGeom prst="rect">
                <a:avLst/>
              </a:prstGeom>
              <a:solidFill>
                <a:srgbClr val="3366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6" name="Rectangle 14"/>
              <p:cNvSpPr>
                <a:spLocks noChangeArrowheads="1"/>
              </p:cNvSpPr>
              <p:nvPr/>
            </p:nvSpPr>
            <p:spPr bwMode="auto">
              <a:xfrm>
                <a:off x="1020" y="2840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7" name="Rectangle 15"/>
              <p:cNvSpPr>
                <a:spLocks noChangeArrowheads="1"/>
              </p:cNvSpPr>
              <p:nvPr/>
            </p:nvSpPr>
            <p:spPr bwMode="auto">
              <a:xfrm>
                <a:off x="1156" y="2840"/>
                <a:ext cx="136" cy="137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8" name="Rectangle 16"/>
              <p:cNvSpPr>
                <a:spLocks noChangeArrowheads="1"/>
              </p:cNvSpPr>
              <p:nvPr/>
            </p:nvSpPr>
            <p:spPr bwMode="auto">
              <a:xfrm>
                <a:off x="1292" y="2840"/>
                <a:ext cx="136" cy="137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79" name="Group 17"/>
            <p:cNvGrpSpPr>
              <a:grpSpLocks/>
            </p:cNvGrpSpPr>
            <p:nvPr/>
          </p:nvGrpSpPr>
          <p:grpSpPr bwMode="auto">
            <a:xfrm>
              <a:off x="2925" y="2750"/>
              <a:ext cx="409" cy="409"/>
              <a:chOff x="2925" y="2568"/>
              <a:chExt cx="409" cy="409"/>
            </a:xfrm>
          </p:grpSpPr>
          <p:sp>
            <p:nvSpPr>
              <p:cNvPr id="10280" name="Rectangle 18"/>
              <p:cNvSpPr>
                <a:spLocks noChangeArrowheads="1"/>
              </p:cNvSpPr>
              <p:nvPr/>
            </p:nvSpPr>
            <p:spPr bwMode="auto">
              <a:xfrm>
                <a:off x="2925" y="2704"/>
                <a:ext cx="136" cy="137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81" name="Rectangle 19"/>
              <p:cNvSpPr>
                <a:spLocks noChangeArrowheads="1"/>
              </p:cNvSpPr>
              <p:nvPr/>
            </p:nvSpPr>
            <p:spPr bwMode="auto">
              <a:xfrm>
                <a:off x="3197" y="2704"/>
                <a:ext cx="136" cy="137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82" name="Rectangle 20"/>
              <p:cNvSpPr>
                <a:spLocks noChangeArrowheads="1"/>
              </p:cNvSpPr>
              <p:nvPr/>
            </p:nvSpPr>
            <p:spPr bwMode="auto">
              <a:xfrm>
                <a:off x="3198" y="2840"/>
                <a:ext cx="136" cy="137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83" name="Rectangle 21"/>
              <p:cNvSpPr>
                <a:spLocks noChangeArrowheads="1"/>
              </p:cNvSpPr>
              <p:nvPr/>
            </p:nvSpPr>
            <p:spPr bwMode="auto">
              <a:xfrm>
                <a:off x="3061" y="2840"/>
                <a:ext cx="136" cy="137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84" name="Rectangle 22"/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136" cy="137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85" name="Rectangle 23"/>
              <p:cNvSpPr>
                <a:spLocks noChangeArrowheads="1"/>
              </p:cNvSpPr>
              <p:nvPr/>
            </p:nvSpPr>
            <p:spPr bwMode="auto">
              <a:xfrm>
                <a:off x="2925" y="2568"/>
                <a:ext cx="136" cy="137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86" name="Rectangle 24"/>
              <p:cNvSpPr>
                <a:spLocks noChangeArrowheads="1"/>
              </p:cNvSpPr>
              <p:nvPr/>
            </p:nvSpPr>
            <p:spPr bwMode="auto">
              <a:xfrm>
                <a:off x="3061" y="2568"/>
                <a:ext cx="136" cy="137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87" name="Rectangle 25"/>
              <p:cNvSpPr>
                <a:spLocks noChangeArrowheads="1"/>
              </p:cNvSpPr>
              <p:nvPr/>
            </p:nvSpPr>
            <p:spPr bwMode="auto">
              <a:xfrm>
                <a:off x="3198" y="2568"/>
                <a:ext cx="136" cy="137"/>
              </a:xfrm>
              <a:prstGeom prst="rect">
                <a:avLst/>
              </a:prstGeom>
              <a:noFill/>
              <a:ln w="28575" algn="ctr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88" name="Rectangle 26"/>
              <p:cNvSpPr>
                <a:spLocks noChangeArrowheads="1"/>
              </p:cNvSpPr>
              <p:nvPr/>
            </p:nvSpPr>
            <p:spPr bwMode="auto">
              <a:xfrm>
                <a:off x="3061" y="2704"/>
                <a:ext cx="136" cy="137"/>
              </a:xfrm>
              <a:prstGeom prst="rect">
                <a:avLst/>
              </a:prstGeom>
              <a:solidFill>
                <a:schemeClr val="tx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B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289" name="Freeform 27"/>
            <p:cNvSpPr>
              <a:spLocks/>
            </p:cNvSpPr>
            <p:nvPr/>
          </p:nvSpPr>
          <p:spPr bwMode="auto">
            <a:xfrm>
              <a:off x="1292" y="2433"/>
              <a:ext cx="1769" cy="453"/>
            </a:xfrm>
            <a:custGeom>
              <a:avLst/>
              <a:gdLst>
                <a:gd name="T0" fmla="*/ 0 w 1815"/>
                <a:gd name="T1" fmla="*/ 503 h 408"/>
                <a:gd name="T2" fmla="*/ 1034 w 1815"/>
                <a:gd name="T3" fmla="*/ 0 h 408"/>
                <a:gd name="T4" fmla="*/ 1724 w 1815"/>
                <a:gd name="T5" fmla="*/ 503 h 408"/>
                <a:gd name="T6" fmla="*/ 0 60000 65536"/>
                <a:gd name="T7" fmla="*/ 0 60000 65536"/>
                <a:gd name="T8" fmla="*/ 0 60000 65536"/>
                <a:gd name="T9" fmla="*/ 0 w 1815"/>
                <a:gd name="T10" fmla="*/ 0 h 408"/>
                <a:gd name="T11" fmla="*/ 1815 w 1815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5" h="408">
                  <a:moveTo>
                    <a:pt x="0" y="408"/>
                  </a:moveTo>
                  <a:cubicBezTo>
                    <a:pt x="393" y="204"/>
                    <a:pt x="787" y="0"/>
                    <a:pt x="1089" y="0"/>
                  </a:cubicBezTo>
                  <a:cubicBezTo>
                    <a:pt x="1391" y="0"/>
                    <a:pt x="1603" y="204"/>
                    <a:pt x="1815" y="4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Tijdelijke aanduiding voor dianumm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1. Trimming and preparation (1)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Focus</a:t>
            </a:r>
            <a:r>
              <a:rPr lang="en-US" dirty="0" smtClean="0"/>
              <a:t> on </a:t>
            </a:r>
            <a:r>
              <a:rPr lang="en-US" b="1" dirty="0" smtClean="0">
                <a:solidFill>
                  <a:schemeClr val="accent1"/>
                </a:solidFill>
              </a:rPr>
              <a:t>useful code</a:t>
            </a:r>
          </a:p>
          <a:p>
            <a:pPr lvl="1"/>
            <a:r>
              <a:rPr lang="en-US" dirty="0" smtClean="0"/>
              <a:t>Hide other code in separate files</a:t>
            </a:r>
          </a:p>
          <a:p>
            <a:pPr lvl="1"/>
            <a:r>
              <a:rPr lang="en-US" dirty="0" smtClean="0"/>
              <a:t>Example: input and output</a:t>
            </a:r>
          </a:p>
          <a:p>
            <a:r>
              <a:rPr lang="en-US" dirty="0" smtClean="0"/>
              <a:t>Reduction of </a:t>
            </a:r>
            <a:r>
              <a:rPr lang="en-US" b="1" dirty="0" smtClean="0">
                <a:solidFill>
                  <a:schemeClr val="accent1"/>
                </a:solidFill>
              </a:rPr>
              <a:t>complexity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579438" y="4060839"/>
            <a:ext cx="7881937" cy="1368425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diff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gauss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[x+k][y+l] -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gauss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[x][y];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diff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diff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&lt; 0 ? -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diff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: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diff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000" dirty="0" err="1" smtClean="0">
                <a:latin typeface="Lucida Console" pitchFamily="49" charset="0"/>
                <a:cs typeface="Arial" pitchFamily="34" charset="0"/>
              </a:rPr>
              <a:t>edge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[x][y] =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diff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&gt;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edge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[x][y] 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             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diff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: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edge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[x][y];</a:t>
            </a: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939800" y="5427678"/>
            <a:ext cx="7880350" cy="1104900"/>
            <a:chOff x="592" y="3283"/>
            <a:chExt cx="4964" cy="696"/>
          </a:xfrm>
        </p:grpSpPr>
        <p:sp>
          <p:nvSpPr>
            <p:cNvPr id="11268" name="Text Box 6"/>
            <p:cNvSpPr txBox="1">
              <a:spLocks noChangeArrowheads="1"/>
            </p:cNvSpPr>
            <p:nvPr/>
          </p:nvSpPr>
          <p:spPr bwMode="auto">
            <a:xfrm>
              <a:off x="592" y="3521"/>
              <a:ext cx="4964" cy="458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cs typeface="Arial" pitchFamily="34" charset="0"/>
                </a:rPr>
                <a:t>edge[x][y] =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cs typeface="Arial" pitchFamily="34" charset="0"/>
                </a:rPr>
                <a:t>maxDiff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cs typeface="Arial" pitchFamily="34" charset="0"/>
                </a:rPr>
                <a:t>(gauss[x][y],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cs typeface="Arial" pitchFamily="34" charset="0"/>
                </a:rPr>
                <a:t>                    gauss[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cs typeface="Arial" pitchFamily="34" charset="0"/>
                </a:rPr>
                <a:t>x+k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cs typeface="Arial" pitchFamily="34" charset="0"/>
                </a:rPr>
                <a:t>][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cs typeface="Arial" pitchFamily="34" charset="0"/>
                </a:rPr>
                <a:t>y+l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cs typeface="Arial" pitchFamily="34" charset="0"/>
                </a:rPr>
                <a:t>], edge[x][y]);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269" name="AutoShape 7"/>
            <p:cNvCxnSpPr>
              <a:cxnSpLocks noChangeShapeType="1"/>
              <a:stCxn id="387076" idx="2"/>
              <a:endCxn id="11268" idx="0"/>
            </p:cNvCxnSpPr>
            <p:nvPr/>
          </p:nvCxnSpPr>
          <p:spPr bwMode="auto">
            <a:xfrm rot="16200000" flipH="1">
              <a:off x="2842" y="3289"/>
              <a:ext cx="237" cy="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</p:cxnSp>
      </p:grp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1. Trimming and preparation (2)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the </a:t>
            </a:r>
            <a:r>
              <a:rPr lang="en-US" b="1" dirty="0" smtClean="0">
                <a:solidFill>
                  <a:schemeClr val="accent1"/>
                </a:solidFill>
              </a:rPr>
              <a:t>exploration freedom</a:t>
            </a:r>
          </a:p>
          <a:p>
            <a:pPr lvl="1"/>
            <a:r>
              <a:rPr lang="en-US" dirty="0" smtClean="0"/>
              <a:t>Dataflow is not always clear</a:t>
            </a:r>
          </a:p>
        </p:txBody>
      </p:sp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898525" y="3286125"/>
            <a:ext cx="4321175" cy="2808288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int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sum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(i=0; i&lt;100; i++)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sum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(j=0; j&lt;100; j++)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sum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+= A[i][j];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... = f(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sum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}</a:t>
            </a: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64163" y="3141663"/>
            <a:ext cx="3529012" cy="3060700"/>
            <a:chOff x="3288" y="1933"/>
            <a:chExt cx="2223" cy="1928"/>
          </a:xfrm>
        </p:grpSpPr>
        <p:sp>
          <p:nvSpPr>
            <p:cNvPr id="13316" name="Rectangle 6"/>
            <p:cNvSpPr>
              <a:spLocks noChangeArrowheads="1"/>
            </p:cNvSpPr>
            <p:nvPr/>
          </p:nvSpPr>
          <p:spPr bwMode="auto">
            <a:xfrm>
              <a:off x="3651" y="2160"/>
              <a:ext cx="1632" cy="1632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17" name="Line 7"/>
            <p:cNvSpPr>
              <a:spLocks noChangeShapeType="1"/>
            </p:cNvSpPr>
            <p:nvPr/>
          </p:nvSpPr>
          <p:spPr bwMode="auto">
            <a:xfrm>
              <a:off x="3515" y="2160"/>
              <a:ext cx="0" cy="1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18" name="Text Box 8"/>
            <p:cNvSpPr txBox="1">
              <a:spLocks noChangeArrowheads="1"/>
            </p:cNvSpPr>
            <p:nvPr/>
          </p:nvSpPr>
          <p:spPr bwMode="auto">
            <a:xfrm>
              <a:off x="3288" y="3611"/>
              <a:ext cx="21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cs typeface="Arial" pitchFamily="34" charset="0"/>
                </a:rPr>
                <a:t>i</a:t>
              </a: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19" name="Line 9"/>
            <p:cNvSpPr>
              <a:spLocks noChangeShapeType="1"/>
            </p:cNvSpPr>
            <p:nvPr/>
          </p:nvSpPr>
          <p:spPr bwMode="auto">
            <a:xfrm>
              <a:off x="3651" y="2069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5299" y="1933"/>
              <a:ext cx="21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Console" pitchFamily="49" charset="0"/>
                  <a:cs typeface="Arial" pitchFamily="34" charset="0"/>
                </a:rPr>
                <a:t>j</a:t>
              </a: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1" name="Line 11"/>
            <p:cNvSpPr>
              <a:spLocks noChangeShapeType="1"/>
            </p:cNvSpPr>
            <p:nvPr/>
          </p:nvSpPr>
          <p:spPr bwMode="auto">
            <a:xfrm>
              <a:off x="3923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22" name="Line 12"/>
            <p:cNvSpPr>
              <a:spLocks noChangeShapeType="1"/>
            </p:cNvSpPr>
            <p:nvPr/>
          </p:nvSpPr>
          <p:spPr bwMode="auto">
            <a:xfrm>
              <a:off x="3787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23" name="Line 13"/>
            <p:cNvSpPr>
              <a:spLocks noChangeShapeType="1"/>
            </p:cNvSpPr>
            <p:nvPr/>
          </p:nvSpPr>
          <p:spPr bwMode="auto">
            <a:xfrm>
              <a:off x="4059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4195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25" name="Line 15"/>
            <p:cNvSpPr>
              <a:spLocks noChangeShapeType="1"/>
            </p:cNvSpPr>
            <p:nvPr/>
          </p:nvSpPr>
          <p:spPr bwMode="auto">
            <a:xfrm>
              <a:off x="4332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26" name="Line 16"/>
            <p:cNvSpPr>
              <a:spLocks noChangeShapeType="1"/>
            </p:cNvSpPr>
            <p:nvPr/>
          </p:nvSpPr>
          <p:spPr bwMode="auto">
            <a:xfrm>
              <a:off x="4468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27" name="Line 17"/>
            <p:cNvSpPr>
              <a:spLocks noChangeShapeType="1"/>
            </p:cNvSpPr>
            <p:nvPr/>
          </p:nvSpPr>
          <p:spPr bwMode="auto">
            <a:xfrm>
              <a:off x="4604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28" name="Line 18"/>
            <p:cNvSpPr>
              <a:spLocks noChangeShapeType="1"/>
            </p:cNvSpPr>
            <p:nvPr/>
          </p:nvSpPr>
          <p:spPr bwMode="auto">
            <a:xfrm>
              <a:off x="4740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29" name="Line 19"/>
            <p:cNvSpPr>
              <a:spLocks noChangeShapeType="1"/>
            </p:cNvSpPr>
            <p:nvPr/>
          </p:nvSpPr>
          <p:spPr bwMode="auto">
            <a:xfrm>
              <a:off x="4876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30" name="Line 20"/>
            <p:cNvSpPr>
              <a:spLocks noChangeShapeType="1"/>
            </p:cNvSpPr>
            <p:nvPr/>
          </p:nvSpPr>
          <p:spPr bwMode="auto">
            <a:xfrm>
              <a:off x="5012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31" name="Line 21"/>
            <p:cNvSpPr>
              <a:spLocks noChangeShapeType="1"/>
            </p:cNvSpPr>
            <p:nvPr/>
          </p:nvSpPr>
          <p:spPr bwMode="auto">
            <a:xfrm>
              <a:off x="5148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32" name="Line 22"/>
            <p:cNvSpPr>
              <a:spLocks noChangeShapeType="1"/>
            </p:cNvSpPr>
            <p:nvPr/>
          </p:nvSpPr>
          <p:spPr bwMode="auto">
            <a:xfrm rot="-5400000">
              <a:off x="4467" y="2705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33" name="Line 23"/>
            <p:cNvSpPr>
              <a:spLocks noChangeShapeType="1"/>
            </p:cNvSpPr>
            <p:nvPr/>
          </p:nvSpPr>
          <p:spPr bwMode="auto">
            <a:xfrm rot="-5400000">
              <a:off x="4467" y="2842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34" name="Line 24"/>
            <p:cNvSpPr>
              <a:spLocks noChangeShapeType="1"/>
            </p:cNvSpPr>
            <p:nvPr/>
          </p:nvSpPr>
          <p:spPr bwMode="auto">
            <a:xfrm rot="-5400000">
              <a:off x="4467" y="2569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35" name="Line 25"/>
            <p:cNvSpPr>
              <a:spLocks noChangeShapeType="1"/>
            </p:cNvSpPr>
            <p:nvPr/>
          </p:nvSpPr>
          <p:spPr bwMode="auto">
            <a:xfrm rot="-5400000">
              <a:off x="4467" y="2433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36" name="Line 26"/>
            <p:cNvSpPr>
              <a:spLocks noChangeShapeType="1"/>
            </p:cNvSpPr>
            <p:nvPr/>
          </p:nvSpPr>
          <p:spPr bwMode="auto">
            <a:xfrm rot="-5400000">
              <a:off x="4467" y="2296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37" name="Line 27"/>
            <p:cNvSpPr>
              <a:spLocks noChangeShapeType="1"/>
            </p:cNvSpPr>
            <p:nvPr/>
          </p:nvSpPr>
          <p:spPr bwMode="auto">
            <a:xfrm rot="-5400000">
              <a:off x="4467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38" name="Line 28"/>
            <p:cNvSpPr>
              <a:spLocks noChangeShapeType="1"/>
            </p:cNvSpPr>
            <p:nvPr/>
          </p:nvSpPr>
          <p:spPr bwMode="auto">
            <a:xfrm rot="-5400000">
              <a:off x="4467" y="202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39" name="Line 29"/>
            <p:cNvSpPr>
              <a:spLocks noChangeShapeType="1"/>
            </p:cNvSpPr>
            <p:nvPr/>
          </p:nvSpPr>
          <p:spPr bwMode="auto">
            <a:xfrm rot="-5400000">
              <a:off x="4467" y="1888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40" name="Line 30"/>
            <p:cNvSpPr>
              <a:spLocks noChangeShapeType="1"/>
            </p:cNvSpPr>
            <p:nvPr/>
          </p:nvSpPr>
          <p:spPr bwMode="auto">
            <a:xfrm rot="-5400000">
              <a:off x="4467" y="1751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41" name="Line 31"/>
            <p:cNvSpPr>
              <a:spLocks noChangeShapeType="1"/>
            </p:cNvSpPr>
            <p:nvPr/>
          </p:nvSpPr>
          <p:spPr bwMode="auto">
            <a:xfrm rot="-5400000">
              <a:off x="4467" y="1615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342" name="Line 32"/>
            <p:cNvSpPr>
              <a:spLocks noChangeShapeType="1"/>
            </p:cNvSpPr>
            <p:nvPr/>
          </p:nvSpPr>
          <p:spPr bwMode="auto">
            <a:xfrm rot="-5400000">
              <a:off x="4467" y="1479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</p:grpSp>
      <p:sp>
        <p:nvSpPr>
          <p:cNvPr id="389153" name="Rectangle 33"/>
          <p:cNvSpPr>
            <a:spLocks noChangeArrowheads="1"/>
          </p:cNvSpPr>
          <p:nvPr/>
        </p:nvSpPr>
        <p:spPr bwMode="auto">
          <a:xfrm>
            <a:off x="5940425" y="3933825"/>
            <a:ext cx="2592388" cy="215900"/>
          </a:xfrm>
          <a:prstGeom prst="rect">
            <a:avLst/>
          </a:prstGeom>
          <a:solidFill>
            <a:srgbClr val="953735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ijdelijke aanduiding voor dianumm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1. Trimming and preparation (</a:t>
            </a:r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the </a:t>
            </a:r>
            <a:r>
              <a:rPr lang="en-US" b="1" dirty="0" smtClean="0">
                <a:solidFill>
                  <a:schemeClr val="accent1"/>
                </a:solidFill>
              </a:rPr>
              <a:t>exploration freedom</a:t>
            </a:r>
          </a:p>
          <a:p>
            <a:pPr lvl="1"/>
            <a:r>
              <a:rPr lang="en-US" dirty="0" smtClean="0"/>
              <a:t>Dataflow is not always clear</a:t>
            </a:r>
          </a:p>
          <a:p>
            <a:pPr lvl="1"/>
            <a:r>
              <a:rPr lang="en-US" dirty="0" smtClean="0"/>
              <a:t>Static single assignment form (SSA)</a:t>
            </a:r>
            <a:endParaRPr lang="en-US" dirty="0"/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898525" y="3286125"/>
            <a:ext cx="4321175" cy="2808288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sum[100]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&lt;100;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++)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sum[i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&lt;100;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++)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sum[i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+=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A[i][j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...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f(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sum[i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4860925" y="3717925"/>
            <a:ext cx="3024188" cy="2519363"/>
          </a:xfrm>
          <a:prstGeom prst="irregularSeal2">
            <a:avLst/>
          </a:prstGeom>
          <a:solidFill>
            <a:srgbClr val="FFCC00"/>
          </a:solidFill>
          <a:ln w="254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explicit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dataflow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1. Trimming and preparation (4)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Overview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code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cavity detector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estbench.cpp</a:t>
            </a:r>
          </a:p>
          <a:p>
            <a:pPr lvl="1"/>
            <a:r>
              <a:rPr lang="en-US" dirty="0" err="1" smtClean="0"/>
              <a:t>original.h</a:t>
            </a:r>
            <a:r>
              <a:rPr lang="en-US" dirty="0" smtClean="0"/>
              <a:t>, step1.h, step2.h</a:t>
            </a: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539750" y="3560774"/>
            <a:ext cx="5184775" cy="15113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cs typeface="Arial" pitchFamily="34" charset="0"/>
              </a:rPr>
              <a:t>//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cs typeface="Arial" pitchFamily="34" charset="0"/>
              </a:rPr>
              <a:t>testbench.cpp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#define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NUMBER_OF_TEST_RUNS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	10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#define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COUNT_MEMORY_ACCESSES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#include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original.h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"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3492500" y="5276872"/>
            <a:ext cx="5111750" cy="1223962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cs typeface="Arial" pitchFamily="34" charset="0"/>
              </a:rPr>
              <a:t>//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cs typeface="Arial" pitchFamily="34" charset="0"/>
              </a:rPr>
              <a:t>original.h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#define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VERSION  "original"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Lucida Console" pitchFamily="49" charset="0"/>
                <a:cs typeface="Arial" pitchFamily="34" charset="0"/>
              </a:rPr>
              <a:t>cavityDetection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...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1. Trimming and preparation (4)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original.h</a:t>
            </a:r>
            <a:r>
              <a:rPr lang="en-US" dirty="0" smtClean="0"/>
              <a:t> contains the original code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step1.h</a:t>
            </a:r>
            <a:r>
              <a:rPr lang="en-US" dirty="0" smtClean="0"/>
              <a:t> contains the code after </a:t>
            </a:r>
            <a:br>
              <a:rPr lang="en-US" dirty="0" smtClean="0"/>
            </a:br>
            <a:r>
              <a:rPr lang="en-US" dirty="0" smtClean="0"/>
              <a:t>trimming and preparation</a:t>
            </a:r>
          </a:p>
          <a:p>
            <a:r>
              <a:rPr lang="en-US" dirty="0" smtClean="0"/>
              <a:t>Differences: </a:t>
            </a:r>
          </a:p>
          <a:p>
            <a:pPr lvl="1"/>
            <a:r>
              <a:rPr lang="en-US" dirty="0" smtClean="0"/>
              <a:t>New function </a:t>
            </a:r>
            <a:r>
              <a:rPr lang="en-US" b="1" dirty="0" err="1" smtClean="0">
                <a:solidFill>
                  <a:schemeClr val="accent1"/>
                </a:solidFill>
              </a:rPr>
              <a:t>maxDiff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1"/>
                </a:solidFill>
              </a:rPr>
              <a:t>accux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accuy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are in SSA form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2. Dataflow transformations (1)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b="1" dirty="0" smtClean="0">
                <a:solidFill>
                  <a:schemeClr val="accent1"/>
                </a:solidFill>
              </a:rPr>
              <a:t>useless memory accesses</a:t>
            </a:r>
          </a:p>
          <a:p>
            <a:pPr lvl="1"/>
            <a:r>
              <a:rPr lang="en-US" dirty="0" smtClean="0"/>
              <a:t>Data that is written but not read</a:t>
            </a:r>
          </a:p>
          <a:p>
            <a:pPr lvl="1"/>
            <a:r>
              <a:rPr lang="en-US" dirty="0" smtClean="0"/>
              <a:t>Propagation of data that is known in advance</a:t>
            </a:r>
          </a:p>
          <a:p>
            <a:r>
              <a:rPr lang="en-US" dirty="0" smtClean="0"/>
              <a:t>Multiple </a:t>
            </a:r>
            <a:r>
              <a:rPr lang="en-US" b="1" dirty="0" smtClean="0">
                <a:solidFill>
                  <a:schemeClr val="accent1"/>
                </a:solidFill>
              </a:rPr>
              <a:t>ways to remove </a:t>
            </a:r>
            <a:r>
              <a:rPr lang="en-US" dirty="0" smtClean="0"/>
              <a:t>unnecessary data accesses</a:t>
            </a:r>
          </a:p>
          <a:p>
            <a:pPr lvl="1"/>
            <a:r>
              <a:rPr lang="en-US" dirty="0" smtClean="0"/>
              <a:t>Try to keep loops in the program</a:t>
            </a:r>
          </a:p>
          <a:p>
            <a:pPr lvl="2"/>
            <a:r>
              <a:rPr lang="en-US" dirty="0" smtClean="0"/>
              <a:t>Use additional conditions (</a:t>
            </a:r>
            <a:r>
              <a:rPr lang="en-US" b="1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) within the loop body instead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2. Dataflow transformations (2)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Propagation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that is </a:t>
            </a:r>
            <a:r>
              <a:rPr lang="en-US" b="1" dirty="0" smtClean="0">
                <a:solidFill>
                  <a:schemeClr val="accent1"/>
                </a:solidFill>
              </a:rPr>
              <a:t>known</a:t>
            </a:r>
            <a:r>
              <a:rPr lang="en-US" dirty="0" smtClean="0"/>
              <a:t> in advance</a:t>
            </a:r>
            <a:endParaRPr lang="nl-BE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39750" y="2852738"/>
            <a:ext cx="4824413" cy="3168650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nl-NL" sz="2000" dirty="0" err="1">
                <a:solidFill>
                  <a:srgbClr val="1841C4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=0;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&lt;N;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A[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Lucida Console" charset="0"/>
              </a:rPr>
              <a:t>][0]=0;</a:t>
            </a:r>
          </a:p>
          <a:p>
            <a:pPr algn="l">
              <a:spcBef>
                <a:spcPct val="50000"/>
              </a:spcBef>
            </a:pPr>
            <a:r>
              <a:rPr lang="nl-NL" sz="2000" dirty="0" err="1">
                <a:solidFill>
                  <a:srgbClr val="1841C4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=1;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&lt;M; </a:t>
            </a:r>
            <a:r>
              <a:rPr lang="nl-NL" sz="2000" dirty="0" err="1">
                <a:latin typeface="Lucida Console" charset="0"/>
              </a:rPr>
              <a:t>j</a:t>
            </a:r>
            <a:r>
              <a:rPr lang="nl-NL" sz="2000" dirty="0">
                <a:latin typeface="Lucida Console" charset="0"/>
              </a:rPr>
              <a:t>++) {</a:t>
            </a:r>
          </a:p>
          <a:p>
            <a:pPr algn="l">
              <a:spcBef>
                <a:spcPct val="50000"/>
              </a:spcBef>
            </a:pPr>
            <a:r>
              <a:rPr lang="nl-NL" sz="2000" dirty="0">
                <a:latin typeface="Lucida Console" charset="0"/>
              </a:rPr>
              <a:t>   </a:t>
            </a:r>
            <a:r>
              <a:rPr lang="nl-NL" sz="2000" dirty="0" err="1">
                <a:solidFill>
                  <a:srgbClr val="1841C4"/>
                </a:solidFill>
                <a:latin typeface="Lucida Console" charset="0"/>
              </a:rPr>
              <a:t>for</a:t>
            </a:r>
            <a:r>
              <a:rPr lang="nl-NL" sz="2000" dirty="0">
                <a:latin typeface="Lucida Console" charset="0"/>
              </a:rPr>
              <a:t> (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=0;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&lt;N; </a:t>
            </a:r>
            <a:r>
              <a:rPr lang="nl-NL" sz="2000" dirty="0" err="1">
                <a:latin typeface="Lucida Console" charset="0"/>
              </a:rPr>
              <a:t>i</a:t>
            </a:r>
            <a:r>
              <a:rPr lang="nl-NL" sz="2000" dirty="0">
                <a:latin typeface="Lucida Console" charset="0"/>
              </a:rPr>
              <a:t>++) {</a:t>
            </a:r>
          </a:p>
          <a:p>
            <a:pPr algn="l">
              <a:spcBef>
                <a:spcPct val="50000"/>
              </a:spcBef>
            </a:pPr>
            <a:r>
              <a:rPr lang="nl-NL" sz="2000" dirty="0">
                <a:latin typeface="Lucida Console" charset="0"/>
              </a:rPr>
              <a:t>      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A[</a:t>
            </a:r>
            <a:r>
              <a:rPr lang="nl-NL" sz="2000" dirty="0" err="1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][</a:t>
            </a:r>
            <a:r>
              <a:rPr lang="nl-NL" sz="2000" dirty="0" err="1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j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] = A[</a:t>
            </a:r>
            <a:r>
              <a:rPr lang="nl-NL" sz="2000" dirty="0" err="1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][j-1] + </a:t>
            </a:r>
          </a:p>
          <a:p>
            <a:pPr algn="l">
              <a:spcBef>
                <a:spcPct val="50000"/>
              </a:spcBef>
            </a:pP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                </a:t>
            </a:r>
            <a:r>
              <a:rPr lang="nl-NL" sz="2000" dirty="0" err="1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f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(B[</a:t>
            </a:r>
            <a:r>
              <a:rPr lang="nl-NL" sz="2000" dirty="0" err="1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i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], </a:t>
            </a:r>
            <a:r>
              <a:rPr lang="nl-NL" sz="2000" dirty="0" err="1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j</a:t>
            </a:r>
            <a:r>
              <a:rPr lang="nl-NL" sz="2000" dirty="0">
                <a:solidFill>
                  <a:schemeClr val="accent3">
                    <a:lumMod val="75000"/>
                  </a:schemeClr>
                </a:solidFill>
                <a:latin typeface="Lucida Console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nl-NL" sz="2000" dirty="0">
                <a:latin typeface="Lucida Console" charset="0"/>
              </a:rPr>
              <a:t>   }</a:t>
            </a:r>
          </a:p>
          <a:p>
            <a:pPr algn="l">
              <a:spcBef>
                <a:spcPct val="50000"/>
              </a:spcBef>
            </a:pPr>
            <a:r>
              <a:rPr lang="nl-NL" sz="2000" dirty="0">
                <a:latin typeface="Lucida Console" charset="0"/>
              </a:rPr>
              <a:t>}</a:t>
            </a:r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435600" y="2673350"/>
            <a:ext cx="3529013" cy="3060700"/>
            <a:chOff x="3288" y="1933"/>
            <a:chExt cx="2223" cy="1928"/>
          </a:xfrm>
        </p:grpSpPr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3651" y="2160"/>
              <a:ext cx="1632" cy="1632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3515" y="2160"/>
              <a:ext cx="0" cy="1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3288" y="3611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sz="2000">
                  <a:latin typeface="Lucida Console" charset="0"/>
                </a:rPr>
                <a:t>i</a:t>
              </a: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3651" y="2069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5299" y="1933"/>
              <a:ext cx="21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med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sz="2000">
                  <a:latin typeface="Lucida Console" charset="0"/>
                </a:rPr>
                <a:t>j</a:t>
              </a: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3923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787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059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4195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4332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4468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>
              <a:off x="4604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4740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4876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5012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5148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rot="-5400000">
              <a:off x="4467" y="2705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 rot="-5400000">
              <a:off x="4467" y="2842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rot="-5400000">
              <a:off x="4467" y="2569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 rot="-5400000">
              <a:off x="4467" y="2433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 rot="-5400000">
              <a:off x="4467" y="2296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 rot="-5400000">
              <a:off x="4467" y="2160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 rot="-5400000">
              <a:off x="4467" y="202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 rot="-5400000">
              <a:off x="4467" y="1888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rot="-5400000">
              <a:off x="4467" y="1751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 rot="-5400000">
              <a:off x="4467" y="1615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rot="-5400000">
              <a:off x="4467" y="1479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33"/>
          <p:cNvSpPr>
            <a:spLocks noChangeArrowheads="1"/>
          </p:cNvSpPr>
          <p:nvPr/>
        </p:nvSpPr>
        <p:spPr bwMode="auto">
          <a:xfrm>
            <a:off x="6011863" y="3030538"/>
            <a:ext cx="215900" cy="25923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6227763" y="3028950"/>
            <a:ext cx="215900" cy="2592388"/>
          </a:xfrm>
          <a:prstGeom prst="rect">
            <a:avLst/>
          </a:prstGeom>
          <a:solidFill>
            <a:srgbClr val="77933C"/>
          </a:solidFill>
          <a:ln w="2857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Tijdelijke aanduiding voor dianumm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81 4.44444E-6 L -0.01319 4.44444E-6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2. Dataflow transformations (3)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Propagation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1"/>
                </a:solidFill>
              </a:rPr>
              <a:t>data</a:t>
            </a:r>
            <a:r>
              <a:rPr lang="en-US" dirty="0" smtClean="0"/>
              <a:t> that is </a:t>
            </a:r>
            <a:r>
              <a:rPr lang="en-US" b="1" dirty="0" smtClean="0">
                <a:solidFill>
                  <a:schemeClr val="accent1"/>
                </a:solidFill>
              </a:rPr>
              <a:t>known</a:t>
            </a:r>
            <a:r>
              <a:rPr lang="en-US" dirty="0" smtClean="0"/>
              <a:t> in </a:t>
            </a:r>
            <a:r>
              <a:rPr lang="en-US" dirty="0" smtClean="0"/>
              <a:t>advance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971550" y="3454400"/>
            <a:ext cx="6553200" cy="1938992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=0;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&lt;N;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++)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A[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][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1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] =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(B[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], 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j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rgbClr val="953735"/>
                </a:solidFill>
                <a:effectLst/>
                <a:latin typeface="Lucida Console" pitchFamily="49" charset="0"/>
                <a:cs typeface="Arial" pitchFamily="34" charset="0"/>
              </a:rPr>
              <a:t>2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j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&lt;M;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j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++)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=0;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&lt;N;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++)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A[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][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j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] = A[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][j-1] +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(B[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i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], </a:t>
            </a:r>
            <a:r>
              <a:rPr kumimoji="0" lang="nl-NL" sz="20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j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}</a:t>
            </a: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Goal of the methodology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b="1" dirty="0" smtClean="0">
                <a:solidFill>
                  <a:schemeClr val="accent1"/>
                </a:solidFill>
              </a:rPr>
              <a:t>memory usage</a:t>
            </a:r>
          </a:p>
          <a:p>
            <a:pPr lvl="1"/>
            <a:r>
              <a:rPr lang="en-US" dirty="0" smtClean="0"/>
              <a:t>Minimize memory</a:t>
            </a:r>
          </a:p>
          <a:p>
            <a:pPr lvl="1"/>
            <a:r>
              <a:rPr lang="en-US" dirty="0" smtClean="0"/>
              <a:t>Less memory accesses</a:t>
            </a:r>
          </a:p>
          <a:p>
            <a:pPr lvl="1"/>
            <a:r>
              <a:rPr lang="en-US" dirty="0" smtClean="0"/>
              <a:t>Improve data flow</a:t>
            </a:r>
          </a:p>
          <a:p>
            <a:r>
              <a:rPr lang="en-US" dirty="0" smtClean="0"/>
              <a:t>In order to</a:t>
            </a:r>
          </a:p>
          <a:p>
            <a:pPr lvl="1"/>
            <a:r>
              <a:rPr lang="en-US" dirty="0" smtClean="0"/>
              <a:t>Reduce </a:t>
            </a:r>
            <a:r>
              <a:rPr lang="en-US" b="1" dirty="0" smtClean="0">
                <a:solidFill>
                  <a:schemeClr val="accent1"/>
                </a:solidFill>
              </a:rPr>
              <a:t>power consumption</a:t>
            </a:r>
          </a:p>
          <a:p>
            <a:pPr lvl="1"/>
            <a:r>
              <a:rPr lang="en-US" dirty="0" smtClean="0"/>
              <a:t>Reduce </a:t>
            </a:r>
            <a:r>
              <a:rPr lang="en-US" b="1" dirty="0" smtClean="0">
                <a:solidFill>
                  <a:schemeClr val="accent1"/>
                </a:solidFill>
              </a:rPr>
              <a:t>execution time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Assignment (1)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</a:t>
            </a:r>
            <a:r>
              <a:rPr lang="en-US" b="1" dirty="0" smtClean="0">
                <a:solidFill>
                  <a:srgbClr val="4F81BD"/>
                </a:solidFill>
              </a:rPr>
              <a:t>cavity detector</a:t>
            </a:r>
            <a:r>
              <a:rPr lang="en-US" dirty="0" smtClean="0"/>
              <a:t> </a:t>
            </a:r>
            <a:r>
              <a:rPr lang="en-US" smtClean="0"/>
              <a:t>(Minerva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</a:t>
            </a:r>
            <a:r>
              <a:rPr lang="en-US" b="1" dirty="0" err="1" smtClean="0">
                <a:solidFill>
                  <a:srgbClr val="4F81BD"/>
                </a:solidFill>
              </a:rPr>
              <a:t>original.h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4F81BD"/>
                </a:solidFill>
              </a:rPr>
              <a:t>step1.h</a:t>
            </a:r>
          </a:p>
          <a:p>
            <a:r>
              <a:rPr lang="en-US" dirty="0" smtClean="0"/>
              <a:t>Make </a:t>
            </a:r>
            <a:r>
              <a:rPr lang="en-US" b="1" dirty="0" smtClean="0">
                <a:solidFill>
                  <a:srgbClr val="4F81BD"/>
                </a:solidFill>
              </a:rPr>
              <a:t>step2.h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4F81BD"/>
                </a:solidFill>
              </a:rPr>
              <a:t>extend</a:t>
            </a:r>
          </a:p>
          <a:p>
            <a:pPr lvl="1"/>
            <a:r>
              <a:rPr lang="en-US" dirty="0" smtClean="0"/>
              <a:t>Data that is never used</a:t>
            </a:r>
          </a:p>
          <a:p>
            <a:pPr lvl="1"/>
            <a:r>
              <a:rPr lang="en-US" dirty="0" smtClean="0"/>
              <a:t>Propagation of data that is know in advance</a:t>
            </a:r>
          </a:p>
          <a:p>
            <a:r>
              <a:rPr lang="en-US" dirty="0"/>
              <a:t>Automatically</a:t>
            </a:r>
            <a:r>
              <a:rPr lang="en-US" b="1" dirty="0" smtClean="0">
                <a:solidFill>
                  <a:srgbClr val="4F81BD"/>
                </a:solidFill>
              </a:rPr>
              <a:t> verifies</a:t>
            </a:r>
            <a:r>
              <a:rPr lang="en-US" dirty="0" smtClean="0"/>
              <a:t> result</a:t>
            </a:r>
            <a:endParaRPr lang="en-US" dirty="0"/>
          </a:p>
          <a:p>
            <a:pPr lvl="1"/>
            <a:r>
              <a:rPr lang="en-US" dirty="0" smtClean="0"/>
              <a:t>Check for differences </a:t>
            </a:r>
            <a:r>
              <a:rPr lang="en-US" dirty="0"/>
              <a:t>via </a:t>
            </a:r>
            <a:r>
              <a:rPr lang="en-US" b="1" dirty="0">
                <a:solidFill>
                  <a:schemeClr val="accent1"/>
                </a:solidFill>
              </a:rPr>
              <a:t>output-</a:t>
            </a:r>
            <a:r>
              <a:rPr lang="en-US" b="1" dirty="0" err="1" smtClean="0">
                <a:solidFill>
                  <a:schemeClr val="accent1"/>
                </a:solidFill>
              </a:rPr>
              <a:t>diff.bmp</a:t>
            </a:r>
            <a:endParaRPr lang="en-US" dirty="0" smtClean="0"/>
          </a:p>
          <a:p>
            <a:r>
              <a:rPr lang="en-US" b="1" dirty="0" smtClean="0">
                <a:solidFill>
                  <a:srgbClr val="4F81BD"/>
                </a:solidFill>
              </a:rPr>
              <a:t>Measure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4F81BD"/>
                </a:solidFill>
              </a:rPr>
              <a:t>compare</a:t>
            </a:r>
            <a:r>
              <a:rPr lang="en-US" dirty="0" smtClean="0"/>
              <a:t> with </a:t>
            </a:r>
            <a:r>
              <a:rPr lang="en-US" dirty="0" err="1" smtClean="0"/>
              <a:t>original.h</a:t>
            </a:r>
            <a:endParaRPr lang="en-US" dirty="0" smtClean="0"/>
          </a:p>
          <a:p>
            <a:pPr lvl="1"/>
            <a:r>
              <a:rPr lang="en-US" dirty="0" smtClean="0"/>
              <a:t>Execution time and number of memory accesses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30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Assignment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(2)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execution time and number of accesses separately</a:t>
            </a:r>
          </a:p>
          <a:p>
            <a:r>
              <a:rPr lang="en-US" dirty="0" smtClean="0"/>
              <a:t>Edit the following to make appropriate measurements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19672" y="3933924"/>
            <a:ext cx="5184775" cy="15113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cs typeface="Arial" pitchFamily="34" charset="0"/>
              </a:rPr>
              <a:t>//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cs typeface="Arial" pitchFamily="34" charset="0"/>
              </a:rPr>
              <a:t>testbench.cpp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#define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NUMBER_OF_TEST_RUNS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	10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#define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lang="en-US" sz="2000" dirty="0" smtClean="0">
                <a:latin typeface="Lucida Console" pitchFamily="49" charset="0"/>
                <a:cs typeface="Arial" pitchFamily="34" charset="0"/>
              </a:rPr>
              <a:t>COUNT_MEMORY_ACCESSES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Lucida Console" pitchFamily="49" charset="0"/>
                <a:cs typeface="Arial" pitchFamily="34" charset="0"/>
              </a:rPr>
              <a:t>#include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original.h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"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8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Reduction of power consumption (1)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accesses to the </a:t>
            </a:r>
            <a:r>
              <a:rPr lang="en-US" b="1" dirty="0" smtClean="0">
                <a:solidFill>
                  <a:schemeClr val="accent1"/>
                </a:solidFill>
              </a:rPr>
              <a:t>main memory</a:t>
            </a:r>
          </a:p>
          <a:p>
            <a:r>
              <a:rPr lang="en-US" dirty="0" smtClean="0"/>
              <a:t>Power: 100% x 1 = 1</a:t>
            </a:r>
            <a:endParaRPr lang="nl-BE" dirty="0"/>
          </a:p>
        </p:txBody>
      </p:sp>
      <p:grpSp>
        <p:nvGrpSpPr>
          <p:cNvPr id="3074" name="Group 4"/>
          <p:cNvGrpSpPr>
            <a:grpSpLocks/>
          </p:cNvGrpSpPr>
          <p:nvPr/>
        </p:nvGrpSpPr>
        <p:grpSpPr bwMode="auto">
          <a:xfrm>
            <a:off x="576870" y="3881442"/>
            <a:ext cx="7990260" cy="1833565"/>
            <a:chOff x="385" y="1084"/>
            <a:chExt cx="4902" cy="1155"/>
          </a:xfrm>
        </p:grpSpPr>
        <p:sp>
          <p:nvSpPr>
            <p:cNvPr id="3076" name="Rectangle 6"/>
            <p:cNvSpPr>
              <a:spLocks noChangeArrowheads="1"/>
            </p:cNvSpPr>
            <p:nvPr/>
          </p:nvSpPr>
          <p:spPr bwMode="auto">
            <a:xfrm>
              <a:off x="385" y="1084"/>
              <a:ext cx="2041" cy="1155"/>
            </a:xfrm>
            <a:prstGeom prst="rect">
              <a:avLst/>
            </a:prstGeom>
            <a:solidFill>
              <a:srgbClr val="DDDDDD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077" name="Rectangle 7"/>
            <p:cNvSpPr>
              <a:spLocks noChangeArrowheads="1"/>
            </p:cNvSpPr>
            <p:nvPr/>
          </p:nvSpPr>
          <p:spPr bwMode="auto">
            <a:xfrm>
              <a:off x="476" y="1163"/>
              <a:ext cx="952" cy="998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cs typeface="Arial" pitchFamily="34" charset="0"/>
                </a:rPr>
                <a:t>processor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cs typeface="Arial" pitchFamily="34" charset="0"/>
                </a:rPr>
                <a:t>data track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078" name="Rectangle 8"/>
            <p:cNvSpPr>
              <a:spLocks noChangeArrowheads="1"/>
            </p:cNvSpPr>
            <p:nvPr/>
          </p:nvSpPr>
          <p:spPr bwMode="auto">
            <a:xfrm>
              <a:off x="1519" y="1163"/>
              <a:ext cx="817" cy="998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cs typeface="Arial" pitchFamily="34" charset="0"/>
                </a:rPr>
                <a:t>registers</a:t>
              </a:r>
              <a:endParaRPr kumimoji="0" lang="nl-BE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079" name="Rectangle 9"/>
            <p:cNvSpPr>
              <a:spLocks noChangeArrowheads="1"/>
            </p:cNvSpPr>
            <p:nvPr/>
          </p:nvSpPr>
          <p:spPr bwMode="auto">
            <a:xfrm>
              <a:off x="4334" y="1163"/>
              <a:ext cx="953" cy="998"/>
            </a:xfrm>
            <a:prstGeom prst="rect">
              <a:avLst/>
            </a:prstGeom>
            <a:solidFill>
              <a:schemeClr val="accent3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solidFill>
                    <a:schemeClr val="bg1"/>
                  </a:solidFill>
                  <a:cs typeface="Arial" pitchFamily="34" charset="0"/>
                </a:rPr>
                <a:t>m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cs typeface="Arial" pitchFamily="34" charset="0"/>
                </a:rPr>
                <a:t>ain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cs typeface="Arial" pitchFamily="34" charset="0"/>
                </a:rPr>
                <a:t>memory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080" name="AutoShape 10"/>
            <p:cNvSpPr>
              <a:spLocks noChangeArrowheads="1"/>
            </p:cNvSpPr>
            <p:nvPr/>
          </p:nvSpPr>
          <p:spPr bwMode="auto">
            <a:xfrm>
              <a:off x="2377" y="1299"/>
              <a:ext cx="2000" cy="725"/>
            </a:xfrm>
            <a:prstGeom prst="leftRightArrow">
              <a:avLst>
                <a:gd name="adj1" fmla="val 50000"/>
                <a:gd name="adj2" fmla="val 55172"/>
              </a:avLst>
            </a:prstGeom>
            <a:solidFill>
              <a:schemeClr val="accent6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solidFill>
                    <a:schemeClr val="bg1"/>
                  </a:solidFill>
                  <a:effectLst/>
                  <a:cs typeface="Arial" pitchFamily="34" charset="0"/>
                </a:rPr>
                <a:t>100% accesses</a:t>
              </a:r>
              <a:endParaRPr kumimoji="0" lang="nl-BE" sz="1800" b="0" i="0" u="none" strike="noStrike" cap="none" normalizeH="0" baseline="0" dirty="0" smtClean="0"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3081" name="Oval 11"/>
            <p:cNvSpPr>
              <a:spLocks noChangeArrowheads="1"/>
            </p:cNvSpPr>
            <p:nvPr/>
          </p:nvSpPr>
          <p:spPr bwMode="auto">
            <a:xfrm>
              <a:off x="4992" y="1207"/>
              <a:ext cx="227" cy="227"/>
            </a:xfrm>
            <a:prstGeom prst="ellipse">
              <a:avLst/>
            </a:prstGeom>
            <a:solidFill>
              <a:schemeClr val="accent4"/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cs typeface="Arial" pitchFamily="34" charset="0"/>
                </a:rPr>
                <a:t>1</a:t>
              </a:r>
              <a:endParaRPr kumimoji="0" lang="nl-B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pitchFamily="34" charset="0"/>
              </a:endParaRPr>
            </a:p>
          </p:txBody>
        </p:sp>
      </p:grp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Reduction of power consumption (2)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the accesses between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main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memory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scratch pad memory</a:t>
            </a:r>
          </a:p>
          <a:p>
            <a:r>
              <a:rPr lang="en-US" dirty="0" smtClean="0"/>
              <a:t>Power: 100% x 0.1 + 10% x 1 = 0.2</a:t>
            </a:r>
            <a:endParaRPr lang="nl-BE" dirty="0"/>
          </a:p>
        </p:txBody>
      </p:sp>
      <p:grpSp>
        <p:nvGrpSpPr>
          <p:cNvPr id="26" name="Groep 25"/>
          <p:cNvGrpSpPr/>
          <p:nvPr/>
        </p:nvGrpSpPr>
        <p:grpSpPr>
          <a:xfrm>
            <a:off x="285719" y="3429000"/>
            <a:ext cx="8268669" cy="2808461"/>
            <a:chOff x="285719" y="3429000"/>
            <a:chExt cx="8268669" cy="2808461"/>
          </a:xfrm>
        </p:grpSpPr>
        <p:sp>
          <p:nvSpPr>
            <p:cNvPr id="4100" name="Rectangle 6"/>
            <p:cNvSpPr>
              <a:spLocks noChangeArrowheads="1"/>
            </p:cNvSpPr>
            <p:nvPr/>
          </p:nvSpPr>
          <p:spPr bwMode="auto">
            <a:xfrm>
              <a:off x="285719" y="3878246"/>
              <a:ext cx="3429026" cy="1836770"/>
            </a:xfrm>
            <a:prstGeom prst="rect">
              <a:avLst/>
            </a:prstGeom>
            <a:solidFill>
              <a:srgbClr val="DDDDDD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nl-BE" smtClean="0">
                <a:cs typeface="Arial" pitchFamily="34" charset="0"/>
              </a:endParaRPr>
            </a:p>
          </p:txBody>
        </p:sp>
        <p:sp>
          <p:nvSpPr>
            <p:cNvPr id="4101" name="Rectangle 7"/>
            <p:cNvSpPr>
              <a:spLocks noChangeArrowheads="1"/>
            </p:cNvSpPr>
            <p:nvPr/>
          </p:nvSpPr>
          <p:spPr bwMode="auto">
            <a:xfrm>
              <a:off x="434050" y="4005263"/>
              <a:ext cx="1551760" cy="1584325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cs typeface="Arial" pitchFamily="34" charset="0"/>
                </a:rPr>
                <a:t>processor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cs typeface="Arial" pitchFamily="34" charset="0"/>
                </a:rPr>
                <a:t>data track</a:t>
              </a:r>
              <a:endParaRPr lang="nl-BE" sz="24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02" name="Rectangle 8"/>
            <p:cNvSpPr>
              <a:spLocks noChangeArrowheads="1"/>
            </p:cNvSpPr>
            <p:nvPr/>
          </p:nvSpPr>
          <p:spPr bwMode="auto">
            <a:xfrm>
              <a:off x="2134140" y="4005263"/>
              <a:ext cx="1445636" cy="1584325"/>
            </a:xfrm>
            <a:prstGeom prst="rect">
              <a:avLst/>
            </a:prstGeom>
            <a:solidFill>
              <a:schemeClr val="accent1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cs typeface="Arial" pitchFamily="34" charset="0"/>
                </a:rPr>
                <a:t>registers</a:t>
              </a:r>
              <a:endParaRPr lang="nl-BE" sz="24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7000998" y="4653136"/>
              <a:ext cx="1553390" cy="1584325"/>
            </a:xfrm>
            <a:prstGeom prst="rect">
              <a:avLst/>
            </a:prstGeom>
            <a:solidFill>
              <a:schemeClr val="accent3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cs typeface="Arial" pitchFamily="34" charset="0"/>
                </a:rPr>
                <a:t>main memory</a:t>
              </a:r>
              <a:endParaRPr lang="nl-BE" sz="24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05" name="Rectangle 11"/>
            <p:cNvSpPr>
              <a:spLocks noChangeArrowheads="1"/>
            </p:cNvSpPr>
            <p:nvPr/>
          </p:nvSpPr>
          <p:spPr bwMode="auto">
            <a:xfrm rot="16200000">
              <a:off x="4626324" y="3881904"/>
              <a:ext cx="1512167" cy="606360"/>
            </a:xfrm>
            <a:prstGeom prst="rect">
              <a:avLst/>
            </a:prstGeom>
            <a:solidFill>
              <a:schemeClr val="accent3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cs typeface="Arial" pitchFamily="34" charset="0"/>
                </a:rPr>
                <a:t>scratch</a:t>
              </a:r>
              <a:endParaRPr lang="nl-BE" sz="24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06" name="AutoShape 12"/>
            <p:cNvSpPr>
              <a:spLocks noChangeArrowheads="1"/>
            </p:cNvSpPr>
            <p:nvPr/>
          </p:nvSpPr>
          <p:spPr bwMode="auto">
            <a:xfrm>
              <a:off x="3707904" y="4869036"/>
              <a:ext cx="3391880" cy="1150938"/>
            </a:xfrm>
            <a:prstGeom prst="leftRightArrow">
              <a:avLst>
                <a:gd name="adj1" fmla="val 39861"/>
                <a:gd name="adj2" fmla="val 28275"/>
              </a:avLst>
            </a:prstGeom>
            <a:solidFill>
              <a:schemeClr val="accent6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solidFill>
                    <a:schemeClr val="bg1"/>
                  </a:solidFill>
                  <a:cs typeface="Arial" pitchFamily="34" charset="0"/>
                </a:rPr>
                <a:t>10%</a:t>
              </a:r>
              <a:endParaRPr lang="nl-BE" sz="24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07" name="AutoShape 13"/>
            <p:cNvSpPr>
              <a:spLocks noChangeArrowheads="1"/>
            </p:cNvSpPr>
            <p:nvPr/>
          </p:nvSpPr>
          <p:spPr bwMode="auto">
            <a:xfrm>
              <a:off x="3696988" y="3644901"/>
              <a:ext cx="1446516" cy="1098519"/>
            </a:xfrm>
            <a:prstGeom prst="leftRightArrow">
              <a:avLst>
                <a:gd name="adj1" fmla="val 39861"/>
                <a:gd name="adj2" fmla="val 30729"/>
              </a:avLst>
            </a:prstGeom>
            <a:solidFill>
              <a:schemeClr val="accent6"/>
            </a:solidFill>
            <a:ln w="28575" algn="ctr">
              <a:noFill/>
              <a:miter lim="800000"/>
              <a:headEnd/>
              <a:tailEnd type="none" w="lg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cs typeface="Arial" pitchFamily="34" charset="0"/>
                </a:rPr>
                <a:t>100%</a:t>
              </a:r>
              <a:endParaRPr lang="nl-BE" sz="24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08" name="Oval 14"/>
            <p:cNvSpPr>
              <a:spLocks noChangeArrowheads="1"/>
            </p:cNvSpPr>
            <p:nvPr/>
          </p:nvSpPr>
          <p:spPr bwMode="auto">
            <a:xfrm>
              <a:off x="8109398" y="4724573"/>
              <a:ext cx="370010" cy="360363"/>
            </a:xfrm>
            <a:prstGeom prst="ellipse">
              <a:avLst/>
            </a:prstGeom>
            <a:solidFill>
              <a:schemeClr val="accent4"/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nl-BE" sz="20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09" name="Oval 15"/>
            <p:cNvSpPr>
              <a:spLocks noChangeArrowheads="1"/>
            </p:cNvSpPr>
            <p:nvPr/>
          </p:nvSpPr>
          <p:spPr bwMode="auto">
            <a:xfrm>
              <a:off x="5155838" y="3500787"/>
              <a:ext cx="462920" cy="343950"/>
            </a:xfrm>
            <a:prstGeom prst="ellipse">
              <a:avLst/>
            </a:prstGeom>
            <a:solidFill>
              <a:schemeClr val="accent4"/>
            </a:solidFill>
            <a:ln w="28575" algn="ctr">
              <a:noFill/>
              <a:round/>
              <a:headEnd/>
              <a:tailEnd type="none" w="lg" len="med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1"/>
                  </a:solidFill>
                  <a:cs typeface="Arial" pitchFamily="34" charset="0"/>
                </a:rPr>
                <a:t>0.1</a:t>
              </a:r>
              <a:endParaRPr lang="nl-BE" sz="2000" dirty="0" smtClean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Meant for ….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Software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accent1"/>
                </a:solidFill>
              </a:rPr>
              <a:t>hardware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Data driven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Processing of media (sound, images)</a:t>
            </a:r>
          </a:p>
          <a:p>
            <a:pPr lvl="1"/>
            <a:r>
              <a:rPr lang="en-US" dirty="0" smtClean="0"/>
              <a:t>Video compression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Steps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Trimming and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Dataflow transformations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lobal loop transformations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reuse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organization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structure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Optimization of address calculation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1. Trimming and preparation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Profiling</a:t>
            </a:r>
          </a:p>
          <a:p>
            <a:pPr lvl="1"/>
            <a:r>
              <a:rPr lang="en-US" dirty="0" smtClean="0"/>
              <a:t>Identifying </a:t>
            </a:r>
            <a:r>
              <a:rPr lang="en-US" b="1" dirty="0" smtClean="0">
                <a:solidFill>
                  <a:schemeClr val="accent1"/>
                </a:solidFill>
              </a:rPr>
              <a:t>hot code</a:t>
            </a:r>
          </a:p>
          <a:p>
            <a:r>
              <a:rPr lang="en-US" dirty="0" smtClean="0"/>
              <a:t>Change the code</a:t>
            </a:r>
          </a:p>
          <a:p>
            <a:pPr lvl="1"/>
            <a:r>
              <a:rPr lang="en-US" dirty="0" smtClean="0"/>
              <a:t>Focus on </a:t>
            </a:r>
            <a:r>
              <a:rPr lang="en-US" b="1" dirty="0" smtClean="0">
                <a:solidFill>
                  <a:schemeClr val="accent1"/>
                </a:solidFill>
              </a:rPr>
              <a:t>useful code</a:t>
            </a:r>
          </a:p>
          <a:p>
            <a:pPr lvl="1"/>
            <a:r>
              <a:rPr lang="en-US" dirty="0" smtClean="0"/>
              <a:t>Reduction of complexity</a:t>
            </a:r>
          </a:p>
          <a:p>
            <a:pPr lvl="1"/>
            <a:r>
              <a:rPr lang="en-US" dirty="0" smtClean="0"/>
              <a:t>Increase </a:t>
            </a:r>
            <a:r>
              <a:rPr lang="en-US" b="1" dirty="0" smtClean="0">
                <a:solidFill>
                  <a:schemeClr val="accent1"/>
                </a:solidFill>
              </a:rPr>
              <a:t>exploration freedom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(static single assignment form)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2. Dataflow transformations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</a:t>
            </a:r>
            <a:r>
              <a:rPr lang="en-US" b="1" dirty="0" smtClean="0">
                <a:solidFill>
                  <a:schemeClr val="accent1"/>
                </a:solidFill>
              </a:rPr>
              <a:t>dataflow</a:t>
            </a:r>
            <a:r>
              <a:rPr lang="en-US" dirty="0" smtClean="0"/>
              <a:t> in the program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Removal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1"/>
                </a:solidFill>
              </a:rPr>
              <a:t>useless</a:t>
            </a:r>
            <a:r>
              <a:rPr lang="en-US" dirty="0" smtClean="0"/>
              <a:t> memory accesses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20A5-A290-4622-8BFE-6FDDAB6BBCFD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ngepast ontwerp">
  <a:themeElements>
    <a:clrScheme name="Helder - Pet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86CA3C"/>
      </a:accent2>
      <a:accent3>
        <a:srgbClr val="F14747"/>
      </a:accent3>
      <a:accent4>
        <a:srgbClr val="FFC000"/>
      </a:accent4>
      <a:accent5>
        <a:srgbClr val="9B6AA6"/>
      </a:accent5>
      <a:accent6>
        <a:srgbClr val="F79646"/>
      </a:accent6>
      <a:hlink>
        <a:srgbClr val="0000FF"/>
      </a:hlink>
      <a:folHlink>
        <a:srgbClr val="800080"/>
      </a:folHlink>
    </a:clrScheme>
    <a:fontScheme name="Aangepast ontwerp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28575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lt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angepast 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1206</Words>
  <Application>Microsoft Macintosh PowerPoint</Application>
  <PresentationFormat>Diavoorstelling (4:3)</PresentationFormat>
  <Paragraphs>260</Paragraphs>
  <Slides>31</Slides>
  <Notes>8</Notes>
  <HiddenSlides>1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31</vt:i4>
      </vt:variant>
    </vt:vector>
  </HeadingPairs>
  <TitlesOfParts>
    <vt:vector size="33" baseType="lpstr">
      <vt:lpstr>Office Theme</vt:lpstr>
      <vt:lpstr>Aangepast ontwerp</vt:lpstr>
      <vt:lpstr>DTSE methodology</vt:lpstr>
      <vt:lpstr>DTSE methodology</vt:lpstr>
      <vt:lpstr>Goal of the methodology</vt:lpstr>
      <vt:lpstr>Reduction of power consumption (1)</vt:lpstr>
      <vt:lpstr>Reduction of power consumption (2)</vt:lpstr>
      <vt:lpstr>Meant for ….</vt:lpstr>
      <vt:lpstr>Steps</vt:lpstr>
      <vt:lpstr>1. Trimming and preparation</vt:lpstr>
      <vt:lpstr>2. Dataflow transformations</vt:lpstr>
      <vt:lpstr>3. Loop transformations</vt:lpstr>
      <vt:lpstr>4. Data reuse</vt:lpstr>
      <vt:lpstr>5. Memory organization</vt:lpstr>
      <vt:lpstr>6. Data structure</vt:lpstr>
      <vt:lpstr>7. Optimization of calculations</vt:lpstr>
      <vt:lpstr>Results</vt:lpstr>
      <vt:lpstr>Cavity detector</vt:lpstr>
      <vt:lpstr>Cavity detector</vt:lpstr>
      <vt:lpstr>Gaussian blur (1)</vt:lpstr>
      <vt:lpstr>Gaussian blur (2)</vt:lpstr>
      <vt:lpstr>Edge detection</vt:lpstr>
      <vt:lpstr>Detect cavities</vt:lpstr>
      <vt:lpstr>1. Trimming and preparation (1)</vt:lpstr>
      <vt:lpstr>1. Trimming and preparation (2)</vt:lpstr>
      <vt:lpstr>1. Trimming and preparation (3)</vt:lpstr>
      <vt:lpstr>1. Trimming and preparation (4)</vt:lpstr>
      <vt:lpstr>1. Trimming and preparation (4)</vt:lpstr>
      <vt:lpstr>2. Dataflow transformations (1)</vt:lpstr>
      <vt:lpstr>2. Dataflow transformations (2)</vt:lpstr>
      <vt:lpstr>2. Dataflow transformations (3)</vt:lpstr>
      <vt:lpstr>Assignment (1)</vt:lpstr>
      <vt:lpstr>Assignment (2)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todavids</dc:creator>
  <cp:lastModifiedBy>Karel Heyse</cp:lastModifiedBy>
  <cp:revision>124</cp:revision>
  <dcterms:created xsi:type="dcterms:W3CDTF">2009-10-27T14:12:05Z</dcterms:created>
  <dcterms:modified xsi:type="dcterms:W3CDTF">2013-12-04T12:47:03Z</dcterms:modified>
</cp:coreProperties>
</file>