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5/29/20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5/29/20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5/29/20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5/29/20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C415B-5322-2D43-AA55-88B8AAE33147}"/>
              </a:ext>
            </a:extLst>
          </p:cNvPr>
          <p:cNvSpPr>
            <a:spLocks noGrp="1"/>
          </p:cNvSpPr>
          <p:nvPr>
            <p:ph type="ctrTitle"/>
          </p:nvPr>
        </p:nvSpPr>
        <p:spPr/>
        <p:txBody>
          <a:bodyPr/>
          <a:lstStyle/>
          <a:p>
            <a:r>
              <a:rPr lang="en-US" dirty="0"/>
              <a:t>Neighborhoods Recommendation Engine</a:t>
            </a:r>
          </a:p>
        </p:txBody>
      </p:sp>
      <p:sp>
        <p:nvSpPr>
          <p:cNvPr id="3" name="Subtitle 2">
            <a:extLst>
              <a:ext uri="{FF2B5EF4-FFF2-40B4-BE49-F238E27FC236}">
                <a16:creationId xmlns:a16="http://schemas.microsoft.com/office/drawing/2014/main" id="{DAC88F34-B589-644F-8EB0-3C07F24CE078}"/>
              </a:ext>
            </a:extLst>
          </p:cNvPr>
          <p:cNvSpPr>
            <a:spLocks noGrp="1"/>
          </p:cNvSpPr>
          <p:nvPr>
            <p:ph type="subTitle" idx="1"/>
          </p:nvPr>
        </p:nvSpPr>
        <p:spPr/>
        <p:txBody>
          <a:bodyPr/>
          <a:lstStyle/>
          <a:p>
            <a:r>
              <a:rPr lang="en-US" dirty="0"/>
              <a:t>Coursera capstone Project</a:t>
            </a:r>
          </a:p>
        </p:txBody>
      </p:sp>
    </p:spTree>
    <p:extLst>
      <p:ext uri="{BB962C8B-B14F-4D97-AF65-F5344CB8AC3E}">
        <p14:creationId xmlns:p14="http://schemas.microsoft.com/office/powerpoint/2010/main" val="2614453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ADB82-1DFD-6F47-AAA1-3D2307199E11}"/>
              </a:ext>
            </a:extLst>
          </p:cNvPr>
          <p:cNvSpPr>
            <a:spLocks noGrp="1"/>
          </p:cNvSpPr>
          <p:nvPr>
            <p:ph type="title"/>
          </p:nvPr>
        </p:nvSpPr>
        <p:spPr>
          <a:xfrm>
            <a:off x="1154954" y="973668"/>
            <a:ext cx="9291072" cy="706964"/>
          </a:xfrm>
        </p:spPr>
        <p:txBody>
          <a:bodyPr/>
          <a:lstStyle/>
          <a:p>
            <a:r>
              <a:rPr lang="en-US" dirty="0"/>
              <a:t>Introduction</a:t>
            </a:r>
          </a:p>
        </p:txBody>
      </p:sp>
      <p:sp>
        <p:nvSpPr>
          <p:cNvPr id="3" name="Content Placeholder 2">
            <a:extLst>
              <a:ext uri="{FF2B5EF4-FFF2-40B4-BE49-F238E27FC236}">
                <a16:creationId xmlns:a16="http://schemas.microsoft.com/office/drawing/2014/main" id="{223CD404-80DC-8640-B995-A976A95884B5}"/>
              </a:ext>
            </a:extLst>
          </p:cNvPr>
          <p:cNvSpPr>
            <a:spLocks noGrp="1"/>
          </p:cNvSpPr>
          <p:nvPr>
            <p:ph idx="1"/>
          </p:nvPr>
        </p:nvSpPr>
        <p:spPr>
          <a:xfrm>
            <a:off x="1154954" y="2395331"/>
            <a:ext cx="10026568" cy="3975652"/>
          </a:xfrm>
        </p:spPr>
        <p:txBody>
          <a:bodyPr>
            <a:noAutofit/>
          </a:bodyPr>
          <a:lstStyle/>
          <a:p>
            <a:pPr marL="0" indent="0">
              <a:buNone/>
            </a:pPr>
            <a:r>
              <a:rPr lang="en-US" sz="1400" b="1" dirty="0"/>
              <a:t>Introduction Section : Business Problem </a:t>
            </a:r>
          </a:p>
          <a:p>
            <a:pPr marL="0" indent="0">
              <a:buNone/>
            </a:pPr>
            <a:r>
              <a:rPr lang="en-US" sz="1400" dirty="0"/>
              <a:t>The New York City real estate is one of the most expensive real estate markets in the U.S. and around the globe. Due to the high costs of living, many people that work in NYC would prefer to commute and own a home outside of the city. However, these same people also want the benefits that come along with big city life.</a:t>
            </a:r>
          </a:p>
          <a:p>
            <a:pPr marL="0" indent="0">
              <a:buNone/>
            </a:pPr>
            <a:r>
              <a:rPr lang="en-US" sz="1400" dirty="0"/>
              <a:t>Philadelphia has much of the same benefits of NYC with a diverse community, major league sports, large population, similar climate, large cultural events and locations, and a significant number of highly-rated restaurants and other establishments. In addition, commuters can get trains directly from Philadelphia to downtown NYC in about an hour to an hour and half. Yet, property prices in Philadelphia per square foot are significantly lower than those in NYC (by a factor of 4).</a:t>
            </a:r>
          </a:p>
          <a:p>
            <a:pPr marL="0" indent="0">
              <a:buNone/>
            </a:pPr>
            <a:r>
              <a:rPr lang="en-US" sz="1400" dirty="0"/>
              <a:t>Therefore, over the past several years, Philadelphia has seen an influx of people from NYC. Especially people with families that are not looking to spend their entire salary on a small place in the city and want some of the amenities that big cities have to offer.</a:t>
            </a:r>
          </a:p>
          <a:p>
            <a:pPr marL="0" indent="0">
              <a:buNone/>
            </a:pPr>
            <a:r>
              <a:rPr lang="en-US" sz="1400" b="1" dirty="0"/>
              <a:t>Problem Statement :</a:t>
            </a:r>
            <a:r>
              <a:rPr lang="en-US" sz="1400" dirty="0"/>
              <a:t> How does someone from NYC know which neighborhoods are similar to the ones they like in NYC? By creating a clustering model of both NYC and Philly neighborhoods, we should be able to provide them with like neighborhoods. This should help to narrow or simplify their search for a place in Philadelphia that is similar to those they know in NYC in terms of demographics and the variety and quantify of establishments within major categories like restaurants, bars, religious, financials, and others.</a:t>
            </a:r>
          </a:p>
          <a:p>
            <a:pPr marL="0" indent="0">
              <a:buNone/>
            </a:pPr>
            <a:endParaRPr lang="en-US" sz="1400" dirty="0"/>
          </a:p>
        </p:txBody>
      </p:sp>
    </p:spTree>
    <p:extLst>
      <p:ext uri="{BB962C8B-B14F-4D97-AF65-F5344CB8AC3E}">
        <p14:creationId xmlns:p14="http://schemas.microsoft.com/office/powerpoint/2010/main" val="2276870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80B44-DDE5-3A49-B028-F94E736DA23A}"/>
              </a:ext>
            </a:extLst>
          </p:cNvPr>
          <p:cNvSpPr>
            <a:spLocks noGrp="1"/>
          </p:cNvSpPr>
          <p:nvPr>
            <p:ph type="title"/>
          </p:nvPr>
        </p:nvSpPr>
        <p:spPr/>
        <p:txBody>
          <a:bodyPr/>
          <a:lstStyle/>
          <a:p>
            <a:r>
              <a:rPr lang="en-US" dirty="0"/>
              <a:t>Data </a:t>
            </a:r>
          </a:p>
        </p:txBody>
      </p:sp>
      <p:sp>
        <p:nvSpPr>
          <p:cNvPr id="3" name="Content Placeholder 2">
            <a:extLst>
              <a:ext uri="{FF2B5EF4-FFF2-40B4-BE49-F238E27FC236}">
                <a16:creationId xmlns:a16="http://schemas.microsoft.com/office/drawing/2014/main" id="{47116B40-0EF9-D24A-A5DC-6D7C5924876B}"/>
              </a:ext>
            </a:extLst>
          </p:cNvPr>
          <p:cNvSpPr>
            <a:spLocks noGrp="1"/>
          </p:cNvSpPr>
          <p:nvPr>
            <p:ph idx="1"/>
          </p:nvPr>
        </p:nvSpPr>
        <p:spPr>
          <a:xfrm>
            <a:off x="886597" y="2474290"/>
            <a:ext cx="10453951" cy="3717787"/>
          </a:xfrm>
        </p:spPr>
        <p:txBody>
          <a:bodyPr>
            <a:normAutofit/>
          </a:bodyPr>
          <a:lstStyle/>
          <a:p>
            <a:r>
              <a:rPr lang="en-US" b="1" dirty="0"/>
              <a:t>The data required to create this analysis is drawn from the following sources:</a:t>
            </a:r>
          </a:p>
          <a:p>
            <a:pPr lvl="1"/>
            <a:r>
              <a:rPr lang="en-US" dirty="0" err="1"/>
              <a:t>Opendatasoft</a:t>
            </a:r>
            <a:r>
              <a:rPr lang="en-US" dirty="0"/>
              <a:t> API : provides the list of neighborhoods, geographic coordinates, and demographic data from Zillow</a:t>
            </a:r>
          </a:p>
          <a:p>
            <a:pPr lvl="1"/>
            <a:r>
              <a:rPr lang="en-US" dirty="0"/>
              <a:t>Google Maps API : provides postal codes for the neighborhoods based on the latitude and longitude</a:t>
            </a:r>
          </a:p>
          <a:p>
            <a:pPr lvl="1"/>
            <a:r>
              <a:rPr lang="en-US" dirty="0"/>
              <a:t>Foursquare API : provides the venue data based on latitudes and longitudes of each neighborhood</a:t>
            </a:r>
          </a:p>
          <a:p>
            <a:r>
              <a:rPr lang="en-US" dirty="0"/>
              <a:t>There were 432 neighborhoods located in the Zillow dataset: 278 were from NYC and 158 in Philadelphia. 4 rows were duplicates</a:t>
            </a:r>
          </a:p>
          <a:p>
            <a:r>
              <a:rPr lang="en-US" dirty="0"/>
              <a:t>There were 10,777 venues/places located in walking distance to these neighborhoods</a:t>
            </a:r>
          </a:p>
          <a:p>
            <a:r>
              <a:rPr lang="en-US" dirty="0"/>
              <a:t>Duplicate or missing features in the data set were dropped</a:t>
            </a:r>
          </a:p>
        </p:txBody>
      </p:sp>
    </p:spTree>
    <p:extLst>
      <p:ext uri="{BB962C8B-B14F-4D97-AF65-F5344CB8AC3E}">
        <p14:creationId xmlns:p14="http://schemas.microsoft.com/office/powerpoint/2010/main" val="800918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C016E7D-1C8A-1B47-B233-52688DA5CD4A}"/>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3800" b="0" i="0" kern="1200">
                <a:solidFill>
                  <a:srgbClr val="EBEBEB"/>
                </a:solidFill>
                <a:latin typeface="+mj-lt"/>
                <a:ea typeface="+mj-ea"/>
                <a:cs typeface="+mj-cs"/>
              </a:rPr>
              <a:t>Venue Data was combined…</a:t>
            </a:r>
          </a:p>
        </p:txBody>
      </p:sp>
      <p:grpSp>
        <p:nvGrpSpPr>
          <p:cNvPr id="15" name="Group 14">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6" name="Rectangle 15">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Content Placeholder 3">
            <a:extLst>
              <a:ext uri="{FF2B5EF4-FFF2-40B4-BE49-F238E27FC236}">
                <a16:creationId xmlns:a16="http://schemas.microsoft.com/office/drawing/2014/main" id="{952223CC-4930-144D-AAB3-C2916B17491D}"/>
              </a:ext>
            </a:extLst>
          </p:cNvPr>
          <p:cNvPicPr>
            <a:picLocks noGrp="1" noChangeAspect="1"/>
          </p:cNvPicPr>
          <p:nvPr>
            <p:ph idx="1"/>
          </p:nvPr>
        </p:nvPicPr>
        <p:blipFill>
          <a:blip r:embed="rId3"/>
          <a:stretch>
            <a:fillRect/>
          </a:stretch>
        </p:blipFill>
        <p:spPr>
          <a:xfrm>
            <a:off x="744538" y="799323"/>
            <a:ext cx="6080178" cy="5259354"/>
          </a:xfrm>
          <a:prstGeom prst="rect">
            <a:avLst/>
          </a:prstGeom>
        </p:spPr>
      </p:pic>
    </p:spTree>
    <p:extLst>
      <p:ext uri="{BB962C8B-B14F-4D97-AF65-F5344CB8AC3E}">
        <p14:creationId xmlns:p14="http://schemas.microsoft.com/office/powerpoint/2010/main" val="3563110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28E10-BA0E-D646-9997-2C31D5BE9EFE}"/>
              </a:ext>
            </a:extLst>
          </p:cNvPr>
          <p:cNvSpPr>
            <a:spLocks noGrp="1"/>
          </p:cNvSpPr>
          <p:nvPr>
            <p:ph type="title"/>
          </p:nvPr>
        </p:nvSpPr>
        <p:spPr/>
        <p:txBody>
          <a:bodyPr/>
          <a:lstStyle/>
          <a:p>
            <a:r>
              <a:rPr lang="en-US" dirty="0"/>
              <a:t>…demographics data</a:t>
            </a:r>
          </a:p>
        </p:txBody>
      </p:sp>
      <p:pic>
        <p:nvPicPr>
          <p:cNvPr id="4" name="Content Placeholder 3">
            <a:extLst>
              <a:ext uri="{FF2B5EF4-FFF2-40B4-BE49-F238E27FC236}">
                <a16:creationId xmlns:a16="http://schemas.microsoft.com/office/drawing/2014/main" id="{69105450-54E5-8749-A099-95524EE193CF}"/>
              </a:ext>
            </a:extLst>
          </p:cNvPr>
          <p:cNvPicPr>
            <a:picLocks noGrp="1" noChangeAspect="1"/>
          </p:cNvPicPr>
          <p:nvPr>
            <p:ph idx="1"/>
          </p:nvPr>
        </p:nvPicPr>
        <p:blipFill>
          <a:blip r:embed="rId2"/>
          <a:stretch>
            <a:fillRect/>
          </a:stretch>
        </p:blipFill>
        <p:spPr>
          <a:xfrm>
            <a:off x="1521577" y="2603500"/>
            <a:ext cx="8956953" cy="3780926"/>
          </a:xfrm>
          <a:prstGeom prst="rect">
            <a:avLst/>
          </a:prstGeom>
        </p:spPr>
      </p:pic>
      <p:sp>
        <p:nvSpPr>
          <p:cNvPr id="5" name="Rectangle 4">
            <a:extLst>
              <a:ext uri="{FF2B5EF4-FFF2-40B4-BE49-F238E27FC236}">
                <a16:creationId xmlns:a16="http://schemas.microsoft.com/office/drawing/2014/main" id="{2458D75E-3176-444C-A836-91552C8B922A}"/>
              </a:ext>
            </a:extLst>
          </p:cNvPr>
          <p:cNvSpPr/>
          <p:nvPr/>
        </p:nvSpPr>
        <p:spPr>
          <a:xfrm>
            <a:off x="8896865" y="4547286"/>
            <a:ext cx="1581665" cy="1837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3476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F751D-9821-F840-B4F4-7181B3C80418}"/>
              </a:ext>
            </a:extLst>
          </p:cNvPr>
          <p:cNvSpPr>
            <a:spLocks noGrp="1"/>
          </p:cNvSpPr>
          <p:nvPr>
            <p:ph type="title"/>
          </p:nvPr>
        </p:nvSpPr>
        <p:spPr>
          <a:xfrm>
            <a:off x="1154954" y="973668"/>
            <a:ext cx="9102229" cy="706964"/>
          </a:xfrm>
        </p:spPr>
        <p:txBody>
          <a:bodyPr/>
          <a:lstStyle/>
          <a:p>
            <a:r>
              <a:rPr lang="en-US" dirty="0"/>
              <a:t>Clustering to find similar neighborhoods</a:t>
            </a:r>
          </a:p>
        </p:txBody>
      </p:sp>
      <p:pic>
        <p:nvPicPr>
          <p:cNvPr id="5" name="Picture 4" descr="The data was normalized and then run through a Kmeans clustering model to find similar neighborhoods between the cities and determine the characteristics for the clusters (groups of similar neighborhoods)&#10;">
            <a:extLst>
              <a:ext uri="{FF2B5EF4-FFF2-40B4-BE49-F238E27FC236}">
                <a16:creationId xmlns:a16="http://schemas.microsoft.com/office/drawing/2014/main" id="{7AD66967-7A9C-4D49-B689-5294711D9A0B}"/>
              </a:ext>
            </a:extLst>
          </p:cNvPr>
          <p:cNvPicPr>
            <a:picLocks noChangeAspect="1"/>
          </p:cNvPicPr>
          <p:nvPr/>
        </p:nvPicPr>
        <p:blipFill>
          <a:blip r:embed="rId2"/>
          <a:stretch>
            <a:fillRect/>
          </a:stretch>
        </p:blipFill>
        <p:spPr>
          <a:xfrm>
            <a:off x="461318" y="2380892"/>
            <a:ext cx="11269363" cy="3575062"/>
          </a:xfrm>
          <a:prstGeom prst="rect">
            <a:avLst/>
          </a:prstGeom>
        </p:spPr>
      </p:pic>
      <p:sp>
        <p:nvSpPr>
          <p:cNvPr id="6" name="Rectangle 5">
            <a:extLst>
              <a:ext uri="{FF2B5EF4-FFF2-40B4-BE49-F238E27FC236}">
                <a16:creationId xmlns:a16="http://schemas.microsoft.com/office/drawing/2014/main" id="{5E159BE3-045D-2E47-AF23-557AB7454447}"/>
              </a:ext>
            </a:extLst>
          </p:cNvPr>
          <p:cNvSpPr/>
          <p:nvPr/>
        </p:nvSpPr>
        <p:spPr>
          <a:xfrm>
            <a:off x="461319" y="5859618"/>
            <a:ext cx="11269362" cy="584775"/>
          </a:xfrm>
          <a:prstGeom prst="rect">
            <a:avLst/>
          </a:prstGeom>
        </p:spPr>
        <p:txBody>
          <a:bodyPr wrap="square">
            <a:spAutoFit/>
          </a:bodyPr>
          <a:lstStyle/>
          <a:p>
            <a:r>
              <a:rPr lang="en-US" sz="1600" dirty="0"/>
              <a:t>The data was normalized and then run through a </a:t>
            </a:r>
            <a:r>
              <a:rPr lang="en-US" sz="1600" dirty="0" err="1"/>
              <a:t>Kmeans</a:t>
            </a:r>
            <a:r>
              <a:rPr lang="en-US" sz="1600" dirty="0"/>
              <a:t> clustering model to find similar neighborhoods between the cities and determine the characteristics for the clusters (groups of similar neighborhoods)</a:t>
            </a:r>
          </a:p>
        </p:txBody>
      </p:sp>
    </p:spTree>
    <p:extLst>
      <p:ext uri="{BB962C8B-B14F-4D97-AF65-F5344CB8AC3E}">
        <p14:creationId xmlns:p14="http://schemas.microsoft.com/office/powerpoint/2010/main" val="2477811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C33BCC2-ADBB-7949-B666-4AB297D912D7}"/>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3000" b="0" i="0" kern="1200">
                <a:solidFill>
                  <a:srgbClr val="EBEBEB"/>
                </a:solidFill>
                <a:latin typeface="+mj-lt"/>
                <a:ea typeface="+mj-ea"/>
                <a:cs typeface="+mj-cs"/>
              </a:rPr>
              <a:t>The data was mapped to show the location of the similar neighborhoods</a:t>
            </a:r>
          </a:p>
        </p:txBody>
      </p:sp>
      <p:grpSp>
        <p:nvGrpSpPr>
          <p:cNvPr id="16" name="Group 1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Content Placeholder 4" descr="A close up of a map&#10;&#10;Description automatically generated">
            <a:extLst>
              <a:ext uri="{FF2B5EF4-FFF2-40B4-BE49-F238E27FC236}">
                <a16:creationId xmlns:a16="http://schemas.microsoft.com/office/drawing/2014/main" id="{70C73D57-EA3F-064E-9245-F2E98F1EB547}"/>
              </a:ext>
            </a:extLst>
          </p:cNvPr>
          <p:cNvPicPr>
            <a:picLocks noGrp="1" noChangeAspect="1"/>
          </p:cNvPicPr>
          <p:nvPr>
            <p:ph idx="1"/>
          </p:nvPr>
        </p:nvPicPr>
        <p:blipFill>
          <a:blip r:embed="rId3"/>
          <a:stretch>
            <a:fillRect/>
          </a:stretch>
        </p:blipFill>
        <p:spPr>
          <a:xfrm>
            <a:off x="231779" y="1143000"/>
            <a:ext cx="7590580" cy="4250724"/>
          </a:xfrm>
          <a:prstGeom prst="rect">
            <a:avLst/>
          </a:prstGeom>
        </p:spPr>
      </p:pic>
    </p:spTree>
    <p:extLst>
      <p:ext uri="{BB962C8B-B14F-4D97-AF65-F5344CB8AC3E}">
        <p14:creationId xmlns:p14="http://schemas.microsoft.com/office/powerpoint/2010/main" val="1081164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DB8D7740-4DB6-CB42-8A03-B93AD5275997}"/>
              </a:ext>
            </a:extLst>
          </p:cNvPr>
          <p:cNvSpPr>
            <a:spLocks noGrp="1"/>
          </p:cNvSpPr>
          <p:nvPr>
            <p:ph type="title"/>
          </p:nvPr>
        </p:nvSpPr>
        <p:spPr>
          <a:xfrm>
            <a:off x="836247" y="1085549"/>
            <a:ext cx="3430947" cy="4686903"/>
          </a:xfrm>
        </p:spPr>
        <p:txBody>
          <a:bodyPr anchor="ctr">
            <a:normAutofit/>
          </a:bodyPr>
          <a:lstStyle/>
          <a:p>
            <a:pPr algn="r"/>
            <a:r>
              <a:rPr lang="en-US">
                <a:solidFill>
                  <a:schemeClr val="tx1"/>
                </a:solidFill>
              </a:rPr>
              <a:t>Results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1D123C33-4EA5-E84A-9768-10826D8BB9EA}"/>
              </a:ext>
            </a:extLst>
          </p:cNvPr>
          <p:cNvSpPr>
            <a:spLocks noGrp="1"/>
          </p:cNvSpPr>
          <p:nvPr>
            <p:ph idx="1"/>
          </p:nvPr>
        </p:nvSpPr>
        <p:spPr>
          <a:xfrm>
            <a:off x="5041399" y="827907"/>
            <a:ext cx="6166174" cy="5412256"/>
          </a:xfrm>
        </p:spPr>
        <p:txBody>
          <a:bodyPr anchor="ctr">
            <a:noAutofit/>
          </a:bodyPr>
          <a:lstStyle/>
          <a:p>
            <a:pPr marL="0" indent="0">
              <a:lnSpc>
                <a:spcPct val="90000"/>
              </a:lnSpc>
              <a:buNone/>
            </a:pPr>
            <a:r>
              <a:rPr lang="en-US" sz="1400" b="1" dirty="0">
                <a:solidFill>
                  <a:schemeClr val="tx1"/>
                </a:solidFill>
              </a:rPr>
              <a:t>Cluster 0 </a:t>
            </a:r>
            <a:r>
              <a:rPr lang="en-US" sz="1400" dirty="0">
                <a:solidFill>
                  <a:schemeClr val="tx1"/>
                </a:solidFill>
              </a:rPr>
              <a:t>: </a:t>
            </a:r>
            <a:r>
              <a:rPr lang="en-US" sz="1400" b="1" dirty="0">
                <a:solidFill>
                  <a:schemeClr val="tx1"/>
                </a:solidFill>
              </a:rPr>
              <a:t>2nd highest Median Age, 2nd highest average household income</a:t>
            </a:r>
            <a:r>
              <a:rPr lang="en-US" sz="1400" dirty="0">
                <a:solidFill>
                  <a:schemeClr val="tx1"/>
                </a:solidFill>
              </a:rPr>
              <a:t>, below average household size, average house value, and </a:t>
            </a:r>
            <a:r>
              <a:rPr lang="en-US" sz="1400" b="1" dirty="0">
                <a:solidFill>
                  <a:schemeClr val="tx1"/>
                </a:solidFill>
              </a:rPr>
              <a:t>the least racially diverse cluster with 77% white</a:t>
            </a:r>
            <a:r>
              <a:rPr lang="en-US" sz="1400" dirty="0">
                <a:solidFill>
                  <a:schemeClr val="tx1"/>
                </a:solidFill>
              </a:rPr>
              <a:t>, below average number of locations within walking distance</a:t>
            </a:r>
          </a:p>
          <a:p>
            <a:pPr marL="0" indent="0">
              <a:lnSpc>
                <a:spcPct val="90000"/>
              </a:lnSpc>
              <a:buNone/>
            </a:pPr>
            <a:r>
              <a:rPr lang="en-US" sz="1400" b="1" dirty="0">
                <a:solidFill>
                  <a:schemeClr val="tx1"/>
                </a:solidFill>
              </a:rPr>
              <a:t>Cluster 1 </a:t>
            </a:r>
            <a:r>
              <a:rPr lang="en-US" sz="1400" dirty="0">
                <a:solidFill>
                  <a:schemeClr val="tx1"/>
                </a:solidFill>
              </a:rPr>
              <a:t>: </a:t>
            </a:r>
            <a:r>
              <a:rPr lang="en-US" sz="1400" b="1" dirty="0">
                <a:solidFill>
                  <a:schemeClr val="tx1"/>
                </a:solidFill>
              </a:rPr>
              <a:t>2nd lowest Median age</a:t>
            </a:r>
            <a:r>
              <a:rPr lang="en-US" sz="1400" dirty="0">
                <a:solidFill>
                  <a:schemeClr val="tx1"/>
                </a:solidFill>
              </a:rPr>
              <a:t>, average income levels, household size, and home values, </a:t>
            </a:r>
            <a:r>
              <a:rPr lang="en-US" sz="1400" b="1" dirty="0">
                <a:solidFill>
                  <a:schemeClr val="tx1"/>
                </a:solidFill>
              </a:rPr>
              <a:t>racially diverse</a:t>
            </a:r>
            <a:r>
              <a:rPr lang="en-US" sz="1400" dirty="0">
                <a:solidFill>
                  <a:schemeClr val="tx1"/>
                </a:solidFill>
              </a:rPr>
              <a:t>, average number of places within walking distance</a:t>
            </a:r>
          </a:p>
          <a:p>
            <a:pPr marL="0" indent="0">
              <a:lnSpc>
                <a:spcPct val="90000"/>
              </a:lnSpc>
              <a:buNone/>
            </a:pPr>
            <a:r>
              <a:rPr lang="en-US" sz="1400" b="1" dirty="0">
                <a:solidFill>
                  <a:schemeClr val="tx1"/>
                </a:solidFill>
              </a:rPr>
              <a:t>Cluster 2 </a:t>
            </a:r>
            <a:r>
              <a:rPr lang="en-US" sz="1400" dirty="0">
                <a:solidFill>
                  <a:schemeClr val="tx1"/>
                </a:solidFill>
              </a:rPr>
              <a:t>: Average age, </a:t>
            </a:r>
            <a:r>
              <a:rPr lang="en-US" sz="1400" b="1" dirty="0">
                <a:solidFill>
                  <a:schemeClr val="tx1"/>
                </a:solidFill>
              </a:rPr>
              <a:t>2nd lowest average income, average home size, low median home value, low racial diversity , heavily African American, lowest total number of locations within walking distance</a:t>
            </a:r>
            <a:endParaRPr lang="en-US" sz="1400" dirty="0">
              <a:solidFill>
                <a:schemeClr val="tx1"/>
              </a:solidFill>
            </a:endParaRPr>
          </a:p>
          <a:p>
            <a:pPr marL="0" indent="0">
              <a:lnSpc>
                <a:spcPct val="90000"/>
              </a:lnSpc>
              <a:buNone/>
            </a:pPr>
            <a:r>
              <a:rPr lang="en-US" sz="1400" b="1" dirty="0">
                <a:solidFill>
                  <a:schemeClr val="tx1"/>
                </a:solidFill>
              </a:rPr>
              <a:t>Cluster 3 </a:t>
            </a:r>
            <a:r>
              <a:rPr lang="en-US" sz="1400" dirty="0">
                <a:solidFill>
                  <a:schemeClr val="tx1"/>
                </a:solidFill>
              </a:rPr>
              <a:t>: Average age, </a:t>
            </a:r>
            <a:r>
              <a:rPr lang="en-US" sz="1400" b="1" dirty="0">
                <a:solidFill>
                  <a:schemeClr val="tx1"/>
                </a:solidFill>
              </a:rPr>
              <a:t>highest avg income, lowest household size, highest median home value, second least racially diverse but 16% Asian population, highest (4X others) average locations especially bars, restaurants, etc.</a:t>
            </a:r>
            <a:endParaRPr lang="en-US" sz="1400" dirty="0">
              <a:solidFill>
                <a:schemeClr val="tx1"/>
              </a:solidFill>
            </a:endParaRPr>
          </a:p>
          <a:p>
            <a:pPr marL="0" indent="0">
              <a:lnSpc>
                <a:spcPct val="90000"/>
              </a:lnSpc>
              <a:buNone/>
            </a:pPr>
            <a:r>
              <a:rPr lang="en-US" sz="1400" b="1" dirty="0">
                <a:solidFill>
                  <a:schemeClr val="tx1"/>
                </a:solidFill>
              </a:rPr>
              <a:t>Cluster 4 </a:t>
            </a:r>
            <a:r>
              <a:rPr lang="en-US" sz="1400" dirty="0">
                <a:solidFill>
                  <a:schemeClr val="tx1"/>
                </a:solidFill>
              </a:rPr>
              <a:t>: </a:t>
            </a:r>
            <a:r>
              <a:rPr lang="en-US" sz="1400" b="1" dirty="0">
                <a:solidFill>
                  <a:schemeClr val="tx1"/>
                </a:solidFill>
              </a:rPr>
              <a:t>Youngest Median Age, lowest household income, very diverse population, largest household size</a:t>
            </a:r>
            <a:r>
              <a:rPr lang="en-US" sz="1400" dirty="0">
                <a:solidFill>
                  <a:schemeClr val="tx1"/>
                </a:solidFill>
              </a:rPr>
              <a:t>, average number of locations</a:t>
            </a:r>
          </a:p>
          <a:p>
            <a:pPr marL="0" indent="0">
              <a:lnSpc>
                <a:spcPct val="90000"/>
              </a:lnSpc>
              <a:buNone/>
            </a:pPr>
            <a:r>
              <a:rPr lang="en-US" sz="1400" b="1" dirty="0">
                <a:solidFill>
                  <a:schemeClr val="tx1"/>
                </a:solidFill>
              </a:rPr>
              <a:t>Cluster 5 </a:t>
            </a:r>
            <a:r>
              <a:rPr lang="en-US" sz="1400" dirty="0">
                <a:solidFill>
                  <a:schemeClr val="tx1"/>
                </a:solidFill>
              </a:rPr>
              <a:t>: </a:t>
            </a:r>
            <a:r>
              <a:rPr lang="en-US" sz="1400" b="1" dirty="0">
                <a:solidFill>
                  <a:schemeClr val="tx1"/>
                </a:solidFill>
              </a:rPr>
              <a:t>Oldest Median age</a:t>
            </a:r>
            <a:r>
              <a:rPr lang="en-US" sz="1400" dirty="0">
                <a:solidFill>
                  <a:schemeClr val="tx1"/>
                </a:solidFill>
              </a:rPr>
              <a:t>, average household income, </a:t>
            </a:r>
            <a:r>
              <a:rPr lang="en-US" sz="1400" b="1" dirty="0">
                <a:solidFill>
                  <a:schemeClr val="tx1"/>
                </a:solidFill>
              </a:rPr>
              <a:t>high household size and home value, largest Asian population percentage but racially diverse</a:t>
            </a:r>
            <a:r>
              <a:rPr lang="en-US" sz="1400" dirty="0">
                <a:solidFill>
                  <a:schemeClr val="tx1"/>
                </a:solidFill>
              </a:rPr>
              <a:t>, second highest number of places within walking distance especially restaurants. </a:t>
            </a:r>
            <a:r>
              <a:rPr lang="en-US" sz="1400" b="1" dirty="0">
                <a:solidFill>
                  <a:schemeClr val="tx1"/>
                </a:solidFill>
              </a:rPr>
              <a:t>Especially of note in this cluster is that they are all NYC neighborhoods with no matching Philadelphia neighborhoods.</a:t>
            </a:r>
            <a:endParaRPr lang="en-US" sz="1400" dirty="0">
              <a:solidFill>
                <a:schemeClr val="tx1"/>
              </a:solidFill>
            </a:endParaRPr>
          </a:p>
          <a:p>
            <a:pPr marL="0" indent="0">
              <a:lnSpc>
                <a:spcPct val="90000"/>
              </a:lnSpc>
              <a:buNone/>
            </a:pPr>
            <a:endParaRPr lang="en-US" sz="1400" dirty="0">
              <a:solidFill>
                <a:schemeClr val="tx1"/>
              </a:solidFill>
            </a:endParaRPr>
          </a:p>
        </p:txBody>
      </p:sp>
    </p:spTree>
    <p:extLst>
      <p:ext uri="{BB962C8B-B14F-4D97-AF65-F5344CB8AC3E}">
        <p14:creationId xmlns:p14="http://schemas.microsoft.com/office/powerpoint/2010/main" val="128292476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F720-2CAF-6D48-9FEF-28CE4BF8479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3A64B44-848B-9543-877C-D902A65DB778}"/>
              </a:ext>
            </a:extLst>
          </p:cNvPr>
          <p:cNvSpPr>
            <a:spLocks noGrp="1"/>
          </p:cNvSpPr>
          <p:nvPr>
            <p:ph idx="1"/>
          </p:nvPr>
        </p:nvSpPr>
        <p:spPr>
          <a:xfrm>
            <a:off x="642552" y="2603500"/>
            <a:ext cx="11034584" cy="3416300"/>
          </a:xfrm>
        </p:spPr>
        <p:txBody>
          <a:bodyPr>
            <a:normAutofit/>
          </a:bodyPr>
          <a:lstStyle/>
          <a:p>
            <a:r>
              <a:rPr lang="en-US" dirty="0"/>
              <a:t>The purpose of this analysis was to build a model that could recommend neighborhoods for relocation to people in NYC looking to relocate to Philadelphia and commute to NYC. </a:t>
            </a:r>
          </a:p>
          <a:p>
            <a:r>
              <a:rPr lang="en-US" dirty="0"/>
              <a:t>The model shows that it is possible to create a model based on these parameters.</a:t>
            </a:r>
          </a:p>
          <a:p>
            <a:r>
              <a:rPr lang="en-US" dirty="0"/>
              <a:t>Similar features were found in online models by real estate agents but not ones where the customer could select a neighborhood in their city that they were familiar with and then have the system provide similar neighborhoods in other cities.</a:t>
            </a:r>
          </a:p>
          <a:p>
            <a:r>
              <a:rPr lang="en-US" dirty="0"/>
              <a:t>This model could be refined further to allow the customer to weight the importance of the factors making the model more flexible and make the decision and research process simpler for the end users.</a:t>
            </a:r>
          </a:p>
          <a:p>
            <a:endParaRPr lang="en-US" dirty="0"/>
          </a:p>
        </p:txBody>
      </p:sp>
    </p:spTree>
    <p:extLst>
      <p:ext uri="{BB962C8B-B14F-4D97-AF65-F5344CB8AC3E}">
        <p14:creationId xmlns:p14="http://schemas.microsoft.com/office/powerpoint/2010/main" val="328552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1</TotalTime>
  <Words>832</Words>
  <Application>Microsoft Macintosh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Neighborhoods Recommendation Engine</vt:lpstr>
      <vt:lpstr>Introduction</vt:lpstr>
      <vt:lpstr>Data </vt:lpstr>
      <vt:lpstr>Venue Data was combined…</vt:lpstr>
      <vt:lpstr>…demographics data</vt:lpstr>
      <vt:lpstr>Clustering to find similar neighborhoods</vt:lpstr>
      <vt:lpstr>The data was mapped to show the location of the similar neighborhoods</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Neighborhoods Recommendation Engine</dc:title>
  <dc:creator>Kelly Justice</dc:creator>
  <cp:lastModifiedBy>Kelly Justice</cp:lastModifiedBy>
  <cp:revision>1</cp:revision>
  <dcterms:created xsi:type="dcterms:W3CDTF">2020-05-29T17:59:16Z</dcterms:created>
  <dcterms:modified xsi:type="dcterms:W3CDTF">2020-05-29T18:01:05Z</dcterms:modified>
</cp:coreProperties>
</file>