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1" r:id="rId5"/>
    <p:sldId id="260" r:id="rId6"/>
    <p:sldId id="264" r:id="rId7"/>
    <p:sldId id="266" r:id="rId8"/>
    <p:sldId id="26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351"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8C1B0E-7A6F-4939-97CA-7571E37065D6}"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41D2A-2578-4444-965B-BA93EDDA5727}" type="slidenum">
              <a:rPr lang="en-US" smtClean="0"/>
              <a:t>‹#›</a:t>
            </a:fld>
            <a:endParaRPr lang="en-US"/>
          </a:p>
        </p:txBody>
      </p:sp>
    </p:spTree>
    <p:extLst>
      <p:ext uri="{BB962C8B-B14F-4D97-AF65-F5344CB8AC3E}">
        <p14:creationId xmlns:p14="http://schemas.microsoft.com/office/powerpoint/2010/main" val="3521247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8C1B0E-7A6F-4939-97CA-7571E37065D6}" type="datetimeFigureOut">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641D2A-2578-4444-965B-BA93EDDA5727}" type="slidenum">
              <a:rPr lang="en-US" smtClean="0"/>
              <a:t>‹#›</a:t>
            </a:fld>
            <a:endParaRPr lang="en-US"/>
          </a:p>
        </p:txBody>
      </p:sp>
    </p:spTree>
    <p:extLst>
      <p:ext uri="{BB962C8B-B14F-4D97-AF65-F5344CB8AC3E}">
        <p14:creationId xmlns:p14="http://schemas.microsoft.com/office/powerpoint/2010/main" val="3737613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F08C1B0E-7A6F-4939-97CA-7571E37065D6}"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41D2A-2578-4444-965B-BA93EDDA5727}" type="slidenum">
              <a:rPr lang="en-US" smtClean="0"/>
              <a:t>‹#›</a:t>
            </a:fld>
            <a:endParaRPr lang="en-US"/>
          </a:p>
        </p:txBody>
      </p:sp>
    </p:spTree>
    <p:extLst>
      <p:ext uri="{BB962C8B-B14F-4D97-AF65-F5344CB8AC3E}">
        <p14:creationId xmlns:p14="http://schemas.microsoft.com/office/powerpoint/2010/main" val="779376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08C1B0E-7A6F-4939-97CA-7571E37065D6}" type="datetimeFigureOut">
              <a:rPr lang="en-US" smtClean="0"/>
              <a:t>11/27/2022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641D2A-2578-4444-965B-BA93EDDA5727}" type="slidenum">
              <a:rPr lang="en-US" smtClean="0"/>
              <a:t>‹#›</a:t>
            </a:fld>
            <a:endParaRPr lang="en-US"/>
          </a:p>
        </p:txBody>
      </p:sp>
    </p:spTree>
    <p:extLst>
      <p:ext uri="{BB962C8B-B14F-4D97-AF65-F5344CB8AC3E}">
        <p14:creationId xmlns:p14="http://schemas.microsoft.com/office/powerpoint/2010/main" val="3667632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8C1B0E-7A6F-4939-97CA-7571E37065D6}"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41D2A-2578-4444-965B-BA93EDDA5727}" type="slidenum">
              <a:rPr lang="en-US" smtClean="0"/>
              <a:t>‹#›</a:t>
            </a:fld>
            <a:endParaRPr lang="en-US"/>
          </a:p>
        </p:txBody>
      </p:sp>
    </p:spTree>
    <p:extLst>
      <p:ext uri="{BB962C8B-B14F-4D97-AF65-F5344CB8AC3E}">
        <p14:creationId xmlns:p14="http://schemas.microsoft.com/office/powerpoint/2010/main" val="4073607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8C1B0E-7A6F-4939-97CA-7571E37065D6}"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41D2A-2578-4444-965B-BA93EDDA5727}" type="slidenum">
              <a:rPr lang="en-US" smtClean="0"/>
              <a:t>‹#›</a:t>
            </a:fld>
            <a:endParaRPr lang="en-US"/>
          </a:p>
        </p:txBody>
      </p:sp>
    </p:spTree>
    <p:extLst>
      <p:ext uri="{BB962C8B-B14F-4D97-AF65-F5344CB8AC3E}">
        <p14:creationId xmlns:p14="http://schemas.microsoft.com/office/powerpoint/2010/main" val="826642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8C1B0E-7A6F-4939-97CA-7571E37065D6}"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41D2A-2578-4444-965B-BA93EDDA5727}" type="slidenum">
              <a:rPr lang="en-US" smtClean="0"/>
              <a:t>‹#›</a:t>
            </a:fld>
            <a:endParaRPr lang="en-US"/>
          </a:p>
        </p:txBody>
      </p:sp>
    </p:spTree>
    <p:extLst>
      <p:ext uri="{BB962C8B-B14F-4D97-AF65-F5344CB8AC3E}">
        <p14:creationId xmlns:p14="http://schemas.microsoft.com/office/powerpoint/2010/main" val="3348435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8C1B0E-7A6F-4939-97CA-7571E37065D6}"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41D2A-2578-4444-965B-BA93EDDA5727}" type="slidenum">
              <a:rPr lang="en-US" smtClean="0"/>
              <a:t>‹#›</a:t>
            </a:fld>
            <a:endParaRPr lang="en-US"/>
          </a:p>
        </p:txBody>
      </p:sp>
    </p:spTree>
    <p:extLst>
      <p:ext uri="{BB962C8B-B14F-4D97-AF65-F5344CB8AC3E}">
        <p14:creationId xmlns:p14="http://schemas.microsoft.com/office/powerpoint/2010/main" val="552303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8C1B0E-7A6F-4939-97CA-7571E37065D6}" type="datetimeFigureOut">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641D2A-2578-4444-965B-BA93EDDA5727}" type="slidenum">
              <a:rPr lang="en-US" smtClean="0"/>
              <a:t>‹#›</a:t>
            </a:fld>
            <a:endParaRPr lang="en-US"/>
          </a:p>
        </p:txBody>
      </p:sp>
    </p:spTree>
    <p:extLst>
      <p:ext uri="{BB962C8B-B14F-4D97-AF65-F5344CB8AC3E}">
        <p14:creationId xmlns:p14="http://schemas.microsoft.com/office/powerpoint/2010/main" val="2111565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8C1B0E-7A6F-4939-97CA-7571E37065D6}" type="datetimeFigureOut">
              <a:rPr lang="en-US" smtClean="0"/>
              <a:t>11/27/2022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641D2A-2578-4444-965B-BA93EDDA5727}" type="slidenum">
              <a:rPr lang="en-US" smtClean="0"/>
              <a:t>‹#›</a:t>
            </a:fld>
            <a:endParaRPr lang="en-US"/>
          </a:p>
        </p:txBody>
      </p:sp>
    </p:spTree>
    <p:extLst>
      <p:ext uri="{BB962C8B-B14F-4D97-AF65-F5344CB8AC3E}">
        <p14:creationId xmlns:p14="http://schemas.microsoft.com/office/powerpoint/2010/main" val="105023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8C1B0E-7A6F-4939-97CA-7571E37065D6}" type="datetimeFigureOut">
              <a:rPr lang="en-US" smtClean="0"/>
              <a:t>11/27/2022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641D2A-2578-4444-965B-BA93EDDA5727}" type="slidenum">
              <a:rPr lang="en-US" smtClean="0"/>
              <a:t>‹#›</a:t>
            </a:fld>
            <a:endParaRPr lang="en-US"/>
          </a:p>
        </p:txBody>
      </p:sp>
    </p:spTree>
    <p:extLst>
      <p:ext uri="{BB962C8B-B14F-4D97-AF65-F5344CB8AC3E}">
        <p14:creationId xmlns:p14="http://schemas.microsoft.com/office/powerpoint/2010/main" val="1037498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8C1B0E-7A6F-4939-97CA-7571E37065D6}" type="datetimeFigureOut">
              <a:rPr lang="en-US" smtClean="0"/>
              <a:t>11/27/2022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641D2A-2578-4444-965B-BA93EDDA5727}" type="slidenum">
              <a:rPr lang="en-US" smtClean="0"/>
              <a:t>‹#›</a:t>
            </a:fld>
            <a:endParaRPr lang="en-US"/>
          </a:p>
        </p:txBody>
      </p:sp>
    </p:spTree>
    <p:extLst>
      <p:ext uri="{BB962C8B-B14F-4D97-AF65-F5344CB8AC3E}">
        <p14:creationId xmlns:p14="http://schemas.microsoft.com/office/powerpoint/2010/main" val="2137039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8C1B0E-7A6F-4939-97CA-7571E37065D6}" type="datetimeFigureOut">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641D2A-2578-4444-965B-BA93EDDA5727}" type="slidenum">
              <a:rPr lang="en-US" smtClean="0"/>
              <a:t>‹#›</a:t>
            </a:fld>
            <a:endParaRPr lang="en-US"/>
          </a:p>
        </p:txBody>
      </p:sp>
    </p:spTree>
    <p:extLst>
      <p:ext uri="{BB962C8B-B14F-4D97-AF65-F5344CB8AC3E}">
        <p14:creationId xmlns:p14="http://schemas.microsoft.com/office/powerpoint/2010/main" val="428903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F08C1B0E-7A6F-4939-97CA-7571E37065D6}" type="datetimeFigureOut">
              <a:rPr lang="en-US" smtClean="0"/>
              <a:t>11/27/2022</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85641D2A-2578-4444-965B-BA93EDDA5727}" type="slidenum">
              <a:rPr lang="en-US" smtClean="0"/>
              <a:t>‹#›</a:t>
            </a:fld>
            <a:endParaRPr lang="en-US"/>
          </a:p>
        </p:txBody>
      </p:sp>
    </p:spTree>
    <p:extLst>
      <p:ext uri="{BB962C8B-B14F-4D97-AF65-F5344CB8AC3E}">
        <p14:creationId xmlns:p14="http://schemas.microsoft.com/office/powerpoint/2010/main" val="594968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08C1B0E-7A6F-4939-97CA-7571E37065D6}" type="datetimeFigureOut">
              <a:rPr lang="en-US" smtClean="0"/>
              <a:t>11/27/2022</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85641D2A-2578-4444-965B-BA93EDDA5727}" type="slidenum">
              <a:rPr lang="en-US" smtClean="0"/>
              <a:t>‹#›</a:t>
            </a:fld>
            <a:endParaRPr lang="en-US"/>
          </a:p>
        </p:txBody>
      </p:sp>
    </p:spTree>
    <p:extLst>
      <p:ext uri="{BB962C8B-B14F-4D97-AF65-F5344CB8AC3E}">
        <p14:creationId xmlns:p14="http://schemas.microsoft.com/office/powerpoint/2010/main" val="34348295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998F779-031A-FABC-ED3D-5EBEE272101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6961" r="1" b="13756"/>
          <a:stretch/>
        </p:blipFill>
        <p:spPr bwMode="auto">
          <a:xfrm>
            <a:off x="243839" y="377409"/>
            <a:ext cx="11704320" cy="37642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9628CFF-2D31-535B-7C23-13B4AB9E404B}"/>
              </a:ext>
            </a:extLst>
          </p:cNvPr>
          <p:cNvSpPr txBox="1"/>
          <p:nvPr/>
        </p:nvSpPr>
        <p:spPr>
          <a:xfrm>
            <a:off x="3764372" y="4599708"/>
            <a:ext cx="4379477" cy="1077218"/>
          </a:xfrm>
          <a:prstGeom prst="rect">
            <a:avLst/>
          </a:prstGeom>
          <a:noFill/>
        </p:spPr>
        <p:txBody>
          <a:bodyPr wrap="square" rtlCol="0">
            <a:spAutoFit/>
          </a:bodyPr>
          <a:lstStyle/>
          <a:p>
            <a:pPr algn="ctr"/>
            <a:r>
              <a:rPr lang="en-US" sz="3200" dirty="0">
                <a:latin typeface="Calibri" panose="020F0502020204030204" pitchFamily="34" charset="0"/>
                <a:cs typeface="Calibri" panose="020F0502020204030204" pitchFamily="34" charset="0"/>
              </a:rPr>
              <a:t>Stock Market Analysis</a:t>
            </a:r>
          </a:p>
          <a:p>
            <a:pPr algn="ctr"/>
            <a:r>
              <a:rPr lang="en-US" sz="3200" i="1" dirty="0">
                <a:latin typeface="Calibri" panose="020F0502020204030204" pitchFamily="34" charset="0"/>
                <a:cs typeface="Calibri" panose="020F0502020204030204" pitchFamily="34" charset="0"/>
              </a:rPr>
              <a:t>‘NOW’</a:t>
            </a:r>
          </a:p>
        </p:txBody>
      </p:sp>
      <p:sp>
        <p:nvSpPr>
          <p:cNvPr id="6" name="TextBox 5">
            <a:extLst>
              <a:ext uri="{FF2B5EF4-FFF2-40B4-BE49-F238E27FC236}">
                <a16:creationId xmlns:a16="http://schemas.microsoft.com/office/drawing/2014/main" id="{158567E1-0588-AC74-5855-16A03FC46281}"/>
              </a:ext>
            </a:extLst>
          </p:cNvPr>
          <p:cNvSpPr txBox="1"/>
          <p:nvPr/>
        </p:nvSpPr>
        <p:spPr>
          <a:xfrm>
            <a:off x="5247371" y="5904116"/>
            <a:ext cx="1799815" cy="461665"/>
          </a:xfrm>
          <a:prstGeom prst="rect">
            <a:avLst/>
          </a:prstGeom>
          <a:noFill/>
        </p:spPr>
        <p:txBody>
          <a:bodyPr wrap="square" rtlCol="0">
            <a:spAutoFit/>
          </a:bodyPr>
          <a:lstStyle/>
          <a:p>
            <a:r>
              <a:rPr lang="en-US" sz="2400" b="1" dirty="0">
                <a:latin typeface="Calibri" panose="020F0502020204030204" pitchFamily="34" charset="0"/>
                <a:cs typeface="Calibri" panose="020F0502020204030204" pitchFamily="34" charset="0"/>
              </a:rPr>
              <a:t>Karan Patil</a:t>
            </a:r>
          </a:p>
        </p:txBody>
      </p:sp>
    </p:spTree>
    <p:extLst>
      <p:ext uri="{BB962C8B-B14F-4D97-AF65-F5344CB8AC3E}">
        <p14:creationId xmlns:p14="http://schemas.microsoft.com/office/powerpoint/2010/main" val="1306017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BC4BB-5D9D-6A4A-4A34-3890859DFFDE}"/>
              </a:ext>
            </a:extLst>
          </p:cNvPr>
          <p:cNvSpPr>
            <a:spLocks noGrp="1"/>
          </p:cNvSpPr>
          <p:nvPr>
            <p:ph type="title"/>
          </p:nvPr>
        </p:nvSpPr>
        <p:spPr/>
        <p:txBody>
          <a:bodyPr/>
          <a:lstStyle/>
          <a:p>
            <a:pPr rtl="0">
              <a:spcBef>
                <a:spcPts val="0"/>
              </a:spcBef>
              <a:spcAft>
                <a:spcPts val="0"/>
              </a:spcAft>
            </a:pPr>
            <a:r>
              <a:rPr lang="en-US" sz="4800" b="1" i="0" u="none" strike="noStrike" dirty="0">
                <a:solidFill>
                  <a:srgbClr val="000000"/>
                </a:solidFill>
                <a:effectLst/>
                <a:latin typeface="Calibri" panose="020F0502020204030204" pitchFamily="34" charset="0"/>
                <a:cs typeface="Calibri" panose="020F0502020204030204" pitchFamily="34" charset="0"/>
              </a:rPr>
              <a:t>About</a:t>
            </a:r>
            <a:r>
              <a:rPr lang="en-US" sz="4800" b="1" i="0" u="none" strike="noStrike" dirty="0">
                <a:solidFill>
                  <a:srgbClr val="FFFFFF"/>
                </a:solidFill>
                <a:effectLst/>
                <a:latin typeface="Calibri" panose="020F0502020204030204" pitchFamily="34" charset="0"/>
                <a:cs typeface="Calibri" panose="020F0502020204030204" pitchFamily="34" charset="0"/>
              </a:rPr>
              <a:t> </a:t>
            </a:r>
            <a:r>
              <a:rPr lang="en-US" sz="4800" b="1" i="0" u="none" strike="noStrike" dirty="0">
                <a:solidFill>
                  <a:srgbClr val="000000"/>
                </a:solidFill>
                <a:effectLst/>
                <a:latin typeface="Calibri" panose="020F0502020204030204" pitchFamily="34" charset="0"/>
                <a:cs typeface="Calibri" panose="020F0502020204030204" pitchFamily="34" charset="0"/>
              </a:rPr>
              <a:t>ServiceN</a:t>
            </a:r>
            <a:r>
              <a:rPr lang="en-US" sz="4800" b="1" i="0" u="none" strike="noStrike" dirty="0">
                <a:solidFill>
                  <a:srgbClr val="6DE56D"/>
                </a:solidFill>
                <a:effectLst/>
                <a:latin typeface="Calibri" panose="020F0502020204030204" pitchFamily="34" charset="0"/>
                <a:cs typeface="Calibri" panose="020F0502020204030204" pitchFamily="34" charset="0"/>
              </a:rPr>
              <a:t>o</a:t>
            </a:r>
            <a:r>
              <a:rPr lang="en-US" sz="4800" b="1" i="0" u="none" strike="noStrike" dirty="0">
                <a:solidFill>
                  <a:srgbClr val="000000"/>
                </a:solidFill>
                <a:effectLst/>
                <a:latin typeface="Calibri" panose="020F0502020204030204" pitchFamily="34" charset="0"/>
                <a:cs typeface="Calibri" panose="020F0502020204030204" pitchFamily="34" charset="0"/>
              </a:rPr>
              <a:t>w (NOW) </a:t>
            </a:r>
            <a:endParaRPr lang="en-US" sz="48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5E671AC-233A-9809-967B-BE0794F90B57}"/>
              </a:ext>
            </a:extLst>
          </p:cNvPr>
          <p:cNvSpPr>
            <a:spLocks noGrp="1"/>
          </p:cNvSpPr>
          <p:nvPr>
            <p:ph idx="1"/>
          </p:nvPr>
        </p:nvSpPr>
        <p:spPr>
          <a:xfrm>
            <a:off x="818712" y="2222287"/>
            <a:ext cx="10554574" cy="4046538"/>
          </a:xfrm>
        </p:spPr>
        <p:txBody>
          <a:bodyPr/>
          <a:lstStyle/>
          <a:p>
            <a:r>
              <a:rPr lang="en-US" sz="1800" b="0" i="0" u="none" strike="noStrike" dirty="0">
                <a:effectLst/>
                <a:latin typeface="Calibri" panose="020F0502020204030204" pitchFamily="34" charset="0"/>
                <a:cs typeface="Calibri" panose="020F0502020204030204" pitchFamily="34" charset="0"/>
              </a:rPr>
              <a:t>ServiceNow is an American software company based in Santa Clara, California that provides cloud-based solutions to define, structure, manage, and automate services for enterprise operations of the companies</a:t>
            </a:r>
          </a:p>
          <a:p>
            <a:r>
              <a:rPr lang="en-US" sz="1800" b="0" i="0" u="none" strike="noStrike" dirty="0">
                <a:effectLst/>
                <a:latin typeface="Calibri" panose="020F0502020204030204" pitchFamily="34" charset="0"/>
                <a:cs typeface="Calibri" panose="020F0502020204030204" pitchFamily="34" charset="0"/>
              </a:rPr>
              <a:t>ServiceNow is listed on the New York Stock Exchange and is a constituent of the Russell 1000 Index and S&amp;P 500 Index</a:t>
            </a:r>
          </a:p>
          <a:p>
            <a:r>
              <a:rPr lang="en-US" sz="1800" b="0" i="0" u="none" strike="noStrike" dirty="0">
                <a:effectLst/>
                <a:latin typeface="Calibri" panose="020F0502020204030204" pitchFamily="34" charset="0"/>
                <a:cs typeface="Calibri" panose="020F0502020204030204" pitchFamily="34" charset="0"/>
              </a:rPr>
              <a:t>Today, ServiceNow has a market cap of approximately $120 billion with subscription revenue totaling $1.512 billion for the third quarter of 2022</a:t>
            </a:r>
          </a:p>
          <a:p>
            <a:r>
              <a:rPr lang="en-US" sz="1800" b="0" i="0" u="none" strike="noStrike" dirty="0">
                <a:effectLst/>
                <a:latin typeface="Calibri" panose="020F0502020204030204" pitchFamily="34" charset="0"/>
                <a:cs typeface="Calibri" panose="020F0502020204030204" pitchFamily="34" charset="0"/>
              </a:rPr>
              <a:t>ServiceNow makes money via subscription fees and professional services</a:t>
            </a:r>
          </a:p>
          <a:p>
            <a:r>
              <a:rPr lang="en-US" sz="1800" b="0" i="0" u="none" strike="noStrike" dirty="0">
                <a:effectLst/>
                <a:latin typeface="Calibri" panose="020F0502020204030204" pitchFamily="34" charset="0"/>
                <a:cs typeface="Calibri" panose="020F0502020204030204" pitchFamily="34" charset="0"/>
              </a:rPr>
              <a:t>ServiceNow have in total 24 acquisitions some of them are Hitch Works, </a:t>
            </a:r>
            <a:r>
              <a:rPr lang="en-US" sz="1800" b="0" i="0" u="none" strike="noStrike" dirty="0" err="1">
                <a:effectLst/>
                <a:latin typeface="Calibri" panose="020F0502020204030204" pitchFamily="34" charset="0"/>
                <a:cs typeface="Calibri" panose="020F0502020204030204" pitchFamily="34" charset="0"/>
              </a:rPr>
              <a:t>Intellibot</a:t>
            </a:r>
            <a:r>
              <a:rPr lang="en-US" sz="1800" b="0" i="0" u="none" strike="noStrike" dirty="0">
                <a:effectLst/>
                <a:latin typeface="Calibri" panose="020F0502020204030204" pitchFamily="34" charset="0"/>
                <a:cs typeface="Calibri" panose="020F0502020204030204" pitchFamily="34" charset="0"/>
              </a:rPr>
              <a:t>, </a:t>
            </a:r>
            <a:r>
              <a:rPr lang="en-US" sz="1800" b="0" i="0" u="none" strike="noStrike" dirty="0" err="1">
                <a:effectLst/>
                <a:latin typeface="Calibri" panose="020F0502020204030204" pitchFamily="34" charset="0"/>
                <a:cs typeface="Calibri" panose="020F0502020204030204" pitchFamily="34" charset="0"/>
              </a:rPr>
              <a:t>ElementA</a:t>
            </a:r>
            <a:r>
              <a:rPr lang="en-US" dirty="0" err="1">
                <a:latin typeface="Calibri" panose="020F0502020204030204" pitchFamily="34" charset="0"/>
                <a:cs typeface="Calibri" panose="020F0502020204030204" pitchFamily="34" charset="0"/>
              </a:rPr>
              <a:t>I</a:t>
            </a:r>
            <a:r>
              <a:rPr lang="en-US" dirty="0">
                <a:latin typeface="Calibri" panose="020F0502020204030204" pitchFamily="34" charset="0"/>
                <a:cs typeface="Calibri" panose="020F0502020204030204" pitchFamily="34" charset="0"/>
              </a:rPr>
              <a:t>, and more</a:t>
            </a:r>
          </a:p>
          <a:p>
            <a:r>
              <a:rPr lang="en-US" sz="1800" b="0" i="0" u="none" strike="noStrike" dirty="0">
                <a:effectLst/>
                <a:latin typeface="Calibri" panose="020F0502020204030204" pitchFamily="34" charset="0"/>
                <a:cs typeface="Calibri" panose="020F0502020204030204" pitchFamily="34" charset="0"/>
              </a:rPr>
              <a:t>Competitors of ServiceNow are SAP, Atlassian, Salesforce</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43877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7B4D0-4D21-BFFE-371B-1B760FF687C0}"/>
              </a:ext>
            </a:extLst>
          </p:cNvPr>
          <p:cNvSpPr>
            <a:spLocks noGrp="1"/>
          </p:cNvSpPr>
          <p:nvPr>
            <p:ph type="title"/>
          </p:nvPr>
        </p:nvSpPr>
        <p:spPr/>
        <p:txBody>
          <a:bodyPr/>
          <a:lstStyle/>
          <a:p>
            <a:r>
              <a:rPr lang="en-US" dirty="0">
                <a:solidFill>
                  <a:srgbClr val="000000"/>
                </a:solidFill>
                <a:latin typeface="Calibri" panose="020F0502020204030204" pitchFamily="34" charset="0"/>
                <a:cs typeface="Calibri" panose="020F0502020204030204" pitchFamily="34" charset="0"/>
              </a:rPr>
              <a:t>Recent news a</a:t>
            </a:r>
            <a:r>
              <a:rPr lang="en-US" sz="4000" b="1" i="0" u="none" strike="noStrike" dirty="0">
                <a:solidFill>
                  <a:srgbClr val="000000"/>
                </a:solidFill>
                <a:effectLst/>
                <a:latin typeface="Calibri" panose="020F0502020204030204" pitchFamily="34" charset="0"/>
                <a:cs typeface="Calibri" panose="020F0502020204030204" pitchFamily="34" charset="0"/>
              </a:rPr>
              <a:t>bout</a:t>
            </a:r>
            <a:r>
              <a:rPr lang="en-US" sz="4000" b="1" i="0" u="none" strike="noStrike" dirty="0">
                <a:solidFill>
                  <a:srgbClr val="FFFFFF"/>
                </a:solidFill>
                <a:effectLst/>
                <a:latin typeface="Calibri" panose="020F0502020204030204" pitchFamily="34" charset="0"/>
                <a:cs typeface="Calibri" panose="020F0502020204030204" pitchFamily="34" charset="0"/>
              </a:rPr>
              <a:t> </a:t>
            </a:r>
            <a:r>
              <a:rPr lang="en-US" sz="4000" b="1" i="0" u="none" strike="noStrike" dirty="0">
                <a:solidFill>
                  <a:srgbClr val="000000"/>
                </a:solidFill>
                <a:effectLst/>
                <a:latin typeface="Calibri" panose="020F0502020204030204" pitchFamily="34" charset="0"/>
                <a:cs typeface="Calibri" panose="020F0502020204030204" pitchFamily="34" charset="0"/>
              </a:rPr>
              <a:t>ServiceN</a:t>
            </a:r>
            <a:r>
              <a:rPr lang="en-US" sz="4000" b="1" i="0" u="none" strike="noStrike" dirty="0">
                <a:solidFill>
                  <a:srgbClr val="6DE56D"/>
                </a:solidFill>
                <a:effectLst/>
                <a:latin typeface="Calibri" panose="020F0502020204030204" pitchFamily="34" charset="0"/>
                <a:cs typeface="Calibri" panose="020F0502020204030204" pitchFamily="34" charset="0"/>
              </a:rPr>
              <a:t>o</a:t>
            </a:r>
            <a:r>
              <a:rPr lang="en-US" sz="4000" b="1" i="0" u="none" strike="noStrike" dirty="0">
                <a:solidFill>
                  <a:srgbClr val="000000"/>
                </a:solidFill>
                <a:effectLst/>
                <a:latin typeface="Calibri" panose="020F0502020204030204" pitchFamily="34" charset="0"/>
                <a:cs typeface="Calibri" panose="020F0502020204030204" pitchFamily="34" charset="0"/>
              </a:rPr>
              <a:t>w(NOW) </a:t>
            </a:r>
            <a:endParaRPr lang="en-US" dirty="0"/>
          </a:p>
        </p:txBody>
      </p:sp>
      <p:sp>
        <p:nvSpPr>
          <p:cNvPr id="3" name="Content Placeholder 2">
            <a:extLst>
              <a:ext uri="{FF2B5EF4-FFF2-40B4-BE49-F238E27FC236}">
                <a16:creationId xmlns:a16="http://schemas.microsoft.com/office/drawing/2014/main" id="{0DC82CD7-1692-D64C-9451-34DAA602602A}"/>
              </a:ext>
            </a:extLst>
          </p:cNvPr>
          <p:cNvSpPr>
            <a:spLocks noGrp="1"/>
          </p:cNvSpPr>
          <p:nvPr>
            <p:ph idx="1"/>
          </p:nvPr>
        </p:nvSpPr>
        <p:spPr/>
        <p:txBody>
          <a:bodyPr/>
          <a:lstStyle/>
          <a:p>
            <a:r>
              <a:rPr lang="en-US" b="0" i="0" dirty="0">
                <a:effectLst/>
                <a:latin typeface="Calibri" panose="020F0502020204030204" pitchFamily="34" charset="0"/>
                <a:cs typeface="Calibri" panose="020F0502020204030204" pitchFamily="34" charset="0"/>
              </a:rPr>
              <a:t>Digital workflow company ServiceNow could double its India headcount in the next few years as it gears up to double its size globally, chief executive Bill McDermott told ET in an exclusive interview</a:t>
            </a:r>
          </a:p>
          <a:p>
            <a:r>
              <a:rPr lang="en-US" sz="1800" b="0" i="0" u="none" strike="noStrike" dirty="0">
                <a:effectLst/>
                <a:latin typeface="Calibri" panose="020F0502020204030204" pitchFamily="34" charset="0"/>
              </a:rPr>
              <a:t>In a regulatory filing, ServiceNow disclosed that its General Counsel Russell Elmer sold 2.7K shares of common stock on September 19th in a total transaction size of $1.13M</a:t>
            </a:r>
          </a:p>
          <a:p>
            <a:r>
              <a:rPr lang="en-US" dirty="0">
                <a:latin typeface="SuisseIntl"/>
              </a:rPr>
              <a:t>ServiceNow</a:t>
            </a:r>
            <a:r>
              <a:rPr lang="en-US" b="0" i="0" dirty="0">
                <a:effectLst/>
                <a:latin typeface="SuisseIntl"/>
              </a:rPr>
              <a:t>, which provides configurable workflow software for various functions within an organization, on September 21st launched a new version of its main platform that gets much more granular than it has ever been -- even as detailed as guiding a procurement officer through requests for indirect employee purchases.</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2909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6E909-9A23-5DD2-373C-C3F9F6414869}"/>
              </a:ext>
            </a:extLst>
          </p:cNvPr>
          <p:cNvSpPr>
            <a:spLocks noGrp="1"/>
          </p:cNvSpPr>
          <p:nvPr>
            <p:ph type="title"/>
          </p:nvPr>
        </p:nvSpPr>
        <p:spPr/>
        <p:txBody>
          <a:bodyPr/>
          <a:lstStyle/>
          <a:p>
            <a:r>
              <a:rPr lang="en-US" dirty="0">
                <a:solidFill>
                  <a:srgbClr val="000000"/>
                </a:solidFill>
                <a:latin typeface="Calibri" panose="020F0502020204030204" pitchFamily="34" charset="0"/>
                <a:cs typeface="Calibri" panose="020F0502020204030204" pitchFamily="34" charset="0"/>
              </a:rPr>
              <a:t>Exploratory Data Analysis(EDA) Line Plots</a:t>
            </a:r>
            <a:endParaRPr lang="en-US" dirty="0"/>
          </a:p>
        </p:txBody>
      </p:sp>
      <p:pic>
        <p:nvPicPr>
          <p:cNvPr id="7" name="Picture 6" descr="Graphical user interface, chart, line chart&#10;&#10;Description automatically generated">
            <a:extLst>
              <a:ext uri="{FF2B5EF4-FFF2-40B4-BE49-F238E27FC236}">
                <a16:creationId xmlns:a16="http://schemas.microsoft.com/office/drawing/2014/main" id="{3DD13833-D985-EDCC-7377-849EDF34F8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491734"/>
            <a:ext cx="5833954" cy="1874532"/>
          </a:xfrm>
          <a:prstGeom prst="rect">
            <a:avLst/>
          </a:prstGeom>
        </p:spPr>
      </p:pic>
      <p:pic>
        <p:nvPicPr>
          <p:cNvPr id="11" name="Picture 10" descr="Graphical user interface, chart&#10;&#10;Description automatically generated">
            <a:extLst>
              <a:ext uri="{FF2B5EF4-FFF2-40B4-BE49-F238E27FC236}">
                <a16:creationId xmlns:a16="http://schemas.microsoft.com/office/drawing/2014/main" id="{3E3A0709-30A7-9E22-52FC-4A2C3DB48A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857811"/>
            <a:ext cx="5844664" cy="1741535"/>
          </a:xfrm>
          <a:prstGeom prst="rect">
            <a:avLst/>
          </a:prstGeom>
        </p:spPr>
      </p:pic>
      <p:pic>
        <p:nvPicPr>
          <p:cNvPr id="4" name="Picture 3" descr="Graphical user interface&#10;&#10;Description automatically generated with medium confidence">
            <a:extLst>
              <a:ext uri="{FF2B5EF4-FFF2-40B4-BE49-F238E27FC236}">
                <a16:creationId xmlns:a16="http://schemas.microsoft.com/office/drawing/2014/main" id="{C5086D30-1AEB-397C-54FB-2A6D0A760C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047" y="4858051"/>
            <a:ext cx="5535638" cy="1741295"/>
          </a:xfrm>
          <a:prstGeom prst="rect">
            <a:avLst/>
          </a:prstGeom>
        </p:spPr>
      </p:pic>
      <p:pic>
        <p:nvPicPr>
          <p:cNvPr id="8" name="Picture 7" descr="Chart&#10;&#10;Description automatically generated">
            <a:extLst>
              <a:ext uri="{FF2B5EF4-FFF2-40B4-BE49-F238E27FC236}">
                <a16:creationId xmlns:a16="http://schemas.microsoft.com/office/drawing/2014/main" id="{76350881-7183-718B-07D1-7BC627E1B8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2046" y="2491734"/>
            <a:ext cx="5535639" cy="1874532"/>
          </a:xfrm>
          <a:prstGeom prst="rect">
            <a:avLst/>
          </a:prstGeom>
        </p:spPr>
      </p:pic>
      <p:sp>
        <p:nvSpPr>
          <p:cNvPr id="10" name="TextBox 9">
            <a:extLst>
              <a:ext uri="{FF2B5EF4-FFF2-40B4-BE49-F238E27FC236}">
                <a16:creationId xmlns:a16="http://schemas.microsoft.com/office/drawing/2014/main" id="{7FA73BFA-4284-F4BF-618D-31BDB82DC93C}"/>
              </a:ext>
            </a:extLst>
          </p:cNvPr>
          <p:cNvSpPr txBox="1"/>
          <p:nvPr/>
        </p:nvSpPr>
        <p:spPr>
          <a:xfrm>
            <a:off x="262046" y="2052536"/>
            <a:ext cx="1274924" cy="369332"/>
          </a:xfrm>
          <a:prstGeom prst="rect">
            <a:avLst/>
          </a:prstGeom>
          <a:noFill/>
        </p:spPr>
        <p:txBody>
          <a:bodyPr wrap="square" rtlCol="0">
            <a:spAutoFit/>
          </a:bodyPr>
          <a:lstStyle/>
          <a:p>
            <a:r>
              <a:rPr lang="en-US" dirty="0"/>
              <a:t>Open</a:t>
            </a:r>
          </a:p>
        </p:txBody>
      </p:sp>
      <p:sp>
        <p:nvSpPr>
          <p:cNvPr id="16" name="TextBox 15">
            <a:extLst>
              <a:ext uri="{FF2B5EF4-FFF2-40B4-BE49-F238E27FC236}">
                <a16:creationId xmlns:a16="http://schemas.microsoft.com/office/drawing/2014/main" id="{CFB62B6C-D79B-CDCC-152A-11DDD05CA417}"/>
              </a:ext>
            </a:extLst>
          </p:cNvPr>
          <p:cNvSpPr txBox="1"/>
          <p:nvPr/>
        </p:nvSpPr>
        <p:spPr>
          <a:xfrm>
            <a:off x="251334" y="4474883"/>
            <a:ext cx="1274924" cy="369332"/>
          </a:xfrm>
          <a:prstGeom prst="rect">
            <a:avLst/>
          </a:prstGeom>
          <a:noFill/>
        </p:spPr>
        <p:txBody>
          <a:bodyPr wrap="square" rtlCol="0">
            <a:spAutoFit/>
          </a:bodyPr>
          <a:lstStyle/>
          <a:p>
            <a:r>
              <a:rPr lang="en-US" dirty="0"/>
              <a:t>Low</a:t>
            </a:r>
          </a:p>
        </p:txBody>
      </p:sp>
      <p:sp>
        <p:nvSpPr>
          <p:cNvPr id="17" name="TextBox 16">
            <a:extLst>
              <a:ext uri="{FF2B5EF4-FFF2-40B4-BE49-F238E27FC236}">
                <a16:creationId xmlns:a16="http://schemas.microsoft.com/office/drawing/2014/main" id="{5D4C9F08-0DDD-3F73-1F86-A5059E3EEFF5}"/>
              </a:ext>
            </a:extLst>
          </p:cNvPr>
          <p:cNvSpPr txBox="1"/>
          <p:nvPr/>
        </p:nvSpPr>
        <p:spPr>
          <a:xfrm>
            <a:off x="6095999" y="4488479"/>
            <a:ext cx="1274924" cy="369332"/>
          </a:xfrm>
          <a:prstGeom prst="rect">
            <a:avLst/>
          </a:prstGeom>
          <a:noFill/>
        </p:spPr>
        <p:txBody>
          <a:bodyPr wrap="square" rtlCol="0">
            <a:spAutoFit/>
          </a:bodyPr>
          <a:lstStyle/>
          <a:p>
            <a:r>
              <a:rPr lang="en-US" dirty="0"/>
              <a:t>Close</a:t>
            </a:r>
          </a:p>
        </p:txBody>
      </p:sp>
      <p:sp>
        <p:nvSpPr>
          <p:cNvPr id="18" name="TextBox 17">
            <a:extLst>
              <a:ext uri="{FF2B5EF4-FFF2-40B4-BE49-F238E27FC236}">
                <a16:creationId xmlns:a16="http://schemas.microsoft.com/office/drawing/2014/main" id="{FAD66ACA-E4A0-E07F-1394-A88C9355DBC6}"/>
              </a:ext>
            </a:extLst>
          </p:cNvPr>
          <p:cNvSpPr txBox="1"/>
          <p:nvPr/>
        </p:nvSpPr>
        <p:spPr>
          <a:xfrm>
            <a:off x="6095999" y="2052536"/>
            <a:ext cx="1274924" cy="369332"/>
          </a:xfrm>
          <a:prstGeom prst="rect">
            <a:avLst/>
          </a:prstGeom>
          <a:noFill/>
        </p:spPr>
        <p:txBody>
          <a:bodyPr wrap="square" rtlCol="0">
            <a:spAutoFit/>
          </a:bodyPr>
          <a:lstStyle/>
          <a:p>
            <a:r>
              <a:rPr lang="en-US" dirty="0"/>
              <a:t>High</a:t>
            </a:r>
          </a:p>
        </p:txBody>
      </p:sp>
    </p:spTree>
    <p:extLst>
      <p:ext uri="{BB962C8B-B14F-4D97-AF65-F5344CB8AC3E}">
        <p14:creationId xmlns:p14="http://schemas.microsoft.com/office/powerpoint/2010/main" val="1939614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6E909-9A23-5DD2-373C-C3F9F6414869}"/>
              </a:ext>
            </a:extLst>
          </p:cNvPr>
          <p:cNvSpPr>
            <a:spLocks noGrp="1"/>
          </p:cNvSpPr>
          <p:nvPr>
            <p:ph type="title"/>
          </p:nvPr>
        </p:nvSpPr>
        <p:spPr/>
        <p:txBody>
          <a:bodyPr/>
          <a:lstStyle/>
          <a:p>
            <a:r>
              <a:rPr lang="en-US" dirty="0">
                <a:solidFill>
                  <a:srgbClr val="000000"/>
                </a:solidFill>
                <a:latin typeface="Calibri" panose="020F0502020204030204" pitchFamily="34" charset="0"/>
                <a:cs typeface="Calibri" panose="020F0502020204030204" pitchFamily="34" charset="0"/>
              </a:rPr>
              <a:t>EDA Seasonal decomposition</a:t>
            </a:r>
            <a:endParaRPr lang="en-US" dirty="0"/>
          </a:p>
        </p:txBody>
      </p:sp>
      <p:pic>
        <p:nvPicPr>
          <p:cNvPr id="5" name="Picture 4" descr="Bar chart&#10;&#10;Description automatically generated with low confidence">
            <a:extLst>
              <a:ext uri="{FF2B5EF4-FFF2-40B4-BE49-F238E27FC236}">
                <a16:creationId xmlns:a16="http://schemas.microsoft.com/office/drawing/2014/main" id="{AD8C2585-0B4B-335B-1F2E-9B62024A0A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680" y="5056543"/>
            <a:ext cx="5520185" cy="1547491"/>
          </a:xfrm>
          <a:prstGeom prst="rect">
            <a:avLst/>
          </a:prstGeom>
        </p:spPr>
      </p:pic>
      <p:pic>
        <p:nvPicPr>
          <p:cNvPr id="7" name="Picture 6" descr="Chart, line chart&#10;&#10;Description automatically generated">
            <a:extLst>
              <a:ext uri="{FF2B5EF4-FFF2-40B4-BE49-F238E27FC236}">
                <a16:creationId xmlns:a16="http://schemas.microsoft.com/office/drawing/2014/main" id="{66B5CFC9-B72E-94BB-95AB-AEACAF23C6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662710"/>
            <a:ext cx="5889524" cy="1935543"/>
          </a:xfrm>
          <a:prstGeom prst="rect">
            <a:avLst/>
          </a:prstGeom>
        </p:spPr>
      </p:pic>
      <p:pic>
        <p:nvPicPr>
          <p:cNvPr id="9" name="Picture 8" descr="Chart, scatter chart&#10;&#10;Description automatically generated">
            <a:extLst>
              <a:ext uri="{FF2B5EF4-FFF2-40B4-BE49-F238E27FC236}">
                <a16:creationId xmlns:a16="http://schemas.microsoft.com/office/drawing/2014/main" id="{0099197A-61DF-48ED-1CA3-0C73E9ACE3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5056543"/>
            <a:ext cx="5889524" cy="1547491"/>
          </a:xfrm>
          <a:prstGeom prst="rect">
            <a:avLst/>
          </a:prstGeom>
        </p:spPr>
      </p:pic>
      <p:pic>
        <p:nvPicPr>
          <p:cNvPr id="11" name="Picture 10" descr="Chart, line chart&#10;&#10;Description automatically generated">
            <a:extLst>
              <a:ext uri="{FF2B5EF4-FFF2-40B4-BE49-F238E27FC236}">
                <a16:creationId xmlns:a16="http://schemas.microsoft.com/office/drawing/2014/main" id="{6FC41907-6F59-4BA7-8A19-B7177466B0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0681" y="2662711"/>
            <a:ext cx="5520185" cy="1935543"/>
          </a:xfrm>
          <a:prstGeom prst="rect">
            <a:avLst/>
          </a:prstGeom>
        </p:spPr>
      </p:pic>
      <p:sp>
        <p:nvSpPr>
          <p:cNvPr id="3" name="TextBox 2">
            <a:extLst>
              <a:ext uri="{FF2B5EF4-FFF2-40B4-BE49-F238E27FC236}">
                <a16:creationId xmlns:a16="http://schemas.microsoft.com/office/drawing/2014/main" id="{108B34F4-96F8-47CD-14DE-3E9296E8AB79}"/>
              </a:ext>
            </a:extLst>
          </p:cNvPr>
          <p:cNvSpPr txBox="1"/>
          <p:nvPr/>
        </p:nvSpPr>
        <p:spPr>
          <a:xfrm>
            <a:off x="290680" y="2204422"/>
            <a:ext cx="1431116" cy="369332"/>
          </a:xfrm>
          <a:prstGeom prst="rect">
            <a:avLst/>
          </a:prstGeom>
          <a:noFill/>
        </p:spPr>
        <p:txBody>
          <a:bodyPr wrap="square" rtlCol="0">
            <a:spAutoFit/>
          </a:bodyPr>
          <a:lstStyle/>
          <a:p>
            <a:r>
              <a:rPr lang="en-US" dirty="0"/>
              <a:t>Observed</a:t>
            </a:r>
          </a:p>
        </p:txBody>
      </p:sp>
      <p:sp>
        <p:nvSpPr>
          <p:cNvPr id="4" name="TextBox 3">
            <a:extLst>
              <a:ext uri="{FF2B5EF4-FFF2-40B4-BE49-F238E27FC236}">
                <a16:creationId xmlns:a16="http://schemas.microsoft.com/office/drawing/2014/main" id="{9EABE57D-8F31-DBAF-5FD4-DD85D8544E20}"/>
              </a:ext>
            </a:extLst>
          </p:cNvPr>
          <p:cNvSpPr txBox="1"/>
          <p:nvPr/>
        </p:nvSpPr>
        <p:spPr>
          <a:xfrm>
            <a:off x="290680" y="4667999"/>
            <a:ext cx="1431116" cy="369332"/>
          </a:xfrm>
          <a:prstGeom prst="rect">
            <a:avLst/>
          </a:prstGeom>
          <a:noFill/>
        </p:spPr>
        <p:txBody>
          <a:bodyPr wrap="square" rtlCol="0">
            <a:spAutoFit/>
          </a:bodyPr>
          <a:lstStyle/>
          <a:p>
            <a:r>
              <a:rPr lang="en-US" dirty="0"/>
              <a:t>Seasonal</a:t>
            </a:r>
          </a:p>
        </p:txBody>
      </p:sp>
      <p:sp>
        <p:nvSpPr>
          <p:cNvPr id="6" name="TextBox 5">
            <a:extLst>
              <a:ext uri="{FF2B5EF4-FFF2-40B4-BE49-F238E27FC236}">
                <a16:creationId xmlns:a16="http://schemas.microsoft.com/office/drawing/2014/main" id="{2B5236F8-7ED3-5DCB-4034-7554FC412288}"/>
              </a:ext>
            </a:extLst>
          </p:cNvPr>
          <p:cNvSpPr txBox="1"/>
          <p:nvPr/>
        </p:nvSpPr>
        <p:spPr>
          <a:xfrm>
            <a:off x="6095999" y="4668985"/>
            <a:ext cx="1431116" cy="369332"/>
          </a:xfrm>
          <a:prstGeom prst="rect">
            <a:avLst/>
          </a:prstGeom>
          <a:noFill/>
        </p:spPr>
        <p:txBody>
          <a:bodyPr wrap="square" rtlCol="0">
            <a:spAutoFit/>
          </a:bodyPr>
          <a:lstStyle/>
          <a:p>
            <a:r>
              <a:rPr lang="en-US" dirty="0"/>
              <a:t>Residual</a:t>
            </a:r>
          </a:p>
        </p:txBody>
      </p:sp>
      <p:sp>
        <p:nvSpPr>
          <p:cNvPr id="8" name="TextBox 7">
            <a:extLst>
              <a:ext uri="{FF2B5EF4-FFF2-40B4-BE49-F238E27FC236}">
                <a16:creationId xmlns:a16="http://schemas.microsoft.com/office/drawing/2014/main" id="{6981CEA1-FD18-D8FA-A3E3-6311C392D68C}"/>
              </a:ext>
            </a:extLst>
          </p:cNvPr>
          <p:cNvSpPr txBox="1"/>
          <p:nvPr/>
        </p:nvSpPr>
        <p:spPr>
          <a:xfrm>
            <a:off x="6095999" y="2248899"/>
            <a:ext cx="1431116" cy="369332"/>
          </a:xfrm>
          <a:prstGeom prst="rect">
            <a:avLst/>
          </a:prstGeom>
          <a:noFill/>
        </p:spPr>
        <p:txBody>
          <a:bodyPr wrap="square" rtlCol="0">
            <a:spAutoFit/>
          </a:bodyPr>
          <a:lstStyle/>
          <a:p>
            <a:r>
              <a:rPr lang="en-US" dirty="0"/>
              <a:t>Trend</a:t>
            </a:r>
          </a:p>
        </p:txBody>
      </p:sp>
    </p:spTree>
    <p:extLst>
      <p:ext uri="{BB962C8B-B14F-4D97-AF65-F5344CB8AC3E}">
        <p14:creationId xmlns:p14="http://schemas.microsoft.com/office/powerpoint/2010/main" val="3234981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F21D1-B4EC-FF8D-A7B2-59CCE19F5B42}"/>
              </a:ext>
            </a:extLst>
          </p:cNvPr>
          <p:cNvSpPr>
            <a:spLocks noGrp="1"/>
          </p:cNvSpPr>
          <p:nvPr>
            <p:ph type="title"/>
          </p:nvPr>
        </p:nvSpPr>
        <p:spPr/>
        <p:txBody>
          <a:bodyPr/>
          <a:lstStyle/>
          <a:p>
            <a:r>
              <a:rPr lang="en-US" dirty="0">
                <a:solidFill>
                  <a:srgbClr val="000000"/>
                </a:solidFill>
                <a:latin typeface="Calibri" panose="020F0502020204030204" pitchFamily="34" charset="0"/>
                <a:cs typeface="Calibri" panose="020F0502020204030204" pitchFamily="34" charset="0"/>
              </a:rPr>
              <a:t>Preliminary Mixture Modelling (KDE)</a:t>
            </a:r>
            <a:endParaRPr lang="en-US" dirty="0"/>
          </a:p>
        </p:txBody>
      </p:sp>
      <p:sp>
        <p:nvSpPr>
          <p:cNvPr id="3" name="Content Placeholder 2">
            <a:extLst>
              <a:ext uri="{FF2B5EF4-FFF2-40B4-BE49-F238E27FC236}">
                <a16:creationId xmlns:a16="http://schemas.microsoft.com/office/drawing/2014/main" id="{E76F9557-7F8F-EFEF-1AEF-BB0FCFF6EB32}"/>
              </a:ext>
            </a:extLst>
          </p:cNvPr>
          <p:cNvSpPr>
            <a:spLocks noGrp="1"/>
          </p:cNvSpPr>
          <p:nvPr>
            <p:ph idx="1"/>
          </p:nvPr>
        </p:nvSpPr>
        <p:spPr>
          <a:xfrm>
            <a:off x="818712" y="2222286"/>
            <a:ext cx="10554574" cy="4635714"/>
          </a:xfrm>
        </p:spPr>
        <p:txBody>
          <a:bodyPr>
            <a:normAutofit/>
          </a:bodyPr>
          <a:lstStyle/>
          <a:p>
            <a:r>
              <a:rPr lang="en-US" dirty="0"/>
              <a:t>ServiceNow(‘Adj Close’)</a:t>
            </a:r>
          </a:p>
          <a:p>
            <a:r>
              <a:rPr lang="en-US" dirty="0"/>
              <a:t>Time Period</a:t>
            </a:r>
          </a:p>
          <a:p>
            <a:pPr marL="0" indent="0">
              <a:buNone/>
            </a:pPr>
            <a:r>
              <a:rPr lang="en-US" dirty="0"/>
              <a:t>       Start Date – 2019 -1- 1</a:t>
            </a:r>
          </a:p>
          <a:p>
            <a:pPr marL="0" indent="0">
              <a:buNone/>
            </a:pPr>
            <a:r>
              <a:rPr lang="en-US" dirty="0"/>
              <a:t>       End Date – 2022  -9- 30</a:t>
            </a:r>
          </a:p>
          <a:p>
            <a:r>
              <a:rPr lang="en-US" dirty="0"/>
              <a:t>Kernel density estimate</a:t>
            </a:r>
          </a:p>
          <a:p>
            <a:pPr marL="0" indent="0">
              <a:buNone/>
            </a:pPr>
            <a:r>
              <a:rPr lang="en-US" dirty="0"/>
              <a:t>      (KDE)</a:t>
            </a:r>
          </a:p>
          <a:p>
            <a:pPr marL="0" indent="0">
              <a:buNone/>
            </a:pPr>
            <a:r>
              <a:rPr lang="en-US" dirty="0"/>
              <a:t>      KDE represents the data </a:t>
            </a:r>
          </a:p>
          <a:p>
            <a:pPr marL="0" indent="0">
              <a:buNone/>
            </a:pPr>
            <a:r>
              <a:rPr lang="en-US" dirty="0"/>
              <a:t>      using a continuous </a:t>
            </a:r>
          </a:p>
          <a:p>
            <a:pPr marL="0" indent="0">
              <a:buNone/>
            </a:pPr>
            <a:r>
              <a:rPr lang="en-US" dirty="0"/>
              <a:t>      probability density curve </a:t>
            </a:r>
          </a:p>
          <a:p>
            <a:pPr marL="0" indent="0">
              <a:buNone/>
            </a:pPr>
            <a:r>
              <a:rPr lang="en-US" dirty="0"/>
              <a:t>      in one or more dimensions</a:t>
            </a:r>
          </a:p>
          <a:p>
            <a:pPr marL="0" indent="0">
              <a:buNone/>
            </a:pPr>
            <a:endParaRPr lang="en-US" dirty="0"/>
          </a:p>
        </p:txBody>
      </p:sp>
      <p:pic>
        <p:nvPicPr>
          <p:cNvPr id="5" name="Picture 4" descr="Chart, line chart&#10;&#10;Description automatically generated">
            <a:extLst>
              <a:ext uri="{FF2B5EF4-FFF2-40B4-BE49-F238E27FC236}">
                <a16:creationId xmlns:a16="http://schemas.microsoft.com/office/drawing/2014/main" id="{1703B1E2-3EE7-3EE1-1466-E89DD06225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7243" y="2455430"/>
            <a:ext cx="6433754" cy="3955382"/>
          </a:xfrm>
          <a:prstGeom prst="rect">
            <a:avLst/>
          </a:prstGeom>
        </p:spPr>
      </p:pic>
    </p:spTree>
    <p:extLst>
      <p:ext uri="{BB962C8B-B14F-4D97-AF65-F5344CB8AC3E}">
        <p14:creationId xmlns:p14="http://schemas.microsoft.com/office/powerpoint/2010/main" val="1022085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E6196-0239-4A93-AAC9-AAE6686BF754}"/>
              </a:ext>
            </a:extLst>
          </p:cNvPr>
          <p:cNvSpPr>
            <a:spLocks noGrp="1"/>
          </p:cNvSpPr>
          <p:nvPr>
            <p:ph type="title"/>
          </p:nvPr>
        </p:nvSpPr>
        <p:spPr>
          <a:xfrm>
            <a:off x="809999" y="447188"/>
            <a:ext cx="11382001" cy="970450"/>
          </a:xfrm>
        </p:spPr>
        <p:txBody>
          <a:bodyPr/>
          <a:lstStyle/>
          <a:p>
            <a:r>
              <a:rPr lang="en-US" dirty="0">
                <a:solidFill>
                  <a:srgbClr val="000000"/>
                </a:solidFill>
                <a:latin typeface="Calibri" panose="020F0502020204030204" pitchFamily="34" charset="0"/>
                <a:cs typeface="Calibri" panose="020F0502020204030204" pitchFamily="34" charset="0"/>
              </a:rPr>
              <a:t>Preliminary Mixture Modelling (Normal Distribution)</a:t>
            </a:r>
            <a:endParaRPr lang="en-US" dirty="0"/>
          </a:p>
        </p:txBody>
      </p:sp>
      <p:sp>
        <p:nvSpPr>
          <p:cNvPr id="3" name="Content Placeholder 2">
            <a:extLst>
              <a:ext uri="{FF2B5EF4-FFF2-40B4-BE49-F238E27FC236}">
                <a16:creationId xmlns:a16="http://schemas.microsoft.com/office/drawing/2014/main" id="{99414643-F782-2195-614C-A5C873F56C33}"/>
              </a:ext>
            </a:extLst>
          </p:cNvPr>
          <p:cNvSpPr>
            <a:spLocks noGrp="1"/>
          </p:cNvSpPr>
          <p:nvPr>
            <p:ph sz="half" idx="1"/>
          </p:nvPr>
        </p:nvSpPr>
        <p:spPr>
          <a:xfrm>
            <a:off x="290811" y="2222287"/>
            <a:ext cx="5185873" cy="4379726"/>
          </a:xfrm>
        </p:spPr>
        <p:txBody>
          <a:bodyPr/>
          <a:lstStyle/>
          <a:p>
            <a:r>
              <a:rPr lang="en-US" dirty="0"/>
              <a:t>Individual Normal Distribution</a:t>
            </a:r>
          </a:p>
          <a:p>
            <a:pPr marL="0" indent="0">
              <a:buNone/>
            </a:pPr>
            <a:r>
              <a:rPr lang="en-US" dirty="0"/>
              <a:t>      </a:t>
            </a:r>
          </a:p>
          <a:p>
            <a:pPr marL="0" indent="0">
              <a:buNone/>
            </a:pPr>
            <a:r>
              <a:rPr lang="en-US" dirty="0"/>
              <a:t>     mu1 = 500</a:t>
            </a:r>
          </a:p>
          <a:p>
            <a:pPr marL="0" indent="0">
              <a:buNone/>
            </a:pPr>
            <a:r>
              <a:rPr lang="en-US" dirty="0"/>
              <a:t>     Sigma1 = 2100</a:t>
            </a:r>
          </a:p>
          <a:p>
            <a:pPr marL="0" indent="0">
              <a:buNone/>
            </a:pPr>
            <a:endParaRPr lang="en-US" dirty="0"/>
          </a:p>
          <a:p>
            <a:pPr marL="0" indent="0">
              <a:buNone/>
            </a:pPr>
            <a:endParaRPr lang="en-US" dirty="0"/>
          </a:p>
          <a:p>
            <a:pPr marL="0" indent="0">
              <a:buNone/>
            </a:pPr>
            <a:r>
              <a:rPr lang="en-US" dirty="0"/>
              <a:t>     </a:t>
            </a:r>
          </a:p>
          <a:p>
            <a:pPr marL="0" indent="0">
              <a:buNone/>
            </a:pPr>
            <a:r>
              <a:rPr lang="en-US" dirty="0"/>
              <a:t>     mu2 = 270</a:t>
            </a:r>
          </a:p>
          <a:p>
            <a:pPr marL="0" indent="0">
              <a:buNone/>
            </a:pPr>
            <a:r>
              <a:rPr lang="en-US" dirty="0"/>
              <a:t>    Sigma2 = 1200</a:t>
            </a:r>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DABF1BE9-3FD0-A2DE-2F6E-F854E80386DB}"/>
              </a:ext>
            </a:extLst>
          </p:cNvPr>
          <p:cNvSpPr>
            <a:spLocks noGrp="1"/>
          </p:cNvSpPr>
          <p:nvPr>
            <p:ph sz="half" idx="2"/>
          </p:nvPr>
        </p:nvSpPr>
        <p:spPr>
          <a:xfrm>
            <a:off x="6187415" y="2222286"/>
            <a:ext cx="5194583" cy="1105375"/>
          </a:xfrm>
        </p:spPr>
        <p:txBody>
          <a:bodyPr/>
          <a:lstStyle/>
          <a:p>
            <a:r>
              <a:rPr lang="en-US" dirty="0"/>
              <a:t>Mixture Normal Distribution</a:t>
            </a:r>
          </a:p>
          <a:p>
            <a:pPr marL="0" indent="0">
              <a:buNone/>
            </a:pPr>
            <a:r>
              <a:rPr lang="en-US" dirty="0"/>
              <a:t>     p = 0.55</a:t>
            </a:r>
          </a:p>
          <a:p>
            <a:endParaRPr lang="en-US" dirty="0"/>
          </a:p>
        </p:txBody>
      </p:sp>
      <p:pic>
        <p:nvPicPr>
          <p:cNvPr id="10" name="Picture 9" descr="Chart, line chart&#10;&#10;Description automatically generated">
            <a:extLst>
              <a:ext uri="{FF2B5EF4-FFF2-40B4-BE49-F238E27FC236}">
                <a16:creationId xmlns:a16="http://schemas.microsoft.com/office/drawing/2014/main" id="{D1548D9E-E498-9767-279B-C4A4ABDB6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9746" y="4760845"/>
            <a:ext cx="2987446" cy="1841168"/>
          </a:xfrm>
          <a:prstGeom prst="rect">
            <a:avLst/>
          </a:prstGeom>
        </p:spPr>
      </p:pic>
      <p:pic>
        <p:nvPicPr>
          <p:cNvPr id="12" name="Picture 11" descr="Chart, line chart&#10;&#10;Description automatically generated">
            <a:extLst>
              <a:ext uri="{FF2B5EF4-FFF2-40B4-BE49-F238E27FC236}">
                <a16:creationId xmlns:a16="http://schemas.microsoft.com/office/drawing/2014/main" id="{26C0DAE5-CF0A-3B3C-820D-502521BB62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9746" y="2661853"/>
            <a:ext cx="2987446" cy="1924014"/>
          </a:xfrm>
          <a:prstGeom prst="rect">
            <a:avLst/>
          </a:prstGeom>
        </p:spPr>
      </p:pic>
      <p:pic>
        <p:nvPicPr>
          <p:cNvPr id="14" name="Picture 13" descr="Chart, histogram&#10;&#10;Description automatically generated">
            <a:extLst>
              <a:ext uri="{FF2B5EF4-FFF2-40B4-BE49-F238E27FC236}">
                <a16:creationId xmlns:a16="http://schemas.microsoft.com/office/drawing/2014/main" id="{DF0AC0DB-4C90-2E53-D3F5-606B64A7F0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3550" y="3103383"/>
            <a:ext cx="5185872" cy="3505265"/>
          </a:xfrm>
          <a:prstGeom prst="rect">
            <a:avLst/>
          </a:prstGeom>
        </p:spPr>
      </p:pic>
    </p:spTree>
    <p:extLst>
      <p:ext uri="{BB962C8B-B14F-4D97-AF65-F5344CB8AC3E}">
        <p14:creationId xmlns:p14="http://schemas.microsoft.com/office/powerpoint/2010/main" val="3220747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48DA5-16E2-8FA7-4CF5-474883857A00}"/>
              </a:ext>
            </a:extLst>
          </p:cNvPr>
          <p:cNvSpPr>
            <a:spLocks noGrp="1"/>
          </p:cNvSpPr>
          <p:nvPr>
            <p:ph type="title"/>
          </p:nvPr>
        </p:nvSpPr>
        <p:spPr>
          <a:xfrm>
            <a:off x="706305" y="2046423"/>
            <a:ext cx="10561418" cy="1468800"/>
          </a:xfrm>
        </p:spPr>
        <p:txBody>
          <a:bodyPr/>
          <a:lstStyle/>
          <a:p>
            <a:pPr algn="ctr"/>
            <a:r>
              <a:rPr lang="en-US" sz="9600" b="1" i="0" u="none" strike="noStrike" dirty="0">
                <a:solidFill>
                  <a:srgbClr val="000000"/>
                </a:solidFill>
                <a:effectLst/>
                <a:latin typeface="Calibri" panose="020F0502020204030204" pitchFamily="34" charset="0"/>
                <a:cs typeface="Calibri" panose="020F0502020204030204" pitchFamily="34" charset="0"/>
              </a:rPr>
              <a:t>Thank Y</a:t>
            </a:r>
            <a:r>
              <a:rPr lang="en-US" sz="9600" b="1" i="0" u="none" strike="noStrike" dirty="0">
                <a:solidFill>
                  <a:srgbClr val="6DE56D"/>
                </a:solidFill>
                <a:effectLst/>
                <a:latin typeface="Calibri" panose="020F0502020204030204" pitchFamily="34" charset="0"/>
                <a:cs typeface="Calibri" panose="020F0502020204030204" pitchFamily="34" charset="0"/>
              </a:rPr>
              <a:t>o</a:t>
            </a:r>
            <a:r>
              <a:rPr lang="en-US" sz="9600" dirty="0">
                <a:solidFill>
                  <a:srgbClr val="000000"/>
                </a:solidFill>
                <a:latin typeface="Calibri" panose="020F0502020204030204" pitchFamily="34" charset="0"/>
                <a:cs typeface="Calibri" panose="020F0502020204030204" pitchFamily="34" charset="0"/>
              </a:rPr>
              <a:t>u</a:t>
            </a:r>
            <a:endParaRPr lang="en-US" sz="9600" dirty="0"/>
          </a:p>
        </p:txBody>
      </p:sp>
    </p:spTree>
    <p:extLst>
      <p:ext uri="{BB962C8B-B14F-4D97-AF65-F5344CB8AC3E}">
        <p14:creationId xmlns:p14="http://schemas.microsoft.com/office/powerpoint/2010/main" val="40750708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469</TotalTime>
  <Words>365</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Century Gothic</vt:lpstr>
      <vt:lpstr>SuisseIntl</vt:lpstr>
      <vt:lpstr>Wingdings 2</vt:lpstr>
      <vt:lpstr>Quotable</vt:lpstr>
      <vt:lpstr>PowerPoint Presentation</vt:lpstr>
      <vt:lpstr>About ServiceNow (NOW) </vt:lpstr>
      <vt:lpstr>Recent news about ServiceNow(NOW) </vt:lpstr>
      <vt:lpstr>Exploratory Data Analysis(EDA) Line Plots</vt:lpstr>
      <vt:lpstr>EDA Seasonal decomposition</vt:lpstr>
      <vt:lpstr>Preliminary Mixture Modelling (KDE)</vt:lpstr>
      <vt:lpstr>Preliminary Mixture Modelling (Normal Distribution)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Sudarshan Waydande</dc:creator>
  <cp:lastModifiedBy>Karan Patil</cp:lastModifiedBy>
  <cp:revision>20</cp:revision>
  <dcterms:created xsi:type="dcterms:W3CDTF">2022-09-30T21:08:05Z</dcterms:created>
  <dcterms:modified xsi:type="dcterms:W3CDTF">2022-11-27T12:08:19Z</dcterms:modified>
</cp:coreProperties>
</file>