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bwyJEvwZFIqTX/ZqaO1csOp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5E8C6-D577-41B3-AAC4-2227A0C2179B}">
  <a:tblStyle styleId="{EDA5E8C6-D577-41B3-AAC4-2227A0C21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3e3ad1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g5c3e3ad1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g5c3e3ad14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3e3ad1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g5c3e3ad1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g5c3e3ad147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dfe5c7a1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g5dfe5c7a1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g5dfe5c7a1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e5c2e9fe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e5c2e9fe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5e5c2e9fe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e5c2e9f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e5c2e9f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5e5c2e9fe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e5c2e9f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e5c2e9f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5e5c2e9fed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94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327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48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4938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890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021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898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8741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5392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66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63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908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610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323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1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456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456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979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18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IN" sz="2950" b="1">
                <a:solidFill>
                  <a:srgbClr val="234F9B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Marketing Mix Modeling</a:t>
            </a:r>
            <a:endParaRPr sz="4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7" name="Google Shape;617;p1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IN"/>
              <a:t>0</a:t>
            </a: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-0</a:t>
            </a:r>
            <a:r>
              <a:rPr lang="en-IN"/>
              <a:t>7</a:t>
            </a:r>
            <a:r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-2019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6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6"/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"/>
          <p:cNvSpPr txBox="1"/>
          <p:nvPr/>
        </p:nvSpPr>
        <p:spPr>
          <a:xfrm>
            <a:off x="638175" y="1507524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"/>
          <p:cNvSpPr txBox="1"/>
          <p:nvPr/>
        </p:nvSpPr>
        <p:spPr>
          <a:xfrm>
            <a:off x="1021112" y="2386499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Data/Features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"/>
          <p:cNvSpPr txBox="1"/>
          <p:nvPr/>
        </p:nvSpPr>
        <p:spPr>
          <a:xfrm>
            <a:off x="642293" y="1931780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"/>
          <p:cNvSpPr txBox="1"/>
          <p:nvPr/>
        </p:nvSpPr>
        <p:spPr>
          <a:xfrm>
            <a:off x="1025230" y="2810755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"/>
          <p:cNvSpPr txBox="1"/>
          <p:nvPr/>
        </p:nvSpPr>
        <p:spPr>
          <a:xfrm>
            <a:off x="642288" y="282727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"/>
          <p:cNvSpPr txBox="1"/>
          <p:nvPr/>
        </p:nvSpPr>
        <p:spPr>
          <a:xfrm>
            <a:off x="638175" y="2371267"/>
            <a:ext cx="488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"/>
          <p:cNvSpPr txBox="1"/>
          <p:nvPr/>
        </p:nvSpPr>
        <p:spPr>
          <a:xfrm>
            <a:off x="1012637" y="1521462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"/>
          <p:cNvSpPr txBox="1"/>
          <p:nvPr/>
        </p:nvSpPr>
        <p:spPr>
          <a:xfrm>
            <a:off x="1016755" y="1945718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"/>
          <p:cNvSpPr txBox="1">
            <a:spLocks noGrp="1"/>
          </p:cNvSpPr>
          <p:nvPr>
            <p:ph type="sldNum" idx="12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5" name="Google Shape;655;p7"/>
          <p:cNvSpPr txBox="1">
            <a:spLocks noGrp="1"/>
          </p:cNvSpPr>
          <p:nvPr>
            <p:ph type="body" idx="1"/>
          </p:nvPr>
        </p:nvSpPr>
        <p:spPr>
          <a:xfrm>
            <a:off x="657751" y="3191306"/>
            <a:ext cx="53481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How does it work?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incremental drivers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Base drivers based on brand perception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Identifies Other drivers like competition, halo, cann and macro-economic impact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0" name="Google Shape;650;p7"/>
          <p:cNvSpPr txBox="1">
            <a:spLocks noGrp="1"/>
          </p:cNvSpPr>
          <p:nvPr>
            <p:ph type="body" idx="4294967295"/>
          </p:nvPr>
        </p:nvSpPr>
        <p:spPr>
          <a:xfrm>
            <a:off x="0" y="1350963"/>
            <a:ext cx="5346700" cy="13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What is MMM?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Understand various marketing activities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Decision-making tool for brands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/>
              <a:t>Increase Return on Investment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3" name="Google Shape;653;p7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"/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c3e3ad147_0_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662" name="Google Shape;662;g5c3e3ad147_0_5"/>
          <p:cNvSpPr txBox="1">
            <a:spLocks noGrp="1"/>
          </p:cNvSpPr>
          <p:nvPr>
            <p:ph type="title"/>
          </p:nvPr>
        </p:nvSpPr>
        <p:spPr>
          <a:xfrm>
            <a:off x="316671" y="121975"/>
            <a:ext cx="74022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</p:txBody>
      </p:sp>
      <p:sp>
        <p:nvSpPr>
          <p:cNvPr id="663" name="Google Shape;663;g5c3e3ad147_0_5"/>
          <p:cNvSpPr txBox="1"/>
          <p:nvPr/>
        </p:nvSpPr>
        <p:spPr>
          <a:xfrm>
            <a:off x="508000" y="895350"/>
            <a:ext cx="8178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Allocation of Marketing Budgets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most suitable channel - TV, online, print, radio, etc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Optimize different channel spends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Excellence in ad campaign management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spending opportunities in highly effective channels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IN" sz="1600" b="1" u="sng"/>
            </a:br>
            <a:r>
              <a:rPr lang="en-IN" sz="1600" b="1" u="sng"/>
              <a:t>Scenario Builder and prediction </a:t>
            </a:r>
            <a:endParaRPr sz="1600" b="1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Identify and forecast business metrics based on planned marketing activities to achieve maximum lift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5c3e3ad147_0_13"/>
          <p:cNvSpPr txBox="1"/>
          <p:nvPr/>
        </p:nvSpPr>
        <p:spPr>
          <a:xfrm>
            <a:off x="6433275" y="875575"/>
            <a:ext cx="2307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Other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Competitors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Halo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Cannibalization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Product Trends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New Launch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Epic Events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Climate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</p:txBody>
      </p:sp>
      <p:sp>
        <p:nvSpPr>
          <p:cNvPr id="671" name="Google Shape;671;g5c3e3ad147_0_13"/>
          <p:cNvSpPr txBox="1"/>
          <p:nvPr/>
        </p:nvSpPr>
        <p:spPr>
          <a:xfrm>
            <a:off x="3288750" y="895350"/>
            <a:ext cx="27234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Incremental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Long Term -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Television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Radio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Print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Movie Theatres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Short Term -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Promotions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Discounts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Social Media Marketing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Email Targeting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In-store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Events</a:t>
            </a:r>
            <a:endParaRPr sz="1600"/>
          </a:p>
        </p:txBody>
      </p:sp>
      <p:sp>
        <p:nvSpPr>
          <p:cNvPr id="672" name="Google Shape;672;g5c3e3ad147_0_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673" name="Google Shape;673;g5c3e3ad147_0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Data/Features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4" name="Google Shape;674;g5c3e3ad147_0_13"/>
          <p:cNvSpPr txBox="1"/>
          <p:nvPr/>
        </p:nvSpPr>
        <p:spPr>
          <a:xfrm>
            <a:off x="508000" y="895350"/>
            <a:ext cx="23079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/>
              <a:t>Base Variables:</a:t>
            </a:r>
            <a:endParaRPr sz="1600" b="1" u="sng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Price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Store Demographics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Assortment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SKU Demographics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Seasonality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/>
              <a:t>Macro-Economic Data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dfe5c7a10_1_10"/>
          <p:cNvSpPr txBox="1">
            <a:spLocks noGrp="1"/>
          </p:cNvSpPr>
          <p:nvPr>
            <p:ph type="sldNum" idx="12"/>
          </p:nvPr>
        </p:nvSpPr>
        <p:spPr>
          <a:xfrm>
            <a:off x="54673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682" name="Google Shape;682;g5dfe5c7a1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3" name="Google Shape;683;g5dfe5c7a10_1_10"/>
          <p:cNvGrpSpPr/>
          <p:nvPr/>
        </p:nvGrpSpPr>
        <p:grpSpPr>
          <a:xfrm>
            <a:off x="96925" y="1574025"/>
            <a:ext cx="1834900" cy="2315200"/>
            <a:chOff x="1083025" y="1574025"/>
            <a:chExt cx="1834900" cy="2315200"/>
          </a:xfrm>
        </p:grpSpPr>
        <p:sp>
          <p:nvSpPr>
            <p:cNvPr id="684" name="Google Shape;684;g5dfe5c7a10_1_10"/>
            <p:cNvSpPr txBox="1"/>
            <p:nvPr/>
          </p:nvSpPr>
          <p:spPr>
            <a:xfrm>
              <a:off x="1450600" y="1574025"/>
              <a:ext cx="777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Database, Flat files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Treatment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Merge, Transpose, Append, Rollup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Missing Value Treatment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Outlier Treatment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7" name="Google Shape;687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8" name="Google Shape;688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689" name="Google Shape;689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g5dfe5c7a10_1_10"/>
          <p:cNvGrpSpPr/>
          <p:nvPr/>
        </p:nvGrpSpPr>
        <p:grpSpPr>
          <a:xfrm>
            <a:off x="1805874" y="1574025"/>
            <a:ext cx="1834900" cy="2315200"/>
            <a:chOff x="1083025" y="1574025"/>
            <a:chExt cx="1834900" cy="2315200"/>
          </a:xfrm>
        </p:grpSpPr>
        <p:sp>
          <p:nvSpPr>
            <p:cNvPr id="691" name="Google Shape;691;g5dfe5c7a10_1_10"/>
            <p:cNvSpPr txBox="1"/>
            <p:nvPr/>
          </p:nvSpPr>
          <p:spPr>
            <a:xfrm>
              <a:off x="1083126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Insights Generation, Variables Shortlist,</a:t>
              </a:r>
              <a:b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New Var Creation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Univariates, Bi-variates, Crosstabs, Correlation, Charts, Time Series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Adstock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Lag</a:t>
              </a:r>
              <a:b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S-Curve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4" name="Google Shape;694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5" name="Google Shape;695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696" name="Google Shape;696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g5dfe5c7a10_1_10"/>
          <p:cNvGrpSpPr/>
          <p:nvPr/>
        </p:nvGrpSpPr>
        <p:grpSpPr>
          <a:xfrm>
            <a:off x="3517719" y="1573325"/>
            <a:ext cx="1834900" cy="2315189"/>
            <a:chOff x="1083025" y="1574036"/>
            <a:chExt cx="1834900" cy="2315189"/>
          </a:xfrm>
        </p:grpSpPr>
        <p:sp>
          <p:nvSpPr>
            <p:cNvPr id="698" name="Google Shape;698;g5dfe5c7a10_1_10"/>
            <p:cNvSpPr txBox="1"/>
            <p:nvPr/>
          </p:nvSpPr>
          <p:spPr>
            <a:xfrm>
              <a:off x="1333780" y="1574036"/>
              <a:ext cx="89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Identify key variables,</a:t>
              </a:r>
              <a:b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Bias-Variance,</a:t>
              </a:r>
              <a:b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Regularization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g5dfe5c7a10_1_1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Multiplicative Reg,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Additive Models,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Log Models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1" name="Google Shape;701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2" name="Google Shape;702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03" name="Google Shape;703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g5dfe5c7a10_1_10"/>
          <p:cNvGrpSpPr/>
          <p:nvPr/>
        </p:nvGrpSpPr>
        <p:grpSpPr>
          <a:xfrm>
            <a:off x="5230983" y="1573303"/>
            <a:ext cx="1912291" cy="2315200"/>
            <a:chOff x="1083025" y="1574025"/>
            <a:chExt cx="1912291" cy="2315200"/>
          </a:xfrm>
        </p:grpSpPr>
        <p:sp>
          <p:nvSpPr>
            <p:cNvPr id="705" name="Google Shape;705;g5dfe5c7a10_1_10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Validate Model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g5dfe5c7a10_1_10"/>
            <p:cNvSpPr txBox="1"/>
            <p:nvPr/>
          </p:nvSpPr>
          <p:spPr>
            <a:xfrm>
              <a:off x="1235816" y="2695022"/>
              <a:ext cx="175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Validation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Test Dataset,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8" name="Google Shape;708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9" name="Google Shape;709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10" name="Google Shape;710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g5dfe5c7a10_1_10"/>
          <p:cNvGrpSpPr/>
          <p:nvPr/>
        </p:nvGrpSpPr>
        <p:grpSpPr>
          <a:xfrm>
            <a:off x="7135983" y="1573300"/>
            <a:ext cx="1912291" cy="2315203"/>
            <a:chOff x="1083025" y="1574022"/>
            <a:chExt cx="1912291" cy="2315203"/>
          </a:xfrm>
        </p:grpSpPr>
        <p:sp>
          <p:nvSpPr>
            <p:cNvPr id="712" name="Google Shape;712;g5dfe5c7a10_1_10"/>
            <p:cNvSpPr txBox="1"/>
            <p:nvPr/>
          </p:nvSpPr>
          <p:spPr>
            <a:xfrm>
              <a:off x="1403840" y="1574022"/>
              <a:ext cx="824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Budget Finalization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g5dfe5c7a10_1_10"/>
            <p:cNvSpPr txBox="1"/>
            <p:nvPr/>
          </p:nvSpPr>
          <p:spPr>
            <a:xfrm>
              <a:off x="1235816" y="2695022"/>
              <a:ext cx="175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Optimization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g5dfe5c7a10_1_10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Linear Opt,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Non-Linear Opt,</a:t>
              </a:r>
              <a:b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I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Global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5" name="Google Shape;715;g5dfe5c7a10_1_10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6" name="Google Shape;716;g5dfe5c7a10_1_1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  </a:t>
              </a:r>
              <a:endParaRPr/>
            </a:p>
          </p:txBody>
        </p:sp>
        <p:sp>
          <p:nvSpPr>
            <p:cNvPr id="717" name="Google Shape;717;g5dfe5c7a10_1_1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e5c2e9fed_0_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725" name="Google Shape;725;g5e5c2e9fed_0_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IN"/>
              <a:t>Code Demo</a:t>
            </a:r>
            <a:endParaRPr/>
          </a:p>
        </p:txBody>
      </p:sp>
      <p:sp>
        <p:nvSpPr>
          <p:cNvPr id="726" name="Google Shape;726;g5e5c2e9fed_0_18"/>
          <p:cNvSpPr txBox="1">
            <a:spLocks noGrp="1"/>
          </p:cNvSpPr>
          <p:nvPr>
            <p:ph type="title"/>
          </p:nvPr>
        </p:nvSpPr>
        <p:spPr>
          <a:xfrm>
            <a:off x="316672" y="121975"/>
            <a:ext cx="67767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Identification of Drivers for Market Mix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e5c2e9fed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733" name="Google Shape;733;g5e5c2e9fed_0_0"/>
          <p:cNvSpPr txBox="1">
            <a:spLocks noGrp="1"/>
          </p:cNvSpPr>
          <p:nvPr>
            <p:ph type="title"/>
          </p:nvPr>
        </p:nvSpPr>
        <p:spPr>
          <a:xfrm>
            <a:off x="256123" y="217575"/>
            <a:ext cx="51402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Optimization - Budget Allocation</a:t>
            </a:r>
            <a:endParaRPr/>
          </a:p>
        </p:txBody>
      </p:sp>
      <p:graphicFrame>
        <p:nvGraphicFramePr>
          <p:cNvPr id="734" name="Google Shape;734;g5e5c2e9fed_0_0"/>
          <p:cNvGraphicFramePr/>
          <p:nvPr>
            <p:extLst>
              <p:ext uri="{D42A27DB-BD31-4B8C-83A1-F6EECF244321}">
                <p14:modId xmlns:p14="http://schemas.microsoft.com/office/powerpoint/2010/main" val="2652065371"/>
              </p:ext>
            </p:extLst>
          </p:nvPr>
        </p:nvGraphicFramePr>
        <p:xfrm>
          <a:off x="521000" y="1050875"/>
          <a:ext cx="7918150" cy="1158240"/>
        </p:xfrm>
        <a:graphic>
          <a:graphicData uri="http://schemas.openxmlformats.org/drawingml/2006/table">
            <a:tbl>
              <a:tblPr>
                <a:noFill/>
                <a:tableStyleId>{EDA5E8C6-D577-41B3-AAC4-2227A0C2179B}</a:tableStyleId>
              </a:tblPr>
              <a:tblGrid>
                <a:gridCol w="8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7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Input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Actual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Target Values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Start Date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End Date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Value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TV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07/01/2015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07/01/2017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128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00FF"/>
                          </a:solidFill>
                        </a:rPr>
                        <a:t>100</a:t>
                      </a:r>
                      <a:endParaRPr sz="900" dirty="0">
                        <a:solidFill>
                          <a:srgbClr val="FF00FF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256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120</a:t>
                      </a:r>
                      <a:r>
                        <a:rPr lang="en-IN" sz="700" dirty="0"/>
                        <a:t> (+20%)</a:t>
                      </a:r>
                      <a:endParaRPr sz="7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Discounts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07/01/2015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07/01/2016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4.94%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16.57%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9900"/>
                          </a:solidFill>
                        </a:rPr>
                        <a:t>9.37%</a:t>
                      </a:r>
                      <a:endParaRPr sz="900">
                        <a:solidFill>
                          <a:srgbClr val="FF9900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20%</a:t>
                      </a:r>
                      <a:endParaRPr sz="90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10.3 </a:t>
                      </a:r>
                      <a:r>
                        <a:rPr lang="en-IN" sz="700" dirty="0"/>
                        <a:t>(+10%)</a:t>
                      </a:r>
                      <a:endParaRPr sz="7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86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5" name="Google Shape;735;g5e5c2e9fed_0_0"/>
          <p:cNvSpPr txBox="1"/>
          <p:nvPr/>
        </p:nvSpPr>
        <p:spPr>
          <a:xfrm>
            <a:off x="476925" y="590425"/>
            <a:ext cx="81540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What is the incremental lift in GMV when TV spends are increased by </a:t>
            </a:r>
            <a:r>
              <a:rPr lang="en-IN" sz="1200" b="1" dirty="0"/>
              <a:t>20%</a:t>
            </a:r>
            <a:r>
              <a:rPr lang="en-IN" sz="1200" dirty="0"/>
              <a:t> from current level of </a:t>
            </a:r>
            <a:r>
              <a:rPr lang="en-IN" sz="1200" dirty="0">
                <a:solidFill>
                  <a:srgbClr val="FF00FF"/>
                </a:solidFill>
              </a:rPr>
              <a:t>100</a:t>
            </a:r>
            <a:r>
              <a:rPr lang="en-IN" sz="1200" dirty="0"/>
              <a:t> and discounts are increased by </a:t>
            </a:r>
            <a:r>
              <a:rPr lang="en-IN" sz="1200" b="1" dirty="0"/>
              <a:t>10%</a:t>
            </a:r>
            <a:r>
              <a:rPr lang="en-IN" sz="1200" dirty="0"/>
              <a:t> from current level of </a:t>
            </a:r>
            <a:r>
              <a:rPr lang="en-IN" sz="1200" dirty="0">
                <a:solidFill>
                  <a:srgbClr val="FF9900"/>
                </a:solidFill>
              </a:rPr>
              <a:t>9.37%</a:t>
            </a:r>
            <a:r>
              <a:rPr lang="en-IN" sz="1200" dirty="0"/>
              <a:t>?</a:t>
            </a:r>
            <a:endParaRPr sz="1200" dirty="0"/>
          </a:p>
        </p:txBody>
      </p:sp>
      <p:graphicFrame>
        <p:nvGraphicFramePr>
          <p:cNvPr id="736" name="Google Shape;736;g5e5c2e9fed_0_0"/>
          <p:cNvGraphicFramePr/>
          <p:nvPr>
            <p:extLst>
              <p:ext uri="{D42A27DB-BD31-4B8C-83A1-F6EECF244321}">
                <p14:modId xmlns:p14="http://schemas.microsoft.com/office/powerpoint/2010/main" val="2673336508"/>
              </p:ext>
            </p:extLst>
          </p:nvPr>
        </p:nvGraphicFramePr>
        <p:xfrm>
          <a:off x="1066937" y="2474729"/>
          <a:ext cx="6826275" cy="2026920"/>
        </p:xfrm>
        <a:graphic>
          <a:graphicData uri="http://schemas.openxmlformats.org/drawingml/2006/table">
            <a:tbl>
              <a:tblPr>
                <a:solidFill>
                  <a:srgbClr val="F8F8F8"/>
                </a:solidFill>
                <a:tableStyleId>{EDA5E8C6-D577-41B3-AAC4-2227A0C2179B}</a:tableStyleId>
              </a:tblPr>
              <a:tblGrid>
                <a:gridCol w="145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Output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Metrics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Minimum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Maximum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rgbClr val="FFFFFF"/>
                          </a:solidFill>
                        </a:rPr>
                        <a:t>Average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 anchor="b">
                    <a:lnB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4F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GMV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19,364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110,717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40,822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950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3E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Optimized</a:t>
                      </a:r>
                      <a:endParaRPr sz="90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15,733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148,732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49,761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Discounts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48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4.94%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16.57%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9.37%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48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Optimized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0.00%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20.00%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10.31%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FFFFFF"/>
                          </a:solidFill>
                        </a:rPr>
                        <a:t>TV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65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Actual</a:t>
                      </a:r>
                      <a:endParaRPr sz="900"/>
                    </a:p>
                  </a:txBody>
                  <a:tcPr marL="76200" marR="76200" marT="76200" marB="76200"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128</a:t>
                      </a:r>
                      <a:endParaRPr sz="90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100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 algn="ctr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76200" marR="76200" marT="76200" marB="76200"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65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Optimized</a:t>
                      </a:r>
                      <a:endParaRPr sz="900" dirty="0"/>
                    </a:p>
                  </a:txBody>
                  <a:tcPr marL="76200" marR="76200" marT="76200" marB="76200"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0</a:t>
                      </a:r>
                      <a:endParaRPr sz="90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256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120</a:t>
                      </a:r>
                      <a:endParaRPr sz="900" dirty="0"/>
                    </a:p>
                  </a:txBody>
                  <a:tcPr marL="76200" marR="76200" marT="76200" marB="76200">
                    <a:lnL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8950" cap="flat" cmpd="sng">
                      <a:solidFill>
                        <a:srgbClr val="234F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e5c2e9fed_0_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743" name="Google Shape;743;g5e5c2e9fed_0_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412</Words>
  <Application>Microsoft Office PowerPoint</Application>
  <PresentationFormat>On-screen Show (16:9)</PresentationFormat>
  <Paragraphs>166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Proxima Nova</vt:lpstr>
      <vt:lpstr>Roboto</vt:lpstr>
      <vt:lpstr>Wingdings 3</vt:lpstr>
      <vt:lpstr>Slice</vt:lpstr>
      <vt:lpstr>PowerPoint Presentation</vt:lpstr>
      <vt:lpstr>PowerPoint Presentation</vt:lpstr>
      <vt:lpstr>PowerPoint Presentation</vt:lpstr>
      <vt:lpstr>Benefits</vt:lpstr>
      <vt:lpstr>Data/Features </vt:lpstr>
      <vt:lpstr>Methodology</vt:lpstr>
      <vt:lpstr>Identification of Drivers for Market Mix</vt:lpstr>
      <vt:lpstr>Optimization - Budget Allocation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KRISHNA PRASAD</cp:lastModifiedBy>
  <cp:revision>4</cp:revision>
  <dcterms:created xsi:type="dcterms:W3CDTF">2019-01-02T10:18:22Z</dcterms:created>
  <dcterms:modified xsi:type="dcterms:W3CDTF">2021-10-29T13:35:04Z</dcterms:modified>
</cp:coreProperties>
</file>