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10/22/2020</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7738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10/22/2020</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094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10/22/2020</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7169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10/22/2020</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8831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10/22/2020</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5592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10/22/2020</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788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10/22/2020</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021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10/22/2020</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9475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10/22/2020</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1928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10/22/2020</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40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10/22/2020</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3767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10/22/2020</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737474574"/>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92427A-2B55-4DF8-9962-F89AA676FE0B}"/>
              </a:ext>
            </a:extLst>
          </p:cNvPr>
          <p:cNvSpPr>
            <a:spLocks noGrp="1"/>
          </p:cNvSpPr>
          <p:nvPr>
            <p:ph type="ctrTitle"/>
          </p:nvPr>
        </p:nvSpPr>
        <p:spPr>
          <a:xfrm>
            <a:off x="838200" y="582171"/>
            <a:ext cx="4076460" cy="3626217"/>
          </a:xfrm>
        </p:spPr>
        <p:txBody>
          <a:bodyPr anchor="b">
            <a:normAutofit/>
          </a:bodyPr>
          <a:lstStyle/>
          <a:p>
            <a:pPr algn="r"/>
            <a:r>
              <a:rPr lang="en-US" sz="7200" dirty="0">
                <a:solidFill>
                  <a:schemeClr val="bg1"/>
                </a:solidFill>
              </a:rPr>
              <a:t>Birds</a:t>
            </a:r>
          </a:p>
        </p:txBody>
      </p:sp>
      <p:sp>
        <p:nvSpPr>
          <p:cNvPr id="3" name="Subtitle 2">
            <a:extLst>
              <a:ext uri="{FF2B5EF4-FFF2-40B4-BE49-F238E27FC236}">
                <a16:creationId xmlns:a16="http://schemas.microsoft.com/office/drawing/2014/main" id="{53E1DEF5-5CBF-4C6A-BB0A-3FB747001C44}"/>
              </a:ext>
            </a:extLst>
          </p:cNvPr>
          <p:cNvSpPr>
            <a:spLocks noGrp="1"/>
          </p:cNvSpPr>
          <p:nvPr>
            <p:ph type="subTitle" idx="1"/>
          </p:nvPr>
        </p:nvSpPr>
        <p:spPr>
          <a:xfrm>
            <a:off x="793159" y="4389129"/>
            <a:ext cx="4076458" cy="1771522"/>
          </a:xfrm>
        </p:spPr>
        <p:txBody>
          <a:bodyPr>
            <a:normAutofit/>
          </a:bodyPr>
          <a:lstStyle/>
          <a:p>
            <a:pPr algn="r"/>
            <a:r>
              <a:rPr lang="en-US" sz="1500" dirty="0">
                <a:solidFill>
                  <a:schemeClr val="bg1"/>
                </a:solidFill>
              </a:rPr>
              <a:t>Presented by:</a:t>
            </a:r>
          </a:p>
          <a:p>
            <a:pPr algn="r"/>
            <a:r>
              <a:rPr lang="en-US" sz="1500" dirty="0">
                <a:solidFill>
                  <a:schemeClr val="bg1"/>
                </a:solidFill>
              </a:rPr>
              <a:t>Combat Wombats</a:t>
            </a:r>
          </a:p>
          <a:p>
            <a:pPr algn="r"/>
            <a:r>
              <a:rPr lang="en-US" sz="1500" dirty="0">
                <a:solidFill>
                  <a:schemeClr val="bg1"/>
                </a:solidFill>
              </a:rPr>
              <a:t>(Joe </a:t>
            </a:r>
            <a:r>
              <a:rPr lang="en-US" sz="1500" dirty="0" err="1">
                <a:solidFill>
                  <a:schemeClr val="bg1"/>
                </a:solidFill>
              </a:rPr>
              <a:t>Lubrano</a:t>
            </a:r>
            <a:r>
              <a:rPr lang="en-US" sz="1500" dirty="0">
                <a:solidFill>
                  <a:schemeClr val="bg1"/>
                </a:solidFill>
              </a:rPr>
              <a:t>, Kevin Lam,</a:t>
            </a:r>
          </a:p>
          <a:p>
            <a:pPr algn="r"/>
            <a:r>
              <a:rPr lang="en-US" sz="1500" dirty="0">
                <a:solidFill>
                  <a:schemeClr val="bg1"/>
                </a:solidFill>
              </a:rPr>
              <a:t>Rafael Rodriguez, </a:t>
            </a:r>
            <a:r>
              <a:rPr lang="en-US" sz="1500" dirty="0" err="1">
                <a:solidFill>
                  <a:schemeClr val="bg1"/>
                </a:solidFill>
              </a:rPr>
              <a:t>Ramyata</a:t>
            </a:r>
            <a:r>
              <a:rPr lang="en-US" sz="1500" dirty="0">
                <a:solidFill>
                  <a:schemeClr val="bg1"/>
                </a:solidFill>
              </a:rPr>
              <a:t> </a:t>
            </a:r>
            <a:r>
              <a:rPr lang="en-US" sz="1500" dirty="0" err="1">
                <a:solidFill>
                  <a:schemeClr val="bg1"/>
                </a:solidFill>
              </a:rPr>
              <a:t>Upmaka</a:t>
            </a:r>
            <a:r>
              <a:rPr lang="en-US" sz="1500" dirty="0">
                <a:solidFill>
                  <a:schemeClr val="bg1"/>
                </a:solidFill>
              </a:rPr>
              <a:t>,</a:t>
            </a:r>
          </a:p>
          <a:p>
            <a:pPr algn="r"/>
            <a:r>
              <a:rPr lang="en-US" sz="1500" dirty="0">
                <a:solidFill>
                  <a:schemeClr val="bg1"/>
                </a:solidFill>
              </a:rPr>
              <a:t>TOM)</a:t>
            </a:r>
          </a:p>
        </p:txBody>
      </p:sp>
      <p:pic>
        <p:nvPicPr>
          <p:cNvPr id="4" name="Picture 3">
            <a:extLst>
              <a:ext uri="{FF2B5EF4-FFF2-40B4-BE49-F238E27FC236}">
                <a16:creationId xmlns:a16="http://schemas.microsoft.com/office/drawing/2014/main" id="{ACA7E16B-3016-423A-BD64-3E26CA914A53}"/>
              </a:ext>
            </a:extLst>
          </p:cNvPr>
          <p:cNvPicPr>
            <a:picLocks noChangeAspect="1"/>
          </p:cNvPicPr>
          <p:nvPr/>
        </p:nvPicPr>
        <p:blipFill rotWithShape="1">
          <a:blip r:embed="rId2">
            <a:duotone>
              <a:schemeClr val="accent2">
                <a:shade val="45000"/>
                <a:satMod val="135000"/>
              </a:schemeClr>
              <a:prstClr val="white"/>
            </a:duotone>
            <a:alphaModFix amt="51000"/>
          </a:blip>
          <a:srcRect l="14905" r="19541" b="-1"/>
          <a:stretch/>
        </p:blipFill>
        <p:spPr>
          <a:xfrm>
            <a:off x="5457027" y="10"/>
            <a:ext cx="6734973" cy="6857990"/>
          </a:xfrm>
          <a:prstGeom prst="rect">
            <a:avLst/>
          </a:prstGeom>
        </p:spPr>
      </p:pic>
      <p:sp>
        <p:nvSpPr>
          <p:cNvPr id="11"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57736" y="815001"/>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3" name="Graphic 15">
            <a:extLst>
              <a:ext uri="{FF2B5EF4-FFF2-40B4-BE49-F238E27FC236}">
                <a16:creationId xmlns:a16="http://schemas.microsoft.com/office/drawing/2014/main" id="{8550FED7-7C32-42BB-98DB-30272A633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16516" y="104429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cxnSp>
        <p:nvCxnSpPr>
          <p:cNvPr id="15" name="Straight Connector 1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274341"/>
            <a:ext cx="11353800"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7495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C35FC-35F0-4F0E-8D28-8926EC740B74}"/>
              </a:ext>
            </a:extLst>
          </p:cNvPr>
          <p:cNvSpPr>
            <a:spLocks noGrp="1"/>
          </p:cNvSpPr>
          <p:nvPr>
            <p:ph type="title"/>
          </p:nvPr>
        </p:nvSpPr>
        <p:spPr/>
        <p:txBody>
          <a:bodyPr>
            <a:normAutofit/>
          </a:bodyPr>
          <a:lstStyle/>
          <a:p>
            <a:r>
              <a:rPr lang="en-US" dirty="0"/>
              <a:t>Where do most bird strikes take place?</a:t>
            </a:r>
            <a:br>
              <a:rPr lang="en-US" dirty="0"/>
            </a:br>
            <a:r>
              <a:rPr lang="en-US" dirty="0"/>
              <a:t>(Contd.)</a:t>
            </a:r>
          </a:p>
        </p:txBody>
      </p:sp>
      <p:sp>
        <p:nvSpPr>
          <p:cNvPr id="3" name="Content Placeholder 2">
            <a:extLst>
              <a:ext uri="{FF2B5EF4-FFF2-40B4-BE49-F238E27FC236}">
                <a16:creationId xmlns:a16="http://schemas.microsoft.com/office/drawing/2014/main" id="{B34080D1-8BE5-4FDF-BEC0-DD6FA0454D15}"/>
              </a:ext>
            </a:extLst>
          </p:cNvPr>
          <p:cNvSpPr>
            <a:spLocks noGrp="1"/>
          </p:cNvSpPr>
          <p:nvPr>
            <p:ph idx="1"/>
          </p:nvPr>
        </p:nvSpPr>
        <p:spPr/>
        <p:txBody>
          <a:bodyPr/>
          <a:lstStyle/>
          <a:p>
            <a:r>
              <a:rPr lang="en-US" dirty="0"/>
              <a:t>Heatmap of top 100 airports in the U.S.</a:t>
            </a:r>
          </a:p>
          <a:p>
            <a:endParaRPr lang="en-US" dirty="0"/>
          </a:p>
          <a:p>
            <a:pPr marL="0" indent="0">
              <a:buNone/>
            </a:pPr>
            <a:endParaRPr lang="en-US" dirty="0"/>
          </a:p>
        </p:txBody>
      </p:sp>
    </p:spTree>
    <p:extLst>
      <p:ext uri="{BB962C8B-B14F-4D97-AF65-F5344CB8AC3E}">
        <p14:creationId xmlns:p14="http://schemas.microsoft.com/office/powerpoint/2010/main" val="1713790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C35FC-35F0-4F0E-8D28-8926EC740B74}"/>
              </a:ext>
            </a:extLst>
          </p:cNvPr>
          <p:cNvSpPr>
            <a:spLocks noGrp="1"/>
          </p:cNvSpPr>
          <p:nvPr>
            <p:ph type="title"/>
          </p:nvPr>
        </p:nvSpPr>
        <p:spPr/>
        <p:txBody>
          <a:bodyPr>
            <a:normAutofit/>
          </a:bodyPr>
          <a:lstStyle/>
          <a:p>
            <a:r>
              <a:rPr lang="en-US" dirty="0"/>
              <a:t>Which part of the plane has the most bird strikes? - RU</a:t>
            </a:r>
          </a:p>
        </p:txBody>
      </p:sp>
      <p:sp>
        <p:nvSpPr>
          <p:cNvPr id="3" name="Content Placeholder 2">
            <a:extLst>
              <a:ext uri="{FF2B5EF4-FFF2-40B4-BE49-F238E27FC236}">
                <a16:creationId xmlns:a16="http://schemas.microsoft.com/office/drawing/2014/main" id="{B34080D1-8BE5-4FDF-BEC0-DD6FA0454D15}"/>
              </a:ext>
            </a:extLst>
          </p:cNvPr>
          <p:cNvSpPr>
            <a:spLocks noGrp="1"/>
          </p:cNvSpPr>
          <p:nvPr>
            <p:ph idx="1"/>
          </p:nvPr>
        </p:nvSpPr>
        <p:spPr/>
        <p:txBody>
          <a:bodyPr/>
          <a:lstStyle/>
          <a:p>
            <a:r>
              <a:rPr lang="en-US" dirty="0"/>
              <a:t>Part</a:t>
            </a:r>
          </a:p>
          <a:p>
            <a:r>
              <a:rPr lang="en-US" dirty="0"/>
              <a:t>% of time an “engine” is hit, that led to injuries and fatalities</a:t>
            </a:r>
          </a:p>
          <a:p>
            <a:pPr marL="0" indent="0">
              <a:buNone/>
            </a:pPr>
            <a:endParaRPr lang="en-US" dirty="0"/>
          </a:p>
        </p:txBody>
      </p:sp>
    </p:spTree>
    <p:extLst>
      <p:ext uri="{BB962C8B-B14F-4D97-AF65-F5344CB8AC3E}">
        <p14:creationId xmlns:p14="http://schemas.microsoft.com/office/powerpoint/2010/main" val="3491993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C35FC-35F0-4F0E-8D28-8926EC740B74}"/>
              </a:ext>
            </a:extLst>
          </p:cNvPr>
          <p:cNvSpPr>
            <a:spLocks noGrp="1"/>
          </p:cNvSpPr>
          <p:nvPr>
            <p:ph type="title"/>
          </p:nvPr>
        </p:nvSpPr>
        <p:spPr/>
        <p:txBody>
          <a:bodyPr>
            <a:normAutofit/>
          </a:bodyPr>
          <a:lstStyle/>
          <a:p>
            <a:r>
              <a:rPr lang="en-US" dirty="0"/>
              <a:t>At what time of day do the most bird strikes happen?</a:t>
            </a:r>
          </a:p>
        </p:txBody>
      </p:sp>
      <p:sp>
        <p:nvSpPr>
          <p:cNvPr id="3" name="Content Placeholder 2">
            <a:extLst>
              <a:ext uri="{FF2B5EF4-FFF2-40B4-BE49-F238E27FC236}">
                <a16:creationId xmlns:a16="http://schemas.microsoft.com/office/drawing/2014/main" id="{B34080D1-8BE5-4FDF-BEC0-DD6FA0454D15}"/>
              </a:ext>
            </a:extLst>
          </p:cNvPr>
          <p:cNvSpPr>
            <a:spLocks noGrp="1"/>
          </p:cNvSpPr>
          <p:nvPr>
            <p:ph idx="1"/>
          </p:nvPr>
        </p:nvSpPr>
        <p:spPr/>
        <p:txBody>
          <a:bodyPr/>
          <a:lstStyle/>
          <a:p>
            <a:r>
              <a:rPr lang="en-US" dirty="0"/>
              <a:t>Visibility (dawn, day, dusk, night)</a:t>
            </a:r>
          </a:p>
          <a:p>
            <a:endParaRPr lang="en-US" dirty="0"/>
          </a:p>
        </p:txBody>
      </p:sp>
    </p:spTree>
    <p:extLst>
      <p:ext uri="{BB962C8B-B14F-4D97-AF65-F5344CB8AC3E}">
        <p14:creationId xmlns:p14="http://schemas.microsoft.com/office/powerpoint/2010/main" val="2770721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C35FC-35F0-4F0E-8D28-8926EC740B74}"/>
              </a:ext>
            </a:extLst>
          </p:cNvPr>
          <p:cNvSpPr>
            <a:spLocks noGrp="1"/>
          </p:cNvSpPr>
          <p:nvPr>
            <p:ph type="title"/>
          </p:nvPr>
        </p:nvSpPr>
        <p:spPr/>
        <p:txBody>
          <a:bodyPr>
            <a:normAutofit/>
          </a:bodyPr>
          <a:lstStyle/>
          <a:p>
            <a:r>
              <a:rPr lang="en-US" dirty="0"/>
              <a:t>Which weather conditions lead to the most bird strikes?</a:t>
            </a:r>
          </a:p>
        </p:txBody>
      </p:sp>
      <p:sp>
        <p:nvSpPr>
          <p:cNvPr id="3" name="Content Placeholder 2">
            <a:extLst>
              <a:ext uri="{FF2B5EF4-FFF2-40B4-BE49-F238E27FC236}">
                <a16:creationId xmlns:a16="http://schemas.microsoft.com/office/drawing/2014/main" id="{B34080D1-8BE5-4FDF-BEC0-DD6FA0454D15}"/>
              </a:ext>
            </a:extLst>
          </p:cNvPr>
          <p:cNvSpPr>
            <a:spLocks noGrp="1"/>
          </p:cNvSpPr>
          <p:nvPr>
            <p:ph idx="1"/>
          </p:nvPr>
        </p:nvSpPr>
        <p:spPr/>
        <p:txBody>
          <a:bodyPr/>
          <a:lstStyle/>
          <a:p>
            <a:r>
              <a:rPr lang="en-US" dirty="0"/>
              <a:t>Precipitation (fog, rain, snow...)</a:t>
            </a:r>
          </a:p>
        </p:txBody>
      </p:sp>
    </p:spTree>
    <p:extLst>
      <p:ext uri="{BB962C8B-B14F-4D97-AF65-F5344CB8AC3E}">
        <p14:creationId xmlns:p14="http://schemas.microsoft.com/office/powerpoint/2010/main" val="1845193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C35FC-35F0-4F0E-8D28-8926EC740B74}"/>
              </a:ext>
            </a:extLst>
          </p:cNvPr>
          <p:cNvSpPr>
            <a:spLocks noGrp="1"/>
          </p:cNvSpPr>
          <p:nvPr>
            <p:ph type="title"/>
          </p:nvPr>
        </p:nvSpPr>
        <p:spPr/>
        <p:txBody>
          <a:bodyPr>
            <a:normAutofit/>
          </a:bodyPr>
          <a:lstStyle/>
          <a:p>
            <a:r>
              <a:rPr lang="en-US" dirty="0"/>
              <a:t>Observations</a:t>
            </a:r>
          </a:p>
        </p:txBody>
      </p:sp>
      <p:sp>
        <p:nvSpPr>
          <p:cNvPr id="3" name="Content Placeholder 2">
            <a:extLst>
              <a:ext uri="{FF2B5EF4-FFF2-40B4-BE49-F238E27FC236}">
                <a16:creationId xmlns:a16="http://schemas.microsoft.com/office/drawing/2014/main" id="{B34080D1-8BE5-4FDF-BEC0-DD6FA0454D15}"/>
              </a:ext>
            </a:extLst>
          </p:cNvPr>
          <p:cNvSpPr>
            <a:spLocks noGrp="1"/>
          </p:cNvSpPr>
          <p:nvPr>
            <p:ph idx="1"/>
          </p:nvPr>
        </p:nvSpPr>
        <p:spPr/>
        <p:txBody>
          <a:bodyPr>
            <a:normAutofit/>
          </a:bodyPr>
          <a:lstStyle/>
          <a:p>
            <a:r>
              <a:rPr lang="en-US" sz="2000" dirty="0"/>
              <a:t>The summer season, and especially the month of August, has the most bird strikes</a:t>
            </a:r>
          </a:p>
          <a:p>
            <a:r>
              <a:rPr lang="en-US" sz="2000" dirty="0"/>
              <a:t>We have identified the top 10 known bird species in this dataset that contribute to the most bird strikes, generally they hit the plane one at a time</a:t>
            </a:r>
          </a:p>
          <a:p>
            <a:r>
              <a:rPr lang="en-US" sz="2000" dirty="0"/>
              <a:t>The most bird strikes happen “On Approach”</a:t>
            </a:r>
          </a:p>
          <a:p>
            <a:r>
              <a:rPr lang="en-US" sz="2000" dirty="0"/>
              <a:t>Commercial planes are more impacted by bird strikes than military planes</a:t>
            </a:r>
          </a:p>
          <a:p>
            <a:r>
              <a:rPr lang="en-US" sz="2000" dirty="0"/>
              <a:t>The “ASO” FAA region, which includes states in the southeastern region of the U.S., has the highest incidence of bird strikes. However, Texas which is in ASW region, is the state with the most bird strikes. </a:t>
            </a:r>
          </a:p>
          <a:p>
            <a:r>
              <a:rPr lang="en-US" sz="2000" dirty="0"/>
              <a:t>[PLACEHOLDER] – PART OF PLANE – RU WILL UPDATE</a:t>
            </a:r>
          </a:p>
          <a:p>
            <a:r>
              <a:rPr lang="en-US" sz="2000" dirty="0"/>
              <a:t>[PLACEHOLDER] – VISIBILITY</a:t>
            </a:r>
          </a:p>
          <a:p>
            <a:r>
              <a:rPr lang="en-US" sz="2000" dirty="0"/>
              <a:t>[PLACEHOLDER] – PRECIP</a:t>
            </a:r>
          </a:p>
          <a:p>
            <a:endParaRPr lang="en-US" sz="2000" dirty="0"/>
          </a:p>
          <a:p>
            <a:endParaRPr lang="en-US" sz="2000" dirty="0"/>
          </a:p>
          <a:p>
            <a:endParaRPr lang="en-US" sz="2000" dirty="0"/>
          </a:p>
        </p:txBody>
      </p:sp>
    </p:spTree>
    <p:extLst>
      <p:ext uri="{BB962C8B-B14F-4D97-AF65-F5344CB8AC3E}">
        <p14:creationId xmlns:p14="http://schemas.microsoft.com/office/powerpoint/2010/main" val="4152921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8F9CBE3F-79A8-4F8F-88D9-DAD03D0D2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BEEE71-2AB2-4DC2-BC5E-DDD194C56081}"/>
              </a:ext>
            </a:extLst>
          </p:cNvPr>
          <p:cNvSpPr>
            <a:spLocks noGrp="1"/>
          </p:cNvSpPr>
          <p:nvPr>
            <p:ph type="title"/>
          </p:nvPr>
        </p:nvSpPr>
        <p:spPr>
          <a:xfrm>
            <a:off x="1531218" y="605579"/>
            <a:ext cx="9147940" cy="3529574"/>
          </a:xfrm>
        </p:spPr>
        <p:txBody>
          <a:bodyPr vert="horz" lIns="91440" tIns="45720" rIns="91440" bIns="45720" rtlCol="0" anchor="b">
            <a:normAutofit/>
          </a:bodyPr>
          <a:lstStyle/>
          <a:p>
            <a:pPr algn="ctr"/>
            <a:r>
              <a:rPr lang="en-US" b="1" i="0" kern="1200" dirty="0">
                <a:solidFill>
                  <a:schemeClr val="bg1"/>
                </a:solidFill>
                <a:latin typeface="+mj-lt"/>
                <a:ea typeface="+mj-ea"/>
                <a:cs typeface="+mj-cs"/>
              </a:rPr>
              <a:t>Goal: </a:t>
            </a:r>
            <a:br>
              <a:rPr lang="en-US" b="1" i="0" kern="1200" dirty="0">
                <a:solidFill>
                  <a:schemeClr val="bg1"/>
                </a:solidFill>
                <a:latin typeface="+mj-lt"/>
                <a:ea typeface="+mj-ea"/>
                <a:cs typeface="+mj-cs"/>
              </a:rPr>
            </a:br>
            <a:r>
              <a:rPr lang="en-US" b="1" i="0" kern="1200" dirty="0">
                <a:solidFill>
                  <a:schemeClr val="bg1"/>
                </a:solidFill>
                <a:latin typeface="+mj-lt"/>
                <a:ea typeface="+mj-ea"/>
                <a:cs typeface="+mj-cs"/>
              </a:rPr>
              <a:t>Identify the highest risk factors that lead to bird strikes to airplanes</a:t>
            </a:r>
          </a:p>
        </p:txBody>
      </p:sp>
      <p:sp>
        <p:nvSpPr>
          <p:cNvPr id="12"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14"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6"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18"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
        <p:nvSpPr>
          <p:cNvPr id="20"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2"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cxnSp>
        <p:nvCxnSpPr>
          <p:cNvPr id="24" name="Straight Connector 23">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831729"/>
            <a:ext cx="12188952"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5702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DAE1B-A21D-4865-9744-E5204EF21281}"/>
              </a:ext>
            </a:extLst>
          </p:cNvPr>
          <p:cNvSpPr>
            <a:spLocks noGrp="1"/>
          </p:cNvSpPr>
          <p:nvPr>
            <p:ph type="title"/>
          </p:nvPr>
        </p:nvSpPr>
        <p:spPr/>
        <p:txBody>
          <a:bodyPr/>
          <a:lstStyle/>
          <a:p>
            <a:r>
              <a:rPr lang="en-US" dirty="0"/>
              <a:t>Clean the database</a:t>
            </a:r>
          </a:p>
        </p:txBody>
      </p:sp>
      <p:sp>
        <p:nvSpPr>
          <p:cNvPr id="3" name="Content Placeholder 2">
            <a:extLst>
              <a:ext uri="{FF2B5EF4-FFF2-40B4-BE49-F238E27FC236}">
                <a16:creationId xmlns:a16="http://schemas.microsoft.com/office/drawing/2014/main" id="{7C2B892C-8DCE-4E27-A26F-FC541993164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29601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BA365-DA3B-425D-B1C9-077608D99922}"/>
              </a:ext>
            </a:extLst>
          </p:cNvPr>
          <p:cNvSpPr>
            <a:spLocks noGrp="1"/>
          </p:cNvSpPr>
          <p:nvPr>
            <p:ph type="title"/>
          </p:nvPr>
        </p:nvSpPr>
        <p:spPr/>
        <p:txBody>
          <a:bodyPr/>
          <a:lstStyle/>
          <a:p>
            <a:r>
              <a:rPr lang="en-US" dirty="0"/>
              <a:t>Which month has the highest rate of bird strikes?</a:t>
            </a:r>
          </a:p>
        </p:txBody>
      </p:sp>
      <p:sp>
        <p:nvSpPr>
          <p:cNvPr id="3" name="Content Placeholder 2">
            <a:extLst>
              <a:ext uri="{FF2B5EF4-FFF2-40B4-BE49-F238E27FC236}">
                <a16:creationId xmlns:a16="http://schemas.microsoft.com/office/drawing/2014/main" id="{219AD779-C76E-44D1-A383-167272E6C9F6}"/>
              </a:ext>
            </a:extLst>
          </p:cNvPr>
          <p:cNvSpPr>
            <a:spLocks noGrp="1"/>
          </p:cNvSpPr>
          <p:nvPr>
            <p:ph idx="1"/>
          </p:nvPr>
        </p:nvSpPr>
        <p:spPr/>
        <p:txBody>
          <a:bodyPr/>
          <a:lstStyle/>
          <a:p>
            <a:r>
              <a:rPr lang="en-US" dirty="0"/>
              <a:t>Season: Summer</a:t>
            </a:r>
          </a:p>
          <a:p>
            <a:r>
              <a:rPr lang="en-US" dirty="0"/>
              <a:t>Month: August</a:t>
            </a:r>
          </a:p>
        </p:txBody>
      </p:sp>
    </p:spTree>
    <p:extLst>
      <p:ext uri="{BB962C8B-B14F-4D97-AF65-F5344CB8AC3E}">
        <p14:creationId xmlns:p14="http://schemas.microsoft.com/office/powerpoint/2010/main" val="1312275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3BAED-773A-42B7-9186-36F448C1A7FB}"/>
              </a:ext>
            </a:extLst>
          </p:cNvPr>
          <p:cNvSpPr>
            <a:spLocks noGrp="1"/>
          </p:cNvSpPr>
          <p:nvPr>
            <p:ph type="title"/>
          </p:nvPr>
        </p:nvSpPr>
        <p:spPr/>
        <p:txBody>
          <a:bodyPr>
            <a:normAutofit fontScale="90000"/>
          </a:bodyPr>
          <a:lstStyle/>
          <a:p>
            <a:r>
              <a:rPr lang="en-US" dirty="0"/>
              <a:t>Is there a type of bird that contributes to the highest rate of bird strikes, overall?</a:t>
            </a:r>
          </a:p>
        </p:txBody>
      </p:sp>
      <p:sp>
        <p:nvSpPr>
          <p:cNvPr id="3" name="Content Placeholder 2">
            <a:extLst>
              <a:ext uri="{FF2B5EF4-FFF2-40B4-BE49-F238E27FC236}">
                <a16:creationId xmlns:a16="http://schemas.microsoft.com/office/drawing/2014/main" id="{7C2A6A5F-C7A1-4E4F-AE9F-65930FFCE093}"/>
              </a:ext>
            </a:extLst>
          </p:cNvPr>
          <p:cNvSpPr>
            <a:spLocks noGrp="1"/>
          </p:cNvSpPr>
          <p:nvPr>
            <p:ph idx="1"/>
          </p:nvPr>
        </p:nvSpPr>
        <p:spPr/>
        <p:txBody>
          <a:bodyPr/>
          <a:lstStyle/>
          <a:p>
            <a:r>
              <a:rPr lang="en-US" dirty="0"/>
              <a:t>Bird: Mourning Dove</a:t>
            </a:r>
          </a:p>
        </p:txBody>
      </p:sp>
    </p:spTree>
    <p:extLst>
      <p:ext uri="{BB962C8B-B14F-4D97-AF65-F5344CB8AC3E}">
        <p14:creationId xmlns:p14="http://schemas.microsoft.com/office/powerpoint/2010/main" val="3681549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3BAED-773A-42B7-9186-36F448C1A7FB}"/>
              </a:ext>
            </a:extLst>
          </p:cNvPr>
          <p:cNvSpPr>
            <a:spLocks noGrp="1"/>
          </p:cNvSpPr>
          <p:nvPr>
            <p:ph type="title"/>
          </p:nvPr>
        </p:nvSpPr>
        <p:spPr/>
        <p:txBody>
          <a:bodyPr>
            <a:normAutofit fontScale="90000"/>
          </a:bodyPr>
          <a:lstStyle/>
          <a:p>
            <a:r>
              <a:rPr lang="en-US" dirty="0"/>
              <a:t>At what point during the flight phase do most bird strikes take place, overall?</a:t>
            </a:r>
          </a:p>
        </p:txBody>
      </p:sp>
      <p:sp>
        <p:nvSpPr>
          <p:cNvPr id="3" name="Content Placeholder 2">
            <a:extLst>
              <a:ext uri="{FF2B5EF4-FFF2-40B4-BE49-F238E27FC236}">
                <a16:creationId xmlns:a16="http://schemas.microsoft.com/office/drawing/2014/main" id="{7C2A6A5F-C7A1-4E4F-AE9F-65930FFCE093}"/>
              </a:ext>
            </a:extLst>
          </p:cNvPr>
          <p:cNvSpPr>
            <a:spLocks noGrp="1"/>
          </p:cNvSpPr>
          <p:nvPr>
            <p:ph idx="1"/>
          </p:nvPr>
        </p:nvSpPr>
        <p:spPr/>
        <p:txBody>
          <a:bodyPr/>
          <a:lstStyle/>
          <a:p>
            <a:r>
              <a:rPr lang="en-US" dirty="0"/>
              <a:t>On Approach</a:t>
            </a:r>
          </a:p>
        </p:txBody>
      </p:sp>
    </p:spTree>
    <p:extLst>
      <p:ext uri="{BB962C8B-B14F-4D97-AF65-F5344CB8AC3E}">
        <p14:creationId xmlns:p14="http://schemas.microsoft.com/office/powerpoint/2010/main" val="1664127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C35FC-35F0-4F0E-8D28-8926EC740B74}"/>
              </a:ext>
            </a:extLst>
          </p:cNvPr>
          <p:cNvSpPr>
            <a:spLocks noGrp="1"/>
          </p:cNvSpPr>
          <p:nvPr>
            <p:ph type="title"/>
          </p:nvPr>
        </p:nvSpPr>
        <p:spPr/>
        <p:txBody>
          <a:bodyPr>
            <a:normAutofit/>
          </a:bodyPr>
          <a:lstStyle/>
          <a:p>
            <a:r>
              <a:rPr lang="en-US" dirty="0"/>
              <a:t>Do commercial or military airlines have the most bird strikes, overall?</a:t>
            </a:r>
          </a:p>
        </p:txBody>
      </p:sp>
      <p:sp>
        <p:nvSpPr>
          <p:cNvPr id="3" name="Content Placeholder 2">
            <a:extLst>
              <a:ext uri="{FF2B5EF4-FFF2-40B4-BE49-F238E27FC236}">
                <a16:creationId xmlns:a16="http://schemas.microsoft.com/office/drawing/2014/main" id="{B34080D1-8BE5-4FDF-BEC0-DD6FA0454D15}"/>
              </a:ext>
            </a:extLst>
          </p:cNvPr>
          <p:cNvSpPr>
            <a:spLocks noGrp="1"/>
          </p:cNvSpPr>
          <p:nvPr>
            <p:ph idx="1"/>
          </p:nvPr>
        </p:nvSpPr>
        <p:spPr/>
        <p:txBody>
          <a:bodyPr/>
          <a:lstStyle/>
          <a:p>
            <a:r>
              <a:rPr lang="en-US" dirty="0"/>
              <a:t>Commercial</a:t>
            </a:r>
          </a:p>
        </p:txBody>
      </p:sp>
    </p:spTree>
    <p:extLst>
      <p:ext uri="{BB962C8B-B14F-4D97-AF65-F5344CB8AC3E}">
        <p14:creationId xmlns:p14="http://schemas.microsoft.com/office/powerpoint/2010/main" val="3949020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C35FC-35F0-4F0E-8D28-8926EC740B74}"/>
              </a:ext>
            </a:extLst>
          </p:cNvPr>
          <p:cNvSpPr>
            <a:spLocks noGrp="1"/>
          </p:cNvSpPr>
          <p:nvPr>
            <p:ph type="title"/>
          </p:nvPr>
        </p:nvSpPr>
        <p:spPr/>
        <p:txBody>
          <a:bodyPr>
            <a:normAutofit/>
          </a:bodyPr>
          <a:lstStyle/>
          <a:p>
            <a:r>
              <a:rPr lang="en-US" dirty="0"/>
              <a:t>Where do most bird strikes take place?</a:t>
            </a:r>
          </a:p>
        </p:txBody>
      </p:sp>
      <p:sp>
        <p:nvSpPr>
          <p:cNvPr id="3" name="Content Placeholder 2">
            <a:extLst>
              <a:ext uri="{FF2B5EF4-FFF2-40B4-BE49-F238E27FC236}">
                <a16:creationId xmlns:a16="http://schemas.microsoft.com/office/drawing/2014/main" id="{B34080D1-8BE5-4FDF-BEC0-DD6FA0454D15}"/>
              </a:ext>
            </a:extLst>
          </p:cNvPr>
          <p:cNvSpPr>
            <a:spLocks noGrp="1"/>
          </p:cNvSpPr>
          <p:nvPr>
            <p:ph idx="1"/>
          </p:nvPr>
        </p:nvSpPr>
        <p:spPr/>
        <p:txBody>
          <a:bodyPr/>
          <a:lstStyle/>
          <a:p>
            <a:r>
              <a:rPr lang="en-US" dirty="0"/>
              <a:t>FAA Region: ASO (Southern Region)</a:t>
            </a:r>
          </a:p>
          <a:p>
            <a:pPr marL="0" indent="0">
              <a:buNone/>
            </a:pPr>
            <a:endParaRPr lang="en-US" dirty="0"/>
          </a:p>
        </p:txBody>
      </p:sp>
    </p:spTree>
    <p:extLst>
      <p:ext uri="{BB962C8B-B14F-4D97-AF65-F5344CB8AC3E}">
        <p14:creationId xmlns:p14="http://schemas.microsoft.com/office/powerpoint/2010/main" val="284372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C35FC-35F0-4F0E-8D28-8926EC740B74}"/>
              </a:ext>
            </a:extLst>
          </p:cNvPr>
          <p:cNvSpPr>
            <a:spLocks noGrp="1"/>
          </p:cNvSpPr>
          <p:nvPr>
            <p:ph type="title"/>
          </p:nvPr>
        </p:nvSpPr>
        <p:spPr/>
        <p:txBody>
          <a:bodyPr>
            <a:normAutofit/>
          </a:bodyPr>
          <a:lstStyle/>
          <a:p>
            <a:r>
              <a:rPr lang="en-US" dirty="0"/>
              <a:t>Where do most bird strikes take place?</a:t>
            </a:r>
          </a:p>
        </p:txBody>
      </p:sp>
      <p:sp>
        <p:nvSpPr>
          <p:cNvPr id="3" name="Content Placeholder 2">
            <a:extLst>
              <a:ext uri="{FF2B5EF4-FFF2-40B4-BE49-F238E27FC236}">
                <a16:creationId xmlns:a16="http://schemas.microsoft.com/office/drawing/2014/main" id="{B34080D1-8BE5-4FDF-BEC0-DD6FA0454D15}"/>
              </a:ext>
            </a:extLst>
          </p:cNvPr>
          <p:cNvSpPr>
            <a:spLocks noGrp="1"/>
          </p:cNvSpPr>
          <p:nvPr>
            <p:ph idx="1"/>
          </p:nvPr>
        </p:nvSpPr>
        <p:spPr/>
        <p:txBody>
          <a:bodyPr/>
          <a:lstStyle/>
          <a:p>
            <a:r>
              <a:rPr lang="en-US" dirty="0"/>
              <a:t>By FAA Region: ASO (Southern Region)</a:t>
            </a:r>
          </a:p>
          <a:p>
            <a:r>
              <a:rPr lang="en-US" dirty="0"/>
              <a:t>By State: Texas</a:t>
            </a:r>
          </a:p>
          <a:p>
            <a:endParaRPr lang="en-US" dirty="0"/>
          </a:p>
          <a:p>
            <a:pPr marL="0" indent="0">
              <a:buNone/>
            </a:pPr>
            <a:endParaRPr lang="en-US" dirty="0"/>
          </a:p>
        </p:txBody>
      </p:sp>
    </p:spTree>
    <p:extLst>
      <p:ext uri="{BB962C8B-B14F-4D97-AF65-F5344CB8AC3E}">
        <p14:creationId xmlns:p14="http://schemas.microsoft.com/office/powerpoint/2010/main" val="2281894459"/>
      </p:ext>
    </p:extLst>
  </p:cSld>
  <p:clrMapOvr>
    <a:masterClrMapping/>
  </p:clrMapOvr>
</p:sld>
</file>

<file path=ppt/theme/theme1.xml><?xml version="1.0" encoding="utf-8"?>
<a:theme xmlns:a="http://schemas.openxmlformats.org/drawingml/2006/main" name="GradientVTI">
  <a:themeElements>
    <a:clrScheme name="Savon">
      <a:dk1>
        <a:srgbClr val="000000"/>
      </a:dk1>
      <a:lt1>
        <a:srgbClr val="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otalTime>152</TotalTime>
  <Words>372</Words>
  <Application>Microsoft Office PowerPoint</Application>
  <PresentationFormat>Widescreen</PresentationFormat>
  <Paragraphs>41</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Univers</vt:lpstr>
      <vt:lpstr>GradientVTI</vt:lpstr>
      <vt:lpstr>Birds</vt:lpstr>
      <vt:lpstr>Goal:  Identify the highest risk factors that lead to bird strikes to airplanes</vt:lpstr>
      <vt:lpstr>Clean the database</vt:lpstr>
      <vt:lpstr>Which month has the highest rate of bird strikes?</vt:lpstr>
      <vt:lpstr>Is there a type of bird that contributes to the highest rate of bird strikes, overall?</vt:lpstr>
      <vt:lpstr>At what point during the flight phase do most bird strikes take place, overall?</vt:lpstr>
      <vt:lpstr>Do commercial or military airlines have the most bird strikes, overall?</vt:lpstr>
      <vt:lpstr>Where do most bird strikes take place?</vt:lpstr>
      <vt:lpstr>Where do most bird strikes take place?</vt:lpstr>
      <vt:lpstr>Where do most bird strikes take place? (Contd.)</vt:lpstr>
      <vt:lpstr>Which part of the plane has the most bird strikes? - RU</vt:lpstr>
      <vt:lpstr>At what time of day do the most bird strikes happen?</vt:lpstr>
      <vt:lpstr>Which weather conditions lead to the most bird strikes?</vt:lpstr>
      <vt:lpstr>Observations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Birds</dc:title>
  <dc:creator>Kevin Lam</dc:creator>
  <cp:lastModifiedBy>Ramyata Upmaka</cp:lastModifiedBy>
  <cp:revision>8</cp:revision>
  <dcterms:created xsi:type="dcterms:W3CDTF">2020-10-22T22:29:58Z</dcterms:created>
  <dcterms:modified xsi:type="dcterms:W3CDTF">2020-10-23T01:04:24Z</dcterms:modified>
</cp:coreProperties>
</file>