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76" r:id="rId6"/>
    <p:sldId id="260" r:id="rId7"/>
    <p:sldId id="271" r:id="rId8"/>
    <p:sldId id="261" r:id="rId9"/>
    <p:sldId id="262" r:id="rId10"/>
    <p:sldId id="263" r:id="rId11"/>
    <p:sldId id="275" r:id="rId12"/>
    <p:sldId id="277" r:id="rId13"/>
    <p:sldId id="272" r:id="rId14"/>
    <p:sldId id="265" r:id="rId15"/>
    <p:sldId id="273" r:id="rId16"/>
    <p:sldId id="274" r:id="rId17"/>
    <p:sldId id="267" r:id="rId18"/>
    <p:sldId id="268" r:id="rId19"/>
    <p:sldId id="269"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89" autoAdjust="0"/>
    <p:restoredTop sz="94660"/>
  </p:normalViewPr>
  <p:slideViewPr>
    <p:cSldViewPr snapToGrid="0">
      <p:cViewPr varScale="1">
        <p:scale>
          <a:sx n="72" d="100"/>
          <a:sy n="72" d="100"/>
        </p:scale>
        <p:origin x="7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10/24/2020</a:t>
            </a:fld>
            <a:endParaRPr lang="en-US" dirty="0"/>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73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10/24/2020</a:t>
            </a:fld>
            <a:endParaRPr lang="en-US" dirty="0"/>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09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10/24/2020</a:t>
            </a:fld>
            <a:endParaRPr lang="en-US" dirty="0"/>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16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10/24/2020</a:t>
            </a:fld>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831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10/24/2020</a:t>
            </a:fld>
            <a:endParaRPr lang="en-US" dirty="0"/>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59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10/24/2020</a:t>
            </a:fld>
            <a:endParaRPr lang="en-US" dirty="0"/>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88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10/24/2020</a:t>
            </a:fld>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02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10/24/2020</a:t>
            </a:fld>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47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10/24/2020</a:t>
            </a:fld>
            <a:endParaRPr lang="en-US" dirty="0"/>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92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10/24/2020</a:t>
            </a:fld>
            <a:endParaRPr lang="en-US" dirty="0"/>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4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10/24/2020</a:t>
            </a:fld>
            <a:endParaRPr lang="en-US" dirty="0"/>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76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10/24/2020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dirty="0"/>
          </a:p>
        </p:txBody>
      </p:sp>
    </p:spTree>
    <p:extLst>
      <p:ext uri="{BB962C8B-B14F-4D97-AF65-F5344CB8AC3E}">
        <p14:creationId xmlns:p14="http://schemas.microsoft.com/office/powerpoint/2010/main" val="73747457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92427A-2B55-4DF8-9962-F89AA676FE0B}"/>
              </a:ext>
            </a:extLst>
          </p:cNvPr>
          <p:cNvSpPr>
            <a:spLocks noGrp="1"/>
          </p:cNvSpPr>
          <p:nvPr>
            <p:ph type="ctrTitle"/>
          </p:nvPr>
        </p:nvSpPr>
        <p:spPr>
          <a:xfrm>
            <a:off x="838200" y="582172"/>
            <a:ext cx="4076460" cy="3223300"/>
          </a:xfrm>
        </p:spPr>
        <p:txBody>
          <a:bodyPr anchor="b">
            <a:normAutofit/>
          </a:bodyPr>
          <a:lstStyle/>
          <a:p>
            <a:pPr algn="r"/>
            <a:r>
              <a:rPr lang="en-US" sz="7200" dirty="0">
                <a:solidFill>
                  <a:schemeClr val="bg1"/>
                </a:solidFill>
              </a:rPr>
              <a:t>Birds and PLanes</a:t>
            </a:r>
          </a:p>
        </p:txBody>
      </p:sp>
      <p:sp>
        <p:nvSpPr>
          <p:cNvPr id="3" name="Subtitle 2">
            <a:extLst>
              <a:ext uri="{FF2B5EF4-FFF2-40B4-BE49-F238E27FC236}">
                <a16:creationId xmlns:a16="http://schemas.microsoft.com/office/drawing/2014/main" id="{53E1DEF5-5CBF-4C6A-BB0A-3FB747001C44}"/>
              </a:ext>
            </a:extLst>
          </p:cNvPr>
          <p:cNvSpPr>
            <a:spLocks noGrp="1"/>
          </p:cNvSpPr>
          <p:nvPr>
            <p:ph type="subTitle" idx="1"/>
          </p:nvPr>
        </p:nvSpPr>
        <p:spPr>
          <a:xfrm>
            <a:off x="793159" y="4110611"/>
            <a:ext cx="4517072" cy="2050040"/>
          </a:xfrm>
        </p:spPr>
        <p:txBody>
          <a:bodyPr>
            <a:normAutofit/>
          </a:bodyPr>
          <a:lstStyle/>
          <a:p>
            <a:r>
              <a:rPr lang="en-US" sz="1800" dirty="0">
                <a:solidFill>
                  <a:schemeClr val="bg1"/>
                </a:solidFill>
              </a:rPr>
              <a:t>Presented by The Combat Wombats</a:t>
            </a:r>
          </a:p>
          <a:p>
            <a:r>
              <a:rPr lang="en-US" sz="1800" dirty="0">
                <a:solidFill>
                  <a:schemeClr val="bg1"/>
                </a:solidFill>
              </a:rPr>
              <a:t>Joe Lubrano, Kevin Lam, Rafael Rodriguez, Ramyata Upmaka, Rongjun Ding</a:t>
            </a:r>
          </a:p>
        </p:txBody>
      </p:sp>
      <p:pic>
        <p:nvPicPr>
          <p:cNvPr id="4" name="Picture 3">
            <a:extLst>
              <a:ext uri="{FF2B5EF4-FFF2-40B4-BE49-F238E27FC236}">
                <a16:creationId xmlns:a16="http://schemas.microsoft.com/office/drawing/2014/main" id="{ACA7E16B-3016-423A-BD64-3E26CA914A53}"/>
              </a:ext>
            </a:extLst>
          </p:cNvPr>
          <p:cNvPicPr>
            <a:picLocks noChangeAspect="1"/>
          </p:cNvPicPr>
          <p:nvPr/>
        </p:nvPicPr>
        <p:blipFill rotWithShape="1">
          <a:blip r:embed="rId2">
            <a:duotone>
              <a:schemeClr val="accent2">
                <a:shade val="45000"/>
                <a:satMod val="135000"/>
              </a:schemeClr>
              <a:prstClr val="white"/>
            </a:duotone>
            <a:alphaModFix amt="51000"/>
          </a:blip>
          <a:srcRect l="14905" r="19541" b="-1"/>
          <a:stretch/>
        </p:blipFill>
        <p:spPr>
          <a:xfrm>
            <a:off x="5457027" y="10"/>
            <a:ext cx="6734973" cy="6857990"/>
          </a:xfrm>
          <a:prstGeom prst="rect">
            <a:avLst/>
          </a:prstGeom>
        </p:spPr>
      </p:pic>
      <p:sp>
        <p:nvSpPr>
          <p:cNvPr id="11"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3"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495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35FC-35F0-4F0E-8D28-8926EC740B74}"/>
              </a:ext>
            </a:extLst>
          </p:cNvPr>
          <p:cNvSpPr>
            <a:spLocks noGrp="1"/>
          </p:cNvSpPr>
          <p:nvPr>
            <p:ph type="title"/>
          </p:nvPr>
        </p:nvSpPr>
        <p:spPr/>
        <p:txBody>
          <a:bodyPr>
            <a:normAutofit/>
          </a:bodyPr>
          <a:lstStyle/>
          <a:p>
            <a:r>
              <a:rPr lang="en-US" dirty="0"/>
              <a:t>Where do most bird strikes take place?</a:t>
            </a:r>
          </a:p>
        </p:txBody>
      </p:sp>
      <p:sp>
        <p:nvSpPr>
          <p:cNvPr id="3" name="Content Placeholder 2">
            <a:extLst>
              <a:ext uri="{FF2B5EF4-FFF2-40B4-BE49-F238E27FC236}">
                <a16:creationId xmlns:a16="http://schemas.microsoft.com/office/drawing/2014/main" id="{B34080D1-8BE5-4FDF-BEC0-DD6FA0454D15}"/>
              </a:ext>
            </a:extLst>
          </p:cNvPr>
          <p:cNvSpPr>
            <a:spLocks noGrp="1"/>
          </p:cNvSpPr>
          <p:nvPr>
            <p:ph idx="1"/>
          </p:nvPr>
        </p:nvSpPr>
        <p:spPr>
          <a:xfrm>
            <a:off x="838200" y="1456509"/>
            <a:ext cx="3724564" cy="934353"/>
          </a:xfrm>
        </p:spPr>
        <p:txBody>
          <a:bodyPr/>
          <a:lstStyle/>
          <a:p>
            <a:r>
              <a:rPr lang="en-US" dirty="0"/>
              <a:t>FAA Region: ASO (Southern Region)</a:t>
            </a:r>
          </a:p>
          <a:p>
            <a:pPr marL="0" indent="0">
              <a:buNone/>
            </a:pPr>
            <a:endParaRPr lang="en-US" dirty="0"/>
          </a:p>
        </p:txBody>
      </p:sp>
      <p:pic>
        <p:nvPicPr>
          <p:cNvPr id="5" name="Picture 4" descr="Chart, bar chart&#10;&#10;Description automatically generated">
            <a:extLst>
              <a:ext uri="{FF2B5EF4-FFF2-40B4-BE49-F238E27FC236}">
                <a16:creationId xmlns:a16="http://schemas.microsoft.com/office/drawing/2014/main" id="{3E7580F9-DB9E-4DEF-9361-96DDC451F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902" y="1605866"/>
            <a:ext cx="5196789" cy="5107361"/>
          </a:xfrm>
          <a:prstGeom prst="rect">
            <a:avLst/>
          </a:prstGeom>
        </p:spPr>
      </p:pic>
      <p:pic>
        <p:nvPicPr>
          <p:cNvPr id="7" name="Picture 2" descr="FAA Runway Safety Group – Service Areas &amp; Regional Offices">
            <a:extLst>
              <a:ext uri="{FF2B5EF4-FFF2-40B4-BE49-F238E27FC236}">
                <a16:creationId xmlns:a16="http://schemas.microsoft.com/office/drawing/2014/main" id="{1ABFD1C4-7DB0-4228-A50D-DC0F785509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1707"/>
            <a:ext cx="5715000" cy="40005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5259BD9-1835-4AAD-AF43-F7A8165F55DA}"/>
              </a:ext>
            </a:extLst>
          </p:cNvPr>
          <p:cNvSpPr/>
          <p:nvPr/>
        </p:nvSpPr>
        <p:spPr>
          <a:xfrm>
            <a:off x="7441035" y="1857030"/>
            <a:ext cx="545284" cy="476188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372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6ABD3-A5BD-411B-BC27-E12273E13720}"/>
              </a:ext>
            </a:extLst>
          </p:cNvPr>
          <p:cNvSpPr>
            <a:spLocks noGrp="1"/>
          </p:cNvSpPr>
          <p:nvPr>
            <p:ph type="title"/>
          </p:nvPr>
        </p:nvSpPr>
        <p:spPr/>
        <p:txBody>
          <a:bodyPr/>
          <a:lstStyle/>
          <a:p>
            <a:r>
              <a:rPr lang="en-US" dirty="0"/>
              <a:t>States with the most bird strikes</a:t>
            </a:r>
          </a:p>
        </p:txBody>
      </p:sp>
      <p:pic>
        <p:nvPicPr>
          <p:cNvPr id="7" name="Content Placeholder 6" descr="Chart, bar chart&#10;&#10;Description automatically generated">
            <a:extLst>
              <a:ext uri="{FF2B5EF4-FFF2-40B4-BE49-F238E27FC236}">
                <a16:creationId xmlns:a16="http://schemas.microsoft.com/office/drawing/2014/main" id="{D93B79E7-F547-4444-983B-9489DFAC52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6113" y="1477818"/>
            <a:ext cx="9026541" cy="5132348"/>
          </a:xfrm>
        </p:spPr>
      </p:pic>
    </p:spTree>
    <p:extLst>
      <p:ext uri="{BB962C8B-B14F-4D97-AF65-F5344CB8AC3E}">
        <p14:creationId xmlns:p14="http://schemas.microsoft.com/office/powerpoint/2010/main" val="998221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B40E-FED6-4C9C-A0FC-C861BC5F7DC6}"/>
              </a:ext>
            </a:extLst>
          </p:cNvPr>
          <p:cNvSpPr>
            <a:spLocks noGrp="1"/>
          </p:cNvSpPr>
          <p:nvPr>
            <p:ph type="title"/>
          </p:nvPr>
        </p:nvSpPr>
        <p:spPr/>
        <p:txBody>
          <a:bodyPr/>
          <a:lstStyle/>
          <a:p>
            <a:r>
              <a:rPr lang="en-US" dirty="0"/>
              <a:t>Correlation between airport latitude and longitude and bird strikes</a:t>
            </a:r>
          </a:p>
        </p:txBody>
      </p:sp>
      <p:pic>
        <p:nvPicPr>
          <p:cNvPr id="5" name="Content Placeholder 4" descr="Chart, scatter chart&#10;&#10;Description automatically generated">
            <a:extLst>
              <a:ext uri="{FF2B5EF4-FFF2-40B4-BE49-F238E27FC236}">
                <a16:creationId xmlns:a16="http://schemas.microsoft.com/office/drawing/2014/main" id="{DAC7B52F-4B6D-41B7-970C-E42459B40F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2074" y="2092855"/>
            <a:ext cx="4961267" cy="3491728"/>
          </a:xfrm>
        </p:spPr>
      </p:pic>
      <p:pic>
        <p:nvPicPr>
          <p:cNvPr id="9" name="Picture 8" descr="Chart, scatter chart&#10;&#10;Description automatically generated">
            <a:extLst>
              <a:ext uri="{FF2B5EF4-FFF2-40B4-BE49-F238E27FC236}">
                <a16:creationId xmlns:a16="http://schemas.microsoft.com/office/drawing/2014/main" id="{7553B5C8-B335-44F7-95B9-EE0A5783C0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880" y="2061994"/>
            <a:ext cx="5081145" cy="3522589"/>
          </a:xfrm>
          <a:prstGeom prst="rect">
            <a:avLst/>
          </a:prstGeom>
        </p:spPr>
      </p:pic>
      <p:sp>
        <p:nvSpPr>
          <p:cNvPr id="12" name="TextBox 11">
            <a:extLst>
              <a:ext uri="{FF2B5EF4-FFF2-40B4-BE49-F238E27FC236}">
                <a16:creationId xmlns:a16="http://schemas.microsoft.com/office/drawing/2014/main" id="{29A5568F-EFF8-4983-BDED-BFA7534C6164}"/>
              </a:ext>
            </a:extLst>
          </p:cNvPr>
          <p:cNvSpPr txBox="1"/>
          <p:nvPr/>
        </p:nvSpPr>
        <p:spPr>
          <a:xfrm>
            <a:off x="1375794" y="5584583"/>
            <a:ext cx="4720206" cy="923330"/>
          </a:xfrm>
          <a:prstGeom prst="rect">
            <a:avLst/>
          </a:prstGeom>
          <a:noFill/>
        </p:spPr>
        <p:txBody>
          <a:bodyPr wrap="square" rtlCol="0">
            <a:spAutoFit/>
          </a:bodyPr>
          <a:lstStyle/>
          <a:p>
            <a:r>
              <a:rPr lang="en-US" dirty="0"/>
              <a:t>r</a:t>
            </a:r>
            <a:r>
              <a:rPr lang="en-US" baseline="30000" dirty="0"/>
              <a:t>2 </a:t>
            </a:r>
            <a:r>
              <a:rPr lang="en-US" dirty="0"/>
              <a:t>= 0.003, p-value = 0.56</a:t>
            </a:r>
          </a:p>
          <a:p>
            <a:r>
              <a:rPr lang="en-US" dirty="0"/>
              <a:t>p-value &gt;0.05, latitude does not have a significant effect on bird strikes </a:t>
            </a:r>
          </a:p>
        </p:txBody>
      </p:sp>
      <p:sp>
        <p:nvSpPr>
          <p:cNvPr id="14" name="TextBox 13">
            <a:extLst>
              <a:ext uri="{FF2B5EF4-FFF2-40B4-BE49-F238E27FC236}">
                <a16:creationId xmlns:a16="http://schemas.microsoft.com/office/drawing/2014/main" id="{3E1E17ED-A31B-4D45-82A2-3903FB3D543E}"/>
              </a:ext>
            </a:extLst>
          </p:cNvPr>
          <p:cNvSpPr txBox="1"/>
          <p:nvPr/>
        </p:nvSpPr>
        <p:spPr>
          <a:xfrm>
            <a:off x="6989427" y="5584583"/>
            <a:ext cx="4720206" cy="923330"/>
          </a:xfrm>
          <a:prstGeom prst="rect">
            <a:avLst/>
          </a:prstGeom>
          <a:noFill/>
        </p:spPr>
        <p:txBody>
          <a:bodyPr wrap="square" rtlCol="0">
            <a:spAutoFit/>
          </a:bodyPr>
          <a:lstStyle/>
          <a:p>
            <a:r>
              <a:rPr lang="en-US" dirty="0"/>
              <a:t>r</a:t>
            </a:r>
            <a:r>
              <a:rPr lang="en-US" baseline="30000" dirty="0"/>
              <a:t>2 </a:t>
            </a:r>
            <a:r>
              <a:rPr lang="en-US" dirty="0"/>
              <a:t>= 0.002, p-value = 0.65</a:t>
            </a:r>
          </a:p>
          <a:p>
            <a:r>
              <a:rPr lang="en-US" dirty="0"/>
              <a:t>p-value &gt;0.05, longitude does not have a significant effect on bird strikes </a:t>
            </a:r>
          </a:p>
        </p:txBody>
      </p:sp>
    </p:spTree>
    <p:extLst>
      <p:ext uri="{BB962C8B-B14F-4D97-AF65-F5344CB8AC3E}">
        <p14:creationId xmlns:p14="http://schemas.microsoft.com/office/powerpoint/2010/main" val="2628373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F1F6-700A-47BE-930E-A8E34DE49500}"/>
              </a:ext>
            </a:extLst>
          </p:cNvPr>
          <p:cNvSpPr>
            <a:spLocks noGrp="1"/>
          </p:cNvSpPr>
          <p:nvPr>
            <p:ph type="title"/>
          </p:nvPr>
        </p:nvSpPr>
        <p:spPr/>
        <p:txBody>
          <a:bodyPr>
            <a:normAutofit fontScale="90000"/>
          </a:bodyPr>
          <a:lstStyle/>
          <a:p>
            <a:r>
              <a:rPr lang="en-US" dirty="0"/>
              <a:t>Top 100 airports across the 50 states in the U.S. with bird strikes from 1990-2015</a:t>
            </a:r>
          </a:p>
        </p:txBody>
      </p:sp>
      <p:pic>
        <p:nvPicPr>
          <p:cNvPr id="5" name="Content Placeholder 4" descr="Map&#10;&#10;Description automatically generated">
            <a:extLst>
              <a:ext uri="{FF2B5EF4-FFF2-40B4-BE49-F238E27FC236}">
                <a16:creationId xmlns:a16="http://schemas.microsoft.com/office/drawing/2014/main" id="{B9981ACB-A692-4DFA-AD8D-CF05404241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7161" y="1800458"/>
            <a:ext cx="8237678" cy="4633694"/>
          </a:xfrm>
        </p:spPr>
      </p:pic>
    </p:spTree>
    <p:extLst>
      <p:ext uri="{BB962C8B-B14F-4D97-AF65-F5344CB8AC3E}">
        <p14:creationId xmlns:p14="http://schemas.microsoft.com/office/powerpoint/2010/main" val="4097149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35FC-35F0-4F0E-8D28-8926EC740B74}"/>
              </a:ext>
            </a:extLst>
          </p:cNvPr>
          <p:cNvSpPr>
            <a:spLocks noGrp="1"/>
          </p:cNvSpPr>
          <p:nvPr>
            <p:ph type="title"/>
          </p:nvPr>
        </p:nvSpPr>
        <p:spPr/>
        <p:txBody>
          <a:bodyPr>
            <a:normAutofit/>
          </a:bodyPr>
          <a:lstStyle/>
          <a:p>
            <a:r>
              <a:rPr lang="en-US" dirty="0"/>
              <a:t>Which part of the plane has the most bird strikes? (Overall)</a:t>
            </a:r>
          </a:p>
        </p:txBody>
      </p:sp>
      <p:pic>
        <p:nvPicPr>
          <p:cNvPr id="7" name="Picture 6" descr="Chart, bar chart&#10;&#10;Description automatically generated">
            <a:extLst>
              <a:ext uri="{FF2B5EF4-FFF2-40B4-BE49-F238E27FC236}">
                <a16:creationId xmlns:a16="http://schemas.microsoft.com/office/drawing/2014/main" id="{01346742-65F4-4E61-925A-C4E26CC2C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712" y="1819712"/>
            <a:ext cx="10076576" cy="5038288"/>
          </a:xfrm>
          <a:prstGeom prst="rect">
            <a:avLst/>
          </a:prstGeom>
        </p:spPr>
      </p:pic>
      <p:sp>
        <p:nvSpPr>
          <p:cNvPr id="14" name="Rectangle 13">
            <a:extLst>
              <a:ext uri="{FF2B5EF4-FFF2-40B4-BE49-F238E27FC236}">
                <a16:creationId xmlns:a16="http://schemas.microsoft.com/office/drawing/2014/main" id="{7F034D73-A7C2-4485-A2A1-EA6202A98F2E}"/>
              </a:ext>
            </a:extLst>
          </p:cNvPr>
          <p:cNvSpPr/>
          <p:nvPr/>
        </p:nvSpPr>
        <p:spPr>
          <a:xfrm>
            <a:off x="2894202" y="2298583"/>
            <a:ext cx="604007" cy="41942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E2FC4B2-9F3E-44DE-AA65-43EFF8EAD4F3}"/>
              </a:ext>
            </a:extLst>
          </p:cNvPr>
          <p:cNvSpPr/>
          <p:nvPr/>
        </p:nvSpPr>
        <p:spPr>
          <a:xfrm>
            <a:off x="7115612" y="2298584"/>
            <a:ext cx="604007" cy="41942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9199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18B1-DA4F-44DF-865A-ED579E669927}"/>
              </a:ext>
            </a:extLst>
          </p:cNvPr>
          <p:cNvSpPr>
            <a:spLocks noGrp="1"/>
          </p:cNvSpPr>
          <p:nvPr>
            <p:ph type="title"/>
          </p:nvPr>
        </p:nvSpPr>
        <p:spPr/>
        <p:txBody>
          <a:bodyPr>
            <a:normAutofit fontScale="90000"/>
          </a:bodyPr>
          <a:lstStyle/>
          <a:p>
            <a:r>
              <a:rPr lang="en-US" dirty="0"/>
              <a:t>When injuries were reported, which part of the plane has the most bird strikes?</a:t>
            </a:r>
          </a:p>
        </p:txBody>
      </p:sp>
      <p:pic>
        <p:nvPicPr>
          <p:cNvPr id="4" name="Content Placeholder 4" descr="Chart, waterfall chart&#10;&#10;Description automatically generated">
            <a:extLst>
              <a:ext uri="{FF2B5EF4-FFF2-40B4-BE49-F238E27FC236}">
                <a16:creationId xmlns:a16="http://schemas.microsoft.com/office/drawing/2014/main" id="{96402C32-18F2-49D8-962A-5432F295C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296" y="1917832"/>
            <a:ext cx="9427408" cy="4713705"/>
          </a:xfrm>
          <a:prstGeom prst="rect">
            <a:avLst/>
          </a:prstGeom>
        </p:spPr>
      </p:pic>
      <p:sp>
        <p:nvSpPr>
          <p:cNvPr id="6" name="Rectangle 5">
            <a:extLst>
              <a:ext uri="{FF2B5EF4-FFF2-40B4-BE49-F238E27FC236}">
                <a16:creationId xmlns:a16="http://schemas.microsoft.com/office/drawing/2014/main" id="{2E6B2672-C06A-42FF-B5DB-4BFF0C79E851}"/>
              </a:ext>
            </a:extLst>
          </p:cNvPr>
          <p:cNvSpPr/>
          <p:nvPr/>
        </p:nvSpPr>
        <p:spPr>
          <a:xfrm>
            <a:off x="3114063" y="2298583"/>
            <a:ext cx="604007" cy="40938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2536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25FE-888A-4808-87FB-33D92C9D40AF}"/>
              </a:ext>
            </a:extLst>
          </p:cNvPr>
          <p:cNvSpPr>
            <a:spLocks noGrp="1"/>
          </p:cNvSpPr>
          <p:nvPr>
            <p:ph type="title"/>
          </p:nvPr>
        </p:nvSpPr>
        <p:spPr/>
        <p:txBody>
          <a:bodyPr>
            <a:normAutofit fontScale="90000"/>
          </a:bodyPr>
          <a:lstStyle/>
          <a:p>
            <a:r>
              <a:rPr lang="en-US" dirty="0"/>
              <a:t>When fatalities were reported, which part of the plane has the most bird strikes?</a:t>
            </a:r>
          </a:p>
        </p:txBody>
      </p:sp>
      <p:pic>
        <p:nvPicPr>
          <p:cNvPr id="5" name="Picture 4" descr="Chart, bar chart&#10;&#10;Description automatically generated">
            <a:extLst>
              <a:ext uri="{FF2B5EF4-FFF2-40B4-BE49-F238E27FC236}">
                <a16:creationId xmlns:a16="http://schemas.microsoft.com/office/drawing/2014/main" id="{38FDA770-0B1F-4DA6-A89A-451CCAD4D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130" y="1750576"/>
            <a:ext cx="9655964" cy="4827983"/>
          </a:xfrm>
          <a:prstGeom prst="rect">
            <a:avLst/>
          </a:prstGeom>
        </p:spPr>
      </p:pic>
    </p:spTree>
    <p:extLst>
      <p:ext uri="{BB962C8B-B14F-4D97-AF65-F5344CB8AC3E}">
        <p14:creationId xmlns:p14="http://schemas.microsoft.com/office/powerpoint/2010/main" val="3121280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35FC-35F0-4F0E-8D28-8926EC740B74}"/>
              </a:ext>
            </a:extLst>
          </p:cNvPr>
          <p:cNvSpPr>
            <a:spLocks noGrp="1"/>
          </p:cNvSpPr>
          <p:nvPr>
            <p:ph type="title"/>
          </p:nvPr>
        </p:nvSpPr>
        <p:spPr/>
        <p:txBody>
          <a:bodyPr>
            <a:normAutofit/>
          </a:bodyPr>
          <a:lstStyle/>
          <a:p>
            <a:r>
              <a:rPr lang="en-US" dirty="0"/>
              <a:t>Time of day and weather conditions that lead to the most bird strikes</a:t>
            </a:r>
          </a:p>
        </p:txBody>
      </p:sp>
      <p:sp>
        <p:nvSpPr>
          <p:cNvPr id="3" name="Content Placeholder 2">
            <a:extLst>
              <a:ext uri="{FF2B5EF4-FFF2-40B4-BE49-F238E27FC236}">
                <a16:creationId xmlns:a16="http://schemas.microsoft.com/office/drawing/2014/main" id="{B34080D1-8BE5-4FDF-BEC0-DD6FA0454D15}"/>
              </a:ext>
            </a:extLst>
          </p:cNvPr>
          <p:cNvSpPr>
            <a:spLocks noGrp="1"/>
          </p:cNvSpPr>
          <p:nvPr>
            <p:ph idx="1"/>
          </p:nvPr>
        </p:nvSpPr>
        <p:spPr>
          <a:xfrm>
            <a:off x="838200" y="1825625"/>
            <a:ext cx="10515600" cy="850860"/>
          </a:xfrm>
        </p:spPr>
        <p:txBody>
          <a:bodyPr>
            <a:normAutofit fontScale="92500" lnSpcReduction="20000"/>
          </a:bodyPr>
          <a:lstStyle/>
          <a:p>
            <a:r>
              <a:rPr lang="en-US" dirty="0"/>
              <a:t>Time of day: Visibility (dawn, day, dusk, night)</a:t>
            </a:r>
          </a:p>
          <a:p>
            <a:r>
              <a:rPr lang="en-US" dirty="0"/>
              <a:t>Weather conditions: Precipitation (clear, fog, rain, snow...)</a:t>
            </a:r>
          </a:p>
          <a:p>
            <a:endParaRPr lang="en-US" dirty="0"/>
          </a:p>
        </p:txBody>
      </p:sp>
      <p:pic>
        <p:nvPicPr>
          <p:cNvPr id="7" name="Picture 6" descr="Chart, bar chart&#10;&#10;Description automatically generated">
            <a:extLst>
              <a:ext uri="{FF2B5EF4-FFF2-40B4-BE49-F238E27FC236}">
                <a16:creationId xmlns:a16="http://schemas.microsoft.com/office/drawing/2014/main" id="{99519159-E3F7-432D-AF36-E0C5F1373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450" y="2676485"/>
            <a:ext cx="5487650" cy="3658433"/>
          </a:xfrm>
          <a:prstGeom prst="rect">
            <a:avLst/>
          </a:prstGeom>
        </p:spPr>
      </p:pic>
      <p:pic>
        <p:nvPicPr>
          <p:cNvPr id="9" name="Picture 8" descr="Chart, bar chart&#10;&#10;Description automatically generated">
            <a:extLst>
              <a:ext uri="{FF2B5EF4-FFF2-40B4-BE49-F238E27FC236}">
                <a16:creationId xmlns:a16="http://schemas.microsoft.com/office/drawing/2014/main" id="{164DF541-D8A2-4B55-95D7-546087BBA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0248" y="2676485"/>
            <a:ext cx="5487650" cy="3658433"/>
          </a:xfrm>
          <a:prstGeom prst="rect">
            <a:avLst/>
          </a:prstGeom>
        </p:spPr>
      </p:pic>
      <p:sp>
        <p:nvSpPr>
          <p:cNvPr id="4" name="Rectangle 3">
            <a:extLst>
              <a:ext uri="{FF2B5EF4-FFF2-40B4-BE49-F238E27FC236}">
                <a16:creationId xmlns:a16="http://schemas.microsoft.com/office/drawing/2014/main" id="{5CA9DFFA-0DFB-4353-95F3-F00B3A1B2B61}"/>
              </a:ext>
            </a:extLst>
          </p:cNvPr>
          <p:cNvSpPr/>
          <p:nvPr/>
        </p:nvSpPr>
        <p:spPr>
          <a:xfrm>
            <a:off x="1862356" y="3120705"/>
            <a:ext cx="662729" cy="312909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1636521-6EF3-4999-BB6D-4CD76A43BF53}"/>
              </a:ext>
            </a:extLst>
          </p:cNvPr>
          <p:cNvSpPr/>
          <p:nvPr/>
        </p:nvSpPr>
        <p:spPr>
          <a:xfrm>
            <a:off x="7215932" y="3120705"/>
            <a:ext cx="459996" cy="30633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70721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35FC-35F0-4F0E-8D28-8926EC740B74}"/>
              </a:ext>
            </a:extLst>
          </p:cNvPr>
          <p:cNvSpPr>
            <a:spLocks noGrp="1"/>
          </p:cNvSpPr>
          <p:nvPr>
            <p:ph type="title"/>
          </p:nvPr>
        </p:nvSpPr>
        <p:spPr/>
        <p:txBody>
          <a:bodyPr>
            <a:normAutofit/>
          </a:bodyPr>
          <a:lstStyle/>
          <a:p>
            <a:r>
              <a:rPr lang="en-US" dirty="0"/>
              <a:t>Which time of day leads to the most bird strikes?</a:t>
            </a:r>
          </a:p>
        </p:txBody>
      </p:sp>
      <p:pic>
        <p:nvPicPr>
          <p:cNvPr id="7" name="Picture 6" descr="Graphical user interface, text, application, email&#10;&#10;Description automatically generated">
            <a:extLst>
              <a:ext uri="{FF2B5EF4-FFF2-40B4-BE49-F238E27FC236}">
                <a16:creationId xmlns:a16="http://schemas.microsoft.com/office/drawing/2014/main" id="{06B3DD26-4DB1-4A0D-B014-1DF17E626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175" y="2149202"/>
            <a:ext cx="10037625" cy="4024891"/>
          </a:xfrm>
          <a:prstGeom prst="rect">
            <a:avLst/>
          </a:prstGeom>
        </p:spPr>
      </p:pic>
    </p:spTree>
    <p:extLst>
      <p:ext uri="{BB962C8B-B14F-4D97-AF65-F5344CB8AC3E}">
        <p14:creationId xmlns:p14="http://schemas.microsoft.com/office/powerpoint/2010/main" val="1845193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C35FC-35F0-4F0E-8D28-8926EC740B74}"/>
              </a:ext>
            </a:extLst>
          </p:cNvPr>
          <p:cNvSpPr>
            <a:spLocks noGrp="1"/>
          </p:cNvSpPr>
          <p:nvPr>
            <p:ph type="title"/>
          </p:nvPr>
        </p:nvSpPr>
        <p:spPr>
          <a:xfrm>
            <a:off x="803775" y="1106009"/>
            <a:ext cx="9975061" cy="747958"/>
          </a:xfrm>
        </p:spPr>
        <p:txBody>
          <a:bodyPr anchor="b">
            <a:normAutofit fontScale="90000"/>
          </a:bodyPr>
          <a:lstStyle/>
          <a:p>
            <a:r>
              <a:rPr lang="en-US" sz="5400" dirty="0"/>
              <a:t>Observations</a:t>
            </a:r>
          </a:p>
        </p:txBody>
      </p:sp>
      <p:cxnSp>
        <p:nvCxnSpPr>
          <p:cNvPr id="21"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B34080D1-8BE5-4FDF-BEC0-DD6FA0454D15}"/>
              </a:ext>
            </a:extLst>
          </p:cNvPr>
          <p:cNvSpPr>
            <a:spLocks noGrp="1"/>
          </p:cNvSpPr>
          <p:nvPr>
            <p:ph idx="1"/>
          </p:nvPr>
        </p:nvSpPr>
        <p:spPr>
          <a:xfrm>
            <a:off x="803775" y="1853967"/>
            <a:ext cx="10550025" cy="4814689"/>
          </a:xfrm>
        </p:spPr>
        <p:txBody>
          <a:bodyPr anchor="t">
            <a:normAutofit/>
          </a:bodyPr>
          <a:lstStyle/>
          <a:p>
            <a:r>
              <a:rPr lang="en-US" sz="2000" dirty="0"/>
              <a:t>The summer season, and especially the month of September, has the most bird strikes. However, strikes in January may lead to more injuries.</a:t>
            </a:r>
          </a:p>
          <a:p>
            <a:r>
              <a:rPr lang="en-US" sz="2000" dirty="0"/>
              <a:t>We have identified the top 10 known bird species in this dataset that contribute to the most bird strikes, generally they hit the plane one at a time in flocks.</a:t>
            </a:r>
          </a:p>
          <a:p>
            <a:r>
              <a:rPr lang="en-US" sz="2000" dirty="0"/>
              <a:t>The most bird strikes happen on approach and commercial planes are more impacted by bird strikes than military planes.</a:t>
            </a:r>
          </a:p>
          <a:p>
            <a:r>
              <a:rPr lang="en-US" sz="2000" dirty="0"/>
              <a:t>The “ASO” FAA region, which includes states in the southeastern region of the U.S., has the highest incidence of bird strikes. However, Texas (ASW) and California (AWP) are the states with the most bird strikes. </a:t>
            </a:r>
          </a:p>
          <a:p>
            <a:r>
              <a:rPr lang="en-US" sz="2000" dirty="0"/>
              <a:t>While the windshield, nose, wing/rotor were stuck most often over the 15-year period, the most damaged part was the wing/rotor. Looking at just the strikes that caused injuries, the strike most frequently happened to the windshield. Windshields may not be damaged as easily, but can be dangerous!</a:t>
            </a:r>
          </a:p>
          <a:p>
            <a:r>
              <a:rPr lang="en-US" sz="2000" dirty="0"/>
              <a:t>Most bird strikes happen during the day and in clear weather.</a:t>
            </a:r>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415292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EEE71-2AB2-4DC2-BC5E-DDD194C56081}"/>
              </a:ext>
            </a:extLst>
          </p:cNvPr>
          <p:cNvSpPr>
            <a:spLocks noGrp="1"/>
          </p:cNvSpPr>
          <p:nvPr>
            <p:ph type="title"/>
          </p:nvPr>
        </p:nvSpPr>
        <p:spPr>
          <a:xfrm>
            <a:off x="1256275" y="1719745"/>
            <a:ext cx="9679449" cy="3398762"/>
          </a:xfrm>
        </p:spPr>
        <p:txBody>
          <a:bodyPr vert="horz" lIns="91440" tIns="45720" rIns="91440" bIns="45720" rtlCol="0" anchor="b">
            <a:normAutofit/>
          </a:bodyPr>
          <a:lstStyle/>
          <a:p>
            <a:r>
              <a:rPr lang="en-US" sz="4000" b="1" i="0" kern="1200" cap="all" baseline="0" dirty="0">
                <a:solidFill>
                  <a:schemeClr val="bg1"/>
                </a:solidFill>
                <a:latin typeface="+mj-lt"/>
                <a:ea typeface="+mj-ea"/>
                <a:cs typeface="+mj-cs"/>
              </a:rPr>
              <a:t>Goal:</a:t>
            </a:r>
            <a:br>
              <a:rPr lang="en-US" sz="4000" b="1" i="0" kern="1200" cap="all" baseline="0" dirty="0">
                <a:solidFill>
                  <a:schemeClr val="bg1"/>
                </a:solidFill>
                <a:latin typeface="+mj-lt"/>
                <a:ea typeface="+mj-ea"/>
                <a:cs typeface="+mj-cs"/>
              </a:rPr>
            </a:br>
            <a:r>
              <a:rPr lang="en-US" sz="4000" b="1" i="0" kern="1200" cap="all" baseline="0" dirty="0">
                <a:solidFill>
                  <a:schemeClr val="bg1"/>
                </a:solidFill>
                <a:latin typeface="+mj-lt"/>
                <a:ea typeface="+mj-ea"/>
                <a:cs typeface="+mj-cs"/>
              </a:rPr>
              <a:t> </a:t>
            </a:r>
            <a:br>
              <a:rPr lang="en-US" sz="4000" b="1" i="0" kern="1200" cap="all" baseline="0" dirty="0">
                <a:solidFill>
                  <a:schemeClr val="bg1"/>
                </a:solidFill>
                <a:latin typeface="+mj-lt"/>
                <a:ea typeface="+mj-ea"/>
                <a:cs typeface="+mj-cs"/>
              </a:rPr>
            </a:br>
            <a:r>
              <a:rPr lang="en-US" sz="4000" b="1" i="0" kern="1200" dirty="0">
                <a:solidFill>
                  <a:schemeClr val="bg1"/>
                </a:solidFill>
                <a:latin typeface="+mj-lt"/>
                <a:ea typeface="+mj-ea"/>
                <a:cs typeface="+mj-cs"/>
              </a:rPr>
              <a:t>Create awareness of the issue of birds striking airplanes and identify important factors related to this occurrence</a:t>
            </a:r>
          </a:p>
        </p:txBody>
      </p:sp>
      <p:cxnSp>
        <p:nvCxnSpPr>
          <p:cNvPr id="33" name="Straight Connector 3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445702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17481-5D0A-4F1F-BF24-A27BFB7E611F}"/>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6000" b="1" i="0" kern="1200" cap="all" baseline="0" dirty="0">
                <a:solidFill>
                  <a:schemeClr val="bg1"/>
                </a:solidFill>
                <a:latin typeface="+mj-lt"/>
                <a:ea typeface="+mj-ea"/>
                <a:cs typeface="+mj-cs"/>
              </a:rPr>
              <a:t>Questions?</a:t>
            </a:r>
          </a:p>
        </p:txBody>
      </p: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52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AE1B-A21D-4865-9744-E5204EF21281}"/>
              </a:ext>
            </a:extLst>
          </p:cNvPr>
          <p:cNvSpPr>
            <a:spLocks noGrp="1"/>
          </p:cNvSpPr>
          <p:nvPr>
            <p:ph type="title"/>
          </p:nvPr>
        </p:nvSpPr>
        <p:spPr/>
        <p:txBody>
          <a:bodyPr/>
          <a:lstStyle/>
          <a:p>
            <a:r>
              <a:rPr lang="en-US" dirty="0"/>
              <a:t>Clean the database, and set up GitHub</a:t>
            </a:r>
          </a:p>
        </p:txBody>
      </p:sp>
      <p:sp>
        <p:nvSpPr>
          <p:cNvPr id="3" name="Content Placeholder 2">
            <a:extLst>
              <a:ext uri="{FF2B5EF4-FFF2-40B4-BE49-F238E27FC236}">
                <a16:creationId xmlns:a16="http://schemas.microsoft.com/office/drawing/2014/main" id="{7C2B892C-8DCE-4E27-A26F-FC5419931646}"/>
              </a:ext>
            </a:extLst>
          </p:cNvPr>
          <p:cNvSpPr>
            <a:spLocks noGrp="1"/>
          </p:cNvSpPr>
          <p:nvPr>
            <p:ph idx="1"/>
          </p:nvPr>
        </p:nvSpPr>
        <p:spPr/>
        <p:txBody>
          <a:bodyPr>
            <a:normAutofit fontScale="92500" lnSpcReduction="10000"/>
          </a:bodyPr>
          <a:lstStyle/>
          <a:p>
            <a:r>
              <a:rPr lang="en-US" dirty="0"/>
              <a:t>Dataset retrieved from Kaggle, covers bird strikes reported for the U.S. and Canada over the time period from 1990-2015.</a:t>
            </a:r>
          </a:p>
          <a:p>
            <a:r>
              <a:rPr lang="en-US" dirty="0"/>
              <a:t>Reviewed the dataset and determined which variables were relevant for analysis, examined data types, etc.</a:t>
            </a:r>
          </a:p>
          <a:p>
            <a:r>
              <a:rPr lang="en-US" dirty="0"/>
              <a:t>Decided to remove certain rows of data:</a:t>
            </a:r>
          </a:p>
          <a:p>
            <a:pPr lvl="1"/>
            <a:r>
              <a:rPr lang="en-US" dirty="0"/>
              <a:t>Airplane “operator” is unknown</a:t>
            </a:r>
          </a:p>
          <a:p>
            <a:pPr lvl="1"/>
            <a:r>
              <a:rPr lang="en-US" dirty="0"/>
              <a:t>Non-bird species in the dataset</a:t>
            </a:r>
          </a:p>
          <a:p>
            <a:r>
              <a:rPr lang="en-US" dirty="0"/>
              <a:t>Published the cleaned data into a new “Cleaned_data.csv”</a:t>
            </a:r>
          </a:p>
          <a:p>
            <a:r>
              <a:rPr lang="en-US" dirty="0"/>
              <a:t>Team created branches for each question, and used the “Cleaned_data.csv” to do the analysis in respective branches</a:t>
            </a:r>
          </a:p>
          <a:p>
            <a:r>
              <a:rPr lang="en-US" dirty="0"/>
              <a:t>Once each branch was complete, it was pushed to the main </a:t>
            </a:r>
          </a:p>
        </p:txBody>
      </p:sp>
    </p:spTree>
    <p:extLst>
      <p:ext uri="{BB962C8B-B14F-4D97-AF65-F5344CB8AC3E}">
        <p14:creationId xmlns:p14="http://schemas.microsoft.com/office/powerpoint/2010/main" val="292960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A365-DA3B-425D-B1C9-077608D99922}"/>
              </a:ext>
            </a:extLst>
          </p:cNvPr>
          <p:cNvSpPr>
            <a:spLocks noGrp="1"/>
          </p:cNvSpPr>
          <p:nvPr>
            <p:ph type="title"/>
          </p:nvPr>
        </p:nvSpPr>
        <p:spPr/>
        <p:txBody>
          <a:bodyPr/>
          <a:lstStyle/>
          <a:p>
            <a:r>
              <a:rPr lang="en-US" dirty="0"/>
              <a:t>Which month has the highest rate of bird strikes?</a:t>
            </a:r>
          </a:p>
        </p:txBody>
      </p:sp>
      <p:sp>
        <p:nvSpPr>
          <p:cNvPr id="3" name="Content Placeholder 2">
            <a:extLst>
              <a:ext uri="{FF2B5EF4-FFF2-40B4-BE49-F238E27FC236}">
                <a16:creationId xmlns:a16="http://schemas.microsoft.com/office/drawing/2014/main" id="{219AD779-C76E-44D1-A383-167272E6C9F6}"/>
              </a:ext>
            </a:extLst>
          </p:cNvPr>
          <p:cNvSpPr>
            <a:spLocks noGrp="1"/>
          </p:cNvSpPr>
          <p:nvPr>
            <p:ph idx="1"/>
          </p:nvPr>
        </p:nvSpPr>
        <p:spPr>
          <a:xfrm>
            <a:off x="838200" y="1825625"/>
            <a:ext cx="10515600" cy="691072"/>
          </a:xfrm>
        </p:spPr>
        <p:txBody>
          <a:bodyPr/>
          <a:lstStyle/>
          <a:p>
            <a:r>
              <a:rPr lang="en-US" dirty="0"/>
              <a:t>Season: Summer, Month: September</a:t>
            </a:r>
          </a:p>
        </p:txBody>
      </p:sp>
      <p:pic>
        <p:nvPicPr>
          <p:cNvPr id="8" name="Picture 7" descr="Chart, histogram&#10;&#10;Description automatically generated">
            <a:extLst>
              <a:ext uri="{FF2B5EF4-FFF2-40B4-BE49-F238E27FC236}">
                <a16:creationId xmlns:a16="http://schemas.microsoft.com/office/drawing/2014/main" id="{51992A6B-F1C0-40F4-B4A7-C85282EF5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114" y="2708301"/>
            <a:ext cx="5747655" cy="3972779"/>
          </a:xfrm>
          <a:prstGeom prst="rect">
            <a:avLst/>
          </a:prstGeom>
        </p:spPr>
      </p:pic>
      <p:pic>
        <p:nvPicPr>
          <p:cNvPr id="10" name="Picture 9" descr="Chart, bar chart&#10;&#10;Description automatically generated">
            <a:extLst>
              <a:ext uri="{FF2B5EF4-FFF2-40B4-BE49-F238E27FC236}">
                <a16:creationId xmlns:a16="http://schemas.microsoft.com/office/drawing/2014/main" id="{4D70CEE1-6BCE-4DAF-A034-E07554814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578" y="2823774"/>
            <a:ext cx="3545621" cy="3669101"/>
          </a:xfrm>
          <a:prstGeom prst="rect">
            <a:avLst/>
          </a:prstGeom>
        </p:spPr>
      </p:pic>
      <p:sp>
        <p:nvSpPr>
          <p:cNvPr id="12" name="Rectangle 11">
            <a:extLst>
              <a:ext uri="{FF2B5EF4-FFF2-40B4-BE49-F238E27FC236}">
                <a16:creationId xmlns:a16="http://schemas.microsoft.com/office/drawing/2014/main" id="{A6915107-5AA8-48AA-81FB-D86C265CEB33}"/>
              </a:ext>
            </a:extLst>
          </p:cNvPr>
          <p:cNvSpPr/>
          <p:nvPr/>
        </p:nvSpPr>
        <p:spPr>
          <a:xfrm>
            <a:off x="3271705" y="3060230"/>
            <a:ext cx="645953" cy="32566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338E578-66CA-44A5-9E86-6257567A1B59}"/>
              </a:ext>
            </a:extLst>
          </p:cNvPr>
          <p:cNvSpPr/>
          <p:nvPr/>
        </p:nvSpPr>
        <p:spPr>
          <a:xfrm>
            <a:off x="9748006" y="2994870"/>
            <a:ext cx="520119" cy="357371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227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D2CF-2DB3-4F4A-B61A-823BF12AAD1C}"/>
              </a:ext>
            </a:extLst>
          </p:cNvPr>
          <p:cNvSpPr>
            <a:spLocks noGrp="1"/>
          </p:cNvSpPr>
          <p:nvPr>
            <p:ph type="title"/>
          </p:nvPr>
        </p:nvSpPr>
        <p:spPr/>
        <p:txBody>
          <a:bodyPr/>
          <a:lstStyle/>
          <a:p>
            <a:r>
              <a:rPr lang="en-US" dirty="0"/>
              <a:t>Fatalities and injuries per month over the 15 year-period</a:t>
            </a:r>
          </a:p>
        </p:txBody>
      </p:sp>
      <p:pic>
        <p:nvPicPr>
          <p:cNvPr id="5" name="Picture 4" descr="Chart, bar chart&#10;&#10;Description automatically generated">
            <a:extLst>
              <a:ext uri="{FF2B5EF4-FFF2-40B4-BE49-F238E27FC236}">
                <a16:creationId xmlns:a16="http://schemas.microsoft.com/office/drawing/2014/main" id="{9D4A783F-2E44-4011-A87C-F9C3E7494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455" y="2088596"/>
            <a:ext cx="9060873" cy="4292936"/>
          </a:xfrm>
          <a:prstGeom prst="rect">
            <a:avLst/>
          </a:prstGeom>
        </p:spPr>
      </p:pic>
      <p:sp>
        <p:nvSpPr>
          <p:cNvPr id="7" name="Rectangle 6">
            <a:extLst>
              <a:ext uri="{FF2B5EF4-FFF2-40B4-BE49-F238E27FC236}">
                <a16:creationId xmlns:a16="http://schemas.microsoft.com/office/drawing/2014/main" id="{1A447956-B4D2-487F-93D0-B159DFABED0C}"/>
              </a:ext>
            </a:extLst>
          </p:cNvPr>
          <p:cNvSpPr/>
          <p:nvPr/>
        </p:nvSpPr>
        <p:spPr>
          <a:xfrm>
            <a:off x="2374084" y="2088596"/>
            <a:ext cx="671120" cy="405214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463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BAED-773A-42B7-9186-36F448C1A7FB}"/>
              </a:ext>
            </a:extLst>
          </p:cNvPr>
          <p:cNvSpPr>
            <a:spLocks noGrp="1"/>
          </p:cNvSpPr>
          <p:nvPr>
            <p:ph type="title"/>
          </p:nvPr>
        </p:nvSpPr>
        <p:spPr/>
        <p:txBody>
          <a:bodyPr>
            <a:normAutofit fontScale="90000"/>
          </a:bodyPr>
          <a:lstStyle/>
          <a:p>
            <a:r>
              <a:rPr lang="en-US" dirty="0"/>
              <a:t>Is there a type of bird that contributes to the highest rate of bird strikes, overall?</a:t>
            </a:r>
          </a:p>
        </p:txBody>
      </p:sp>
      <p:sp>
        <p:nvSpPr>
          <p:cNvPr id="3" name="Content Placeholder 2">
            <a:extLst>
              <a:ext uri="{FF2B5EF4-FFF2-40B4-BE49-F238E27FC236}">
                <a16:creationId xmlns:a16="http://schemas.microsoft.com/office/drawing/2014/main" id="{7C2A6A5F-C7A1-4E4F-AE9F-65930FFCE093}"/>
              </a:ext>
            </a:extLst>
          </p:cNvPr>
          <p:cNvSpPr>
            <a:spLocks noGrp="1"/>
          </p:cNvSpPr>
          <p:nvPr>
            <p:ph idx="1"/>
          </p:nvPr>
        </p:nvSpPr>
        <p:spPr/>
        <p:txBody>
          <a:bodyPr/>
          <a:lstStyle/>
          <a:p>
            <a:r>
              <a:rPr lang="en-US" dirty="0"/>
              <a:t>Gull</a:t>
            </a:r>
          </a:p>
        </p:txBody>
      </p:sp>
      <p:pic>
        <p:nvPicPr>
          <p:cNvPr id="9" name="Picture 8" descr="Chart, pie chart&#10;&#10;Description automatically generated">
            <a:extLst>
              <a:ext uri="{FF2B5EF4-FFF2-40B4-BE49-F238E27FC236}">
                <a16:creationId xmlns:a16="http://schemas.microsoft.com/office/drawing/2014/main" id="{3D211C09-EB3E-49B4-A96D-5D60EA47B025}"/>
              </a:ext>
            </a:extLst>
          </p:cNvPr>
          <p:cNvPicPr>
            <a:picLocks noChangeAspect="1"/>
          </p:cNvPicPr>
          <p:nvPr/>
        </p:nvPicPr>
        <p:blipFill rotWithShape="1">
          <a:blip r:embed="rId2">
            <a:extLst>
              <a:ext uri="{28A0092B-C50C-407E-A947-70E740481C1C}">
                <a14:useLocalDpi xmlns:a14="http://schemas.microsoft.com/office/drawing/2010/main" val="0"/>
              </a:ext>
            </a:extLst>
          </a:blip>
          <a:srcRect l="20883" t="7497" r="19723" b="8227"/>
          <a:stretch/>
        </p:blipFill>
        <p:spPr>
          <a:xfrm>
            <a:off x="1182254" y="2530763"/>
            <a:ext cx="2789381" cy="2638604"/>
          </a:xfrm>
          <a:prstGeom prst="rect">
            <a:avLst/>
          </a:prstGeom>
        </p:spPr>
      </p:pic>
      <p:pic>
        <p:nvPicPr>
          <p:cNvPr id="11" name="Picture 10" descr="Chart&#10;&#10;Description automatically generated">
            <a:extLst>
              <a:ext uri="{FF2B5EF4-FFF2-40B4-BE49-F238E27FC236}">
                <a16:creationId xmlns:a16="http://schemas.microsoft.com/office/drawing/2014/main" id="{E2CC9DF6-90C3-4006-8591-A6DC2570A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811" y="2431056"/>
            <a:ext cx="5265354" cy="3510236"/>
          </a:xfrm>
          <a:prstGeom prst="rect">
            <a:avLst/>
          </a:prstGeom>
        </p:spPr>
      </p:pic>
      <p:sp>
        <p:nvSpPr>
          <p:cNvPr id="15" name="Rectangle 14">
            <a:extLst>
              <a:ext uri="{FF2B5EF4-FFF2-40B4-BE49-F238E27FC236}">
                <a16:creationId xmlns:a16="http://schemas.microsoft.com/office/drawing/2014/main" id="{C878D50F-C807-4896-B910-7F25ABF0F1AF}"/>
              </a:ext>
            </a:extLst>
          </p:cNvPr>
          <p:cNvSpPr/>
          <p:nvPr/>
        </p:nvSpPr>
        <p:spPr>
          <a:xfrm>
            <a:off x="5972961" y="2431056"/>
            <a:ext cx="486562" cy="256039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1549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BAED-773A-42B7-9186-36F448C1A7FB}"/>
              </a:ext>
            </a:extLst>
          </p:cNvPr>
          <p:cNvSpPr>
            <a:spLocks noGrp="1"/>
          </p:cNvSpPr>
          <p:nvPr>
            <p:ph type="title"/>
          </p:nvPr>
        </p:nvSpPr>
        <p:spPr/>
        <p:txBody>
          <a:bodyPr>
            <a:normAutofit fontScale="90000"/>
          </a:bodyPr>
          <a:lstStyle/>
          <a:p>
            <a:r>
              <a:rPr lang="en-US" dirty="0"/>
              <a:t>Is there a type of bird that contributes to the highest rate of bird strikes, overall? </a:t>
            </a:r>
            <a:r>
              <a:rPr lang="en-US" i="1" dirty="0"/>
              <a:t>(Contd.)</a:t>
            </a:r>
          </a:p>
        </p:txBody>
      </p:sp>
      <p:pic>
        <p:nvPicPr>
          <p:cNvPr id="5" name="Content Placeholder 4" descr="Chart&#10;&#10;Description automatically generated">
            <a:extLst>
              <a:ext uri="{FF2B5EF4-FFF2-40B4-BE49-F238E27FC236}">
                <a16:creationId xmlns:a16="http://schemas.microsoft.com/office/drawing/2014/main" id="{B5C8A0DB-2DCB-4A1A-8CA1-883A881E11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370" y="2406969"/>
            <a:ext cx="5487650" cy="3658433"/>
          </a:xfrm>
        </p:spPr>
      </p:pic>
      <p:pic>
        <p:nvPicPr>
          <p:cNvPr id="7" name="Picture 6" descr="Chart, bar chart&#10;&#10;Description automatically generated">
            <a:extLst>
              <a:ext uri="{FF2B5EF4-FFF2-40B4-BE49-F238E27FC236}">
                <a16:creationId xmlns:a16="http://schemas.microsoft.com/office/drawing/2014/main" id="{342F4984-E80F-4BA8-8D9F-EA005091B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0124" y="2406969"/>
            <a:ext cx="4230848" cy="2820565"/>
          </a:xfrm>
          <a:prstGeom prst="rect">
            <a:avLst/>
          </a:prstGeom>
        </p:spPr>
      </p:pic>
      <p:sp>
        <p:nvSpPr>
          <p:cNvPr id="8" name="Rectangle 7">
            <a:extLst>
              <a:ext uri="{FF2B5EF4-FFF2-40B4-BE49-F238E27FC236}">
                <a16:creationId xmlns:a16="http://schemas.microsoft.com/office/drawing/2014/main" id="{63CEEABE-0DB9-4623-A17C-5160C8BD1A51}"/>
              </a:ext>
            </a:extLst>
          </p:cNvPr>
          <p:cNvSpPr/>
          <p:nvPr/>
        </p:nvSpPr>
        <p:spPr>
          <a:xfrm>
            <a:off x="3011647" y="2406969"/>
            <a:ext cx="486562" cy="282056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948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BAED-773A-42B7-9186-36F448C1A7FB}"/>
              </a:ext>
            </a:extLst>
          </p:cNvPr>
          <p:cNvSpPr>
            <a:spLocks noGrp="1"/>
          </p:cNvSpPr>
          <p:nvPr>
            <p:ph type="title"/>
          </p:nvPr>
        </p:nvSpPr>
        <p:spPr/>
        <p:txBody>
          <a:bodyPr>
            <a:normAutofit fontScale="90000"/>
          </a:bodyPr>
          <a:lstStyle/>
          <a:p>
            <a:r>
              <a:rPr lang="en-US" dirty="0"/>
              <a:t>At what point during the flight phase do most bird strikes take place, overall?</a:t>
            </a:r>
          </a:p>
        </p:txBody>
      </p:sp>
      <p:sp>
        <p:nvSpPr>
          <p:cNvPr id="3" name="Content Placeholder 2">
            <a:extLst>
              <a:ext uri="{FF2B5EF4-FFF2-40B4-BE49-F238E27FC236}">
                <a16:creationId xmlns:a16="http://schemas.microsoft.com/office/drawing/2014/main" id="{7C2A6A5F-C7A1-4E4F-AE9F-65930FFCE093}"/>
              </a:ext>
            </a:extLst>
          </p:cNvPr>
          <p:cNvSpPr>
            <a:spLocks noGrp="1"/>
          </p:cNvSpPr>
          <p:nvPr>
            <p:ph idx="1"/>
          </p:nvPr>
        </p:nvSpPr>
        <p:spPr/>
        <p:txBody>
          <a:bodyPr/>
          <a:lstStyle/>
          <a:p>
            <a:r>
              <a:rPr lang="en-US" dirty="0"/>
              <a:t>On Approach</a:t>
            </a:r>
          </a:p>
        </p:txBody>
      </p:sp>
      <p:pic>
        <p:nvPicPr>
          <p:cNvPr id="5" name="Picture 4" descr="Chart&#10;&#10;Description automatically generated">
            <a:extLst>
              <a:ext uri="{FF2B5EF4-FFF2-40B4-BE49-F238E27FC236}">
                <a16:creationId xmlns:a16="http://schemas.microsoft.com/office/drawing/2014/main" id="{66BF8528-F332-4C5B-A6AA-FA078EB30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588" y="2460197"/>
            <a:ext cx="8002823" cy="4293578"/>
          </a:xfrm>
          <a:prstGeom prst="rect">
            <a:avLst/>
          </a:prstGeom>
        </p:spPr>
      </p:pic>
      <p:sp>
        <p:nvSpPr>
          <p:cNvPr id="6" name="Rectangle 5">
            <a:extLst>
              <a:ext uri="{FF2B5EF4-FFF2-40B4-BE49-F238E27FC236}">
                <a16:creationId xmlns:a16="http://schemas.microsoft.com/office/drawing/2014/main" id="{4D907D02-C54B-4B21-BD28-903461B1867A}"/>
              </a:ext>
            </a:extLst>
          </p:cNvPr>
          <p:cNvSpPr/>
          <p:nvPr/>
        </p:nvSpPr>
        <p:spPr>
          <a:xfrm>
            <a:off x="2902591" y="2818701"/>
            <a:ext cx="604007" cy="356532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4127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35FC-35F0-4F0E-8D28-8926EC740B74}"/>
              </a:ext>
            </a:extLst>
          </p:cNvPr>
          <p:cNvSpPr>
            <a:spLocks noGrp="1"/>
          </p:cNvSpPr>
          <p:nvPr>
            <p:ph type="title"/>
          </p:nvPr>
        </p:nvSpPr>
        <p:spPr/>
        <p:txBody>
          <a:bodyPr>
            <a:normAutofit/>
          </a:bodyPr>
          <a:lstStyle/>
          <a:p>
            <a:r>
              <a:rPr lang="en-US" dirty="0"/>
              <a:t>Do commercial or military airlines have the most bird strikes, overall?</a:t>
            </a:r>
          </a:p>
        </p:txBody>
      </p:sp>
      <p:sp>
        <p:nvSpPr>
          <p:cNvPr id="3" name="Content Placeholder 2">
            <a:extLst>
              <a:ext uri="{FF2B5EF4-FFF2-40B4-BE49-F238E27FC236}">
                <a16:creationId xmlns:a16="http://schemas.microsoft.com/office/drawing/2014/main" id="{B34080D1-8BE5-4FDF-BEC0-DD6FA0454D15}"/>
              </a:ext>
            </a:extLst>
          </p:cNvPr>
          <p:cNvSpPr>
            <a:spLocks noGrp="1"/>
          </p:cNvSpPr>
          <p:nvPr>
            <p:ph idx="1"/>
          </p:nvPr>
        </p:nvSpPr>
        <p:spPr/>
        <p:txBody>
          <a:bodyPr/>
          <a:lstStyle/>
          <a:p>
            <a:r>
              <a:rPr lang="en-US" dirty="0"/>
              <a:t>Commercial</a:t>
            </a:r>
          </a:p>
        </p:txBody>
      </p:sp>
      <p:pic>
        <p:nvPicPr>
          <p:cNvPr id="5" name="Picture 4" descr="Chart, bar chart&#10;&#10;Description automatically generated">
            <a:extLst>
              <a:ext uri="{FF2B5EF4-FFF2-40B4-BE49-F238E27FC236}">
                <a16:creationId xmlns:a16="http://schemas.microsoft.com/office/drawing/2014/main" id="{52082535-1E23-4854-B8DF-36D455D27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8974" y="1825625"/>
            <a:ext cx="4783899" cy="4806359"/>
          </a:xfrm>
          <a:prstGeom prst="rect">
            <a:avLst/>
          </a:prstGeom>
        </p:spPr>
      </p:pic>
      <p:sp>
        <p:nvSpPr>
          <p:cNvPr id="7" name="Rectangle 6">
            <a:extLst>
              <a:ext uri="{FF2B5EF4-FFF2-40B4-BE49-F238E27FC236}">
                <a16:creationId xmlns:a16="http://schemas.microsoft.com/office/drawing/2014/main" id="{D0DC702C-6A6A-4C78-B80D-E60EBE2DBEEE}"/>
              </a:ext>
            </a:extLst>
          </p:cNvPr>
          <p:cNvSpPr/>
          <p:nvPr/>
        </p:nvSpPr>
        <p:spPr>
          <a:xfrm>
            <a:off x="6727972" y="2097248"/>
            <a:ext cx="1199624" cy="439562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9020802"/>
      </p:ext>
    </p:extLst>
  </p:cSld>
  <p:clrMapOvr>
    <a:masterClrMapping/>
  </p:clrMapOvr>
</p:sld>
</file>

<file path=ppt/theme/theme1.xml><?xml version="1.0" encoding="utf-8"?>
<a:theme xmlns:a="http://schemas.openxmlformats.org/drawingml/2006/main" name="GradientVTI">
  <a:themeElements>
    <a:clrScheme name="Savo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92</TotalTime>
  <Words>651</Words>
  <Application>Microsoft Office PowerPoint</Application>
  <PresentationFormat>Widescreen</PresentationFormat>
  <Paragraphs>47</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Univers</vt:lpstr>
      <vt:lpstr>GradientVTI</vt:lpstr>
      <vt:lpstr>Birds and PLanes</vt:lpstr>
      <vt:lpstr>Goal:   Create awareness of the issue of birds striking airplanes and identify important factors related to this occurrence</vt:lpstr>
      <vt:lpstr>Clean the database, and set up GitHub</vt:lpstr>
      <vt:lpstr>Which month has the highest rate of bird strikes?</vt:lpstr>
      <vt:lpstr>Fatalities and injuries per month over the 15 year-period</vt:lpstr>
      <vt:lpstr>Is there a type of bird that contributes to the highest rate of bird strikes, overall?</vt:lpstr>
      <vt:lpstr>Is there a type of bird that contributes to the highest rate of bird strikes, overall? (Contd.)</vt:lpstr>
      <vt:lpstr>At what point during the flight phase do most bird strikes take place, overall?</vt:lpstr>
      <vt:lpstr>Do commercial or military airlines have the most bird strikes, overall?</vt:lpstr>
      <vt:lpstr>Where do most bird strikes take place?</vt:lpstr>
      <vt:lpstr>States with the most bird strikes</vt:lpstr>
      <vt:lpstr>Correlation between airport latitude and longitude and bird strikes</vt:lpstr>
      <vt:lpstr>Top 100 airports across the 50 states in the U.S. with bird strikes from 1990-2015</vt:lpstr>
      <vt:lpstr>Which part of the plane has the most bird strikes? (Overall)</vt:lpstr>
      <vt:lpstr>When injuries were reported, which part of the plane has the most bird strikes?</vt:lpstr>
      <vt:lpstr>When fatalities were reported, which part of the plane has the most bird strikes?</vt:lpstr>
      <vt:lpstr>Time of day and weather conditions that lead to the most bird strikes</vt:lpstr>
      <vt:lpstr>Which time of day leads to the most bird strikes?</vt:lpstr>
      <vt:lpstr>Observations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Birds and PLanes</dc:title>
  <dc:creator>Ramyata Upmaka</dc:creator>
  <cp:lastModifiedBy>Ramyata Upmaka</cp:lastModifiedBy>
  <cp:revision>7</cp:revision>
  <dcterms:created xsi:type="dcterms:W3CDTF">2020-10-24T15:33:05Z</dcterms:created>
  <dcterms:modified xsi:type="dcterms:W3CDTF">2020-10-24T17:08:12Z</dcterms:modified>
</cp:coreProperties>
</file>