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82" r:id="rId4"/>
    <p:sldId id="281" r:id="rId5"/>
    <p:sldId id="284" r:id="rId6"/>
    <p:sldId id="278" r:id="rId7"/>
    <p:sldId id="288" r:id="rId8"/>
    <p:sldId id="289" r:id="rId9"/>
    <p:sldId id="290" r:id="rId10"/>
    <p:sldId id="291" r:id="rId11"/>
    <p:sldId id="29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280" autoAdjust="0"/>
  </p:normalViewPr>
  <p:slideViewPr>
    <p:cSldViewPr showGuides="1">
      <p:cViewPr varScale="1">
        <p:scale>
          <a:sx n="79" d="100"/>
          <a:sy n="79" d="100"/>
        </p:scale>
        <p:origin x="16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6/27/2020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1" y="1"/>
            <a:ext cx="11680767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8"/>
            <a:ext cx="1132630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8717308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58" y="293317"/>
            <a:ext cx="1136415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0969" y="662656"/>
            <a:ext cx="9752647" cy="2766528"/>
          </a:xfrm>
        </p:spPr>
        <p:txBody>
          <a:bodyPr anchor="b">
            <a:normAutofit/>
          </a:bodyPr>
          <a:lstStyle>
            <a:lvl1pPr algn="r">
              <a:defRPr sz="7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2806" y="3505210"/>
            <a:ext cx="975264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7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7253" y="4578463"/>
            <a:ext cx="6142053" cy="1163112"/>
          </a:xfrm>
        </p:spPr>
        <p:txBody>
          <a:bodyPr/>
          <a:lstStyle>
            <a:lvl1pPr algn="ctr">
              <a:defRPr sz="5398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44EDF7-7897-4618-9B82-F3C9001531B9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8" y="4883024"/>
            <a:ext cx="4046185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398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49192" y="3832648"/>
            <a:ext cx="906950" cy="498470"/>
          </a:xfrm>
        </p:spPr>
        <p:txBody>
          <a:bodyPr/>
          <a:lstStyle>
            <a:lvl1pPr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9263C2-BEC5-4E0B-BB2A-C51185E85745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0286" y="5111356"/>
            <a:ext cx="515252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5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4106333"/>
            <a:ext cx="10392001" cy="58884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623" y="685800"/>
            <a:ext cx="10389807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01" y="4702923"/>
            <a:ext cx="10392021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85801"/>
            <a:ext cx="10394194" cy="3194903"/>
          </a:xfrm>
        </p:spPr>
        <p:txBody>
          <a:bodyPr anchor="ctr">
            <a:normAutofit/>
          </a:bodyPr>
          <a:lstStyle>
            <a:lvl1pPr algn="ctr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01" y="4106333"/>
            <a:ext cx="10392022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40" y="685800"/>
            <a:ext cx="9522540" cy="2916704"/>
          </a:xfrm>
        </p:spPr>
        <p:txBody>
          <a:bodyPr anchor="ctr">
            <a:normAutofit/>
          </a:bodyPr>
          <a:lstStyle>
            <a:lvl1pPr algn="ctr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49860" y="3610032"/>
            <a:ext cx="8665699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3" y="4106334"/>
            <a:ext cx="10394174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623" y="89262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0356" y="292282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34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723855"/>
            <a:ext cx="10392000" cy="2511835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4247468"/>
            <a:ext cx="1039200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623" y="685801"/>
            <a:ext cx="10391999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3" y="206339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3" y="2639658"/>
            <a:ext cx="330926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3519" y="206339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3518" y="2639658"/>
            <a:ext cx="330926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356" y="206339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68356" y="2639658"/>
            <a:ext cx="330926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623" y="685801"/>
            <a:ext cx="10394174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660" y="381302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1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601" y="2063396"/>
            <a:ext cx="330926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660" y="4389288"/>
            <a:ext cx="330926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6307" y="381302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1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4896" y="2063396"/>
            <a:ext cx="330926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4896" y="4389286"/>
            <a:ext cx="3309266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6921" y="3813025"/>
            <a:ext cx="330926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1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6796" y="2063394"/>
            <a:ext cx="330926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6796" y="4389284"/>
            <a:ext cx="330926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622" y="2063396"/>
            <a:ext cx="1039200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566" y="685801"/>
            <a:ext cx="226405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622" y="685801"/>
            <a:ext cx="790237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622" y="2063396"/>
            <a:ext cx="1039200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85801"/>
            <a:ext cx="10392000" cy="3193487"/>
          </a:xfrm>
        </p:spPr>
        <p:txBody>
          <a:bodyPr anchor="b">
            <a:normAutofit/>
          </a:bodyPr>
          <a:lstStyle>
            <a:lvl1pPr algn="l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3742267"/>
            <a:ext cx="1039200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EDF7-7897-4618-9B82-F3C9001531B9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63C2-BEC5-4E0B-BB2A-C51185E85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623" y="685800"/>
            <a:ext cx="10394174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621" y="2063396"/>
            <a:ext cx="5087389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2410" y="2063396"/>
            <a:ext cx="5085213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623" y="685800"/>
            <a:ext cx="1039200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117" y="2063396"/>
            <a:ext cx="4854893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5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623" y="2861733"/>
            <a:ext cx="5087387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572" y="2063396"/>
            <a:ext cx="4863224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5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2408" y="2861733"/>
            <a:ext cx="5087388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63" y="685800"/>
            <a:ext cx="4125785" cy="2023252"/>
          </a:xfrm>
        </p:spPr>
        <p:txBody>
          <a:bodyPr anchor="b">
            <a:normAutofit/>
          </a:bodyPr>
          <a:lstStyle>
            <a:lvl1pPr algn="ct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4818" y="685801"/>
            <a:ext cx="6032804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62" y="2709053"/>
            <a:ext cx="412578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85800"/>
            <a:ext cx="6343650" cy="2023252"/>
          </a:xfrm>
        </p:spPr>
        <p:txBody>
          <a:bodyPr anchor="b">
            <a:normAutofit/>
          </a:bodyPr>
          <a:lstStyle>
            <a:lvl1pPr algn="ct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0413" y="1"/>
            <a:ext cx="3597209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3" y="2709053"/>
            <a:ext cx="6343649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1" y="1"/>
            <a:ext cx="12002224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85801"/>
            <a:ext cx="1039417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063396"/>
            <a:ext cx="10394175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6183" y="5757334"/>
            <a:ext cx="3783614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3" y="5757334"/>
            <a:ext cx="54982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5484" y="5757334"/>
            <a:ext cx="9069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49542">
            <a:off x="890969" y="404664"/>
            <a:ext cx="9752647" cy="30245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Netflix STOCK Profile FOR 2017 FISCAL YEAR    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47297">
            <a:off x="1016093" y="3322820"/>
            <a:ext cx="9741823" cy="155237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By riliwan lawal</a:t>
            </a:r>
          </a:p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june 27,2020</a:t>
            </a:r>
          </a:p>
          <a:p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smtClean="0">
                <a:solidFill>
                  <a:srgbClr val="002060"/>
                </a:solidFill>
              </a:rPr>
              <a:t>                   </a:t>
            </a:r>
            <a: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3. CONCLUSION</a:t>
            </a:r>
            <a:b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n-GB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CONCULSION AND RECOMMENDATION</a:t>
            </a:r>
            <a:endParaRPr lang="en-GB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622" y="1628800"/>
            <a:ext cx="10392000" cy="3960440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2017 Netflix stock experienced a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constant growth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with some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volatility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along the way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THE STOCK PRICE PERFORMED VERY WELL AT THE LAST QUARTER</a:t>
            </a:r>
            <a:endParaRPr lang="en-GB" sz="1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RECOMMEND THAT NETFLIX INVESTIGATE HOW TO REDUCE THW OPERATING COST SO AS TO INCREASE EARNING AND ALSO  INCREASE ITS  STOCK PRICE</a:t>
            </a:r>
            <a:r>
              <a:rPr lang="en-GB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GB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/>
            </a:r>
            <a:br>
              <a:rPr lang="en-GB" sz="1600" dirty="0">
                <a:solidFill>
                  <a:srgbClr val="002060"/>
                </a:solidFill>
              </a:rPr>
            </a:br>
            <a:endParaRPr lang="en-GB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Table </a:t>
            </a:r>
            <a:r>
              <a:rPr lang="en-GB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contents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Abstract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Objectives</a:t>
            </a:r>
          </a:p>
          <a:p>
            <a:pPr fontAlgn="base"/>
            <a:r>
              <a:rPr lang="en-GB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Findings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Distribution of Stock Prices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Actual vs Estimated Earnings per Share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Earnings and Revenues per Quarter</a:t>
            </a:r>
          </a:p>
          <a:p>
            <a:pPr lvl="1" fontAlgn="base"/>
            <a:r>
              <a:rPr lang="en-GB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Comparison of Netflix and Dow Jones </a:t>
            </a:r>
            <a:r>
              <a:rPr lang="en-GB" sz="1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Average prices</a:t>
            </a:r>
            <a:endParaRPr lang="en-GB" sz="1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/>
            <a:r>
              <a:rPr lang="en-GB" sz="2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</a:t>
            </a:r>
            <a:endParaRPr lang="en-GB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smtClean="0">
                <a:solidFill>
                  <a:srgbClr val="002060"/>
                </a:solidFill>
              </a:rPr>
              <a:t>                   </a:t>
            </a:r>
            <a: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1. introduction</a:t>
            </a:r>
            <a:b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n-GB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622" y="-171400"/>
            <a:ext cx="10392000" cy="576064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GB" sz="38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 fontAlgn="base">
              <a:buNone/>
            </a:pPr>
            <a:r>
              <a:rPr lang="en-GB" sz="7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Abstract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this project,  I acted as a data analyst  at Yahoo Finance and I will be </a:t>
            </a: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helping the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"Netflix Stock Profile" team </a:t>
            </a: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TO visualize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Netflix stock </a:t>
            </a: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data.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</a:t>
            </a: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finance, a stock profile is a series of studies, visualizations, and analyses that dive into different </a:t>
            </a: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aspects OF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 publicly traded company's data.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We only considered the 2017 fiscal year data  and analyse  Netflix stock against dow jones stock</a:t>
            </a:r>
          </a:p>
          <a:p>
            <a:pPr marL="0" indent="0">
              <a:buNone/>
            </a:pPr>
            <a:endParaRPr lang="en-GB" sz="43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n-GB" sz="43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objectives</a:t>
            </a:r>
            <a:endParaRPr lang="en-GB" sz="7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For the purpose of this project, we will  only visualize data for the year 2017 , Specifically I WILL BE overseeing the creation Of the following visualization</a:t>
            </a:r>
          </a:p>
          <a:p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distribution of the stock prices for Netflix in  2017 </a:t>
            </a:r>
            <a:endParaRPr lang="en-GB" sz="5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 summary of Netflix stock and revenue for the past four quarters </a:t>
            </a:r>
            <a:endParaRPr lang="en-GB" sz="5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summary of their earned versus actual earnings per share</a:t>
            </a:r>
            <a:endParaRPr lang="en-GB" sz="5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5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Netflix stock against the Dow Jones stock (to get a sense of the market) in 2017</a:t>
            </a:r>
            <a:endParaRPr lang="en-GB" sz="5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/>
            </a:r>
            <a:br>
              <a:rPr lang="en-GB" sz="56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n-GB" sz="5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smtClean="0">
                <a:solidFill>
                  <a:srgbClr val="002060"/>
                </a:solidFill>
              </a:rPr>
              <a:t>                   </a:t>
            </a:r>
            <a:r>
              <a:rPr lang="en-GB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</a:t>
            </a:r>
            <a: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. findings</a:t>
            </a:r>
            <a:br>
              <a:rPr lang="en-GB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n-GB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116632"/>
            <a:ext cx="10394174" cy="1440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Distribution of stock prices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621" y="1628800"/>
            <a:ext cx="5087389" cy="374578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stock price generally increased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every quarter.</a:t>
            </a:r>
          </a:p>
          <a:p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Prices fell most in the first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quarter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The lowest closing price stock is $127.49</a:t>
            </a:r>
          </a:p>
          <a:p>
            <a:r>
              <a:rPr lang="en-US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highest </a:t>
            </a:r>
            <a:r>
              <a:rPr lang="en-US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closing price stock is </a:t>
            </a:r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$202.68</a:t>
            </a:r>
            <a:endParaRPr lang="en-US" sz="1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10" y="1628799"/>
            <a:ext cx="5505977" cy="3745785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188640"/>
            <a:ext cx="10394174" cy="129614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     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actual vs estimated</a:t>
            </a:r>
            <a:r>
              <a:rPr lang="en-GB" sz="3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 Earnings Per Share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621" y="2063397"/>
            <a:ext cx="5087389" cy="33118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The Range of earning per share was between 0.10 and o.45 cents.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the second and fourth  quarter the prediction was totally accurate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Netflix shares traded better in the first quarter than the third quarter</a:t>
            </a:r>
            <a:endParaRPr lang="en-US" sz="14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13687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188640"/>
            <a:ext cx="10394174" cy="144016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     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Earnings AND REVENUE PER QUARTER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621" y="2063397"/>
            <a:ext cx="5087389" cy="33118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BOTH REVENUES AND EARNINGS ARE GROWING WITH AN UPWARD TREND</a:t>
            </a:r>
            <a:endParaRPr lang="en-GB" sz="14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ABOUT 6-7% OF REVENUE CONSTITUTES EARNINGS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19663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188640"/>
            <a:ext cx="10394174" cy="129614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     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Netflix stocks vs dow jones stocks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621" y="1484784"/>
            <a:ext cx="4760719" cy="3890491"/>
          </a:xfrm>
        </p:spPr>
        <p:txBody>
          <a:bodyPr>
            <a:normAutofit/>
          </a:bodyPr>
          <a:lstStyle/>
          <a:p>
            <a:r>
              <a:rPr lang="en-GB" sz="1600" dirty="0" smtClean="0">
                <a:solidFill>
                  <a:srgbClr val="002060"/>
                </a:solidFill>
              </a:rPr>
              <a:t>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Netflix performed relative low compared to Dow Jones, because its stocks had about 4 down times  within the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year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compared to Dow Jones who only had just one down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time.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The </a:t>
            </a:r>
            <a:r>
              <a:rPr lang="en-GB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ascent trend was similar. But Netflix stock was more </a:t>
            </a:r>
            <a:r>
              <a:rPr lang="en-GB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irregular</a:t>
            </a:r>
          </a:p>
          <a:p>
            <a:r>
              <a:rPr lang="en-US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Netflix was more </a:t>
            </a:r>
            <a:r>
              <a:rPr lang="en-US" sz="1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volatile AND IT HAD BIGGER FLUCTUATIONS</a:t>
            </a:r>
            <a:endParaRPr lang="en-US" sz="1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484784"/>
            <a:ext cx="5559227" cy="3816424"/>
          </a:xfrm>
        </p:spPr>
      </p:pic>
    </p:spTree>
    <p:extLst>
      <p:ext uri="{BB962C8B-B14F-4D97-AF65-F5344CB8AC3E}">
        <p14:creationId xmlns:p14="http://schemas.microsoft.com/office/powerpoint/2010/main" val="20914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557</TotalTime>
  <Words>366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Rounded MT Bold</vt:lpstr>
      <vt:lpstr>Century Gothic</vt:lpstr>
      <vt:lpstr>Impact</vt:lpstr>
      <vt:lpstr>Main Event</vt:lpstr>
      <vt:lpstr> Netflix STOCK Profile FOR 2017 FISCAL YEAR    </vt:lpstr>
      <vt:lpstr>  Table of contents  </vt:lpstr>
      <vt:lpstr>                    1. introduction </vt:lpstr>
      <vt:lpstr>PowerPoint Presentation</vt:lpstr>
      <vt:lpstr>                    2. findings </vt:lpstr>
      <vt:lpstr>Distribution of stock prices</vt:lpstr>
      <vt:lpstr>        actual vs estimated Earnings Per Share  </vt:lpstr>
      <vt:lpstr>        Earnings AND REVENUE PER QUARTER  </vt:lpstr>
      <vt:lpstr>        Netflix stocks vs dow jones stocks  </vt:lpstr>
      <vt:lpstr>                    3. CONCLUSION </vt:lpstr>
      <vt:lpstr>CONCULSION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NETFLIX</dc:title>
  <dc:creator>Windows User</dc:creator>
  <cp:lastModifiedBy>Windows User</cp:lastModifiedBy>
  <cp:revision>17</cp:revision>
  <dcterms:created xsi:type="dcterms:W3CDTF">2020-06-27T11:27:07Z</dcterms:created>
  <dcterms:modified xsi:type="dcterms:W3CDTF">2020-06-27T20:44:51Z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