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36"/>
  </p:notesMasterIdLst>
  <p:sldIdLst>
    <p:sldId id="284" r:id="rId2"/>
    <p:sldId id="285" r:id="rId3"/>
    <p:sldId id="304" r:id="rId4"/>
    <p:sldId id="317" r:id="rId5"/>
    <p:sldId id="288" r:id="rId6"/>
    <p:sldId id="321" r:id="rId7"/>
    <p:sldId id="289" r:id="rId8"/>
    <p:sldId id="315" r:id="rId9"/>
    <p:sldId id="316" r:id="rId10"/>
    <p:sldId id="290" r:id="rId11"/>
    <p:sldId id="305" r:id="rId12"/>
    <p:sldId id="322" r:id="rId13"/>
    <p:sldId id="306" r:id="rId14"/>
    <p:sldId id="291" r:id="rId15"/>
    <p:sldId id="308" r:id="rId16"/>
    <p:sldId id="307" r:id="rId17"/>
    <p:sldId id="311" r:id="rId18"/>
    <p:sldId id="312" r:id="rId19"/>
    <p:sldId id="313" r:id="rId20"/>
    <p:sldId id="310" r:id="rId21"/>
    <p:sldId id="319" r:id="rId22"/>
    <p:sldId id="320" r:id="rId23"/>
    <p:sldId id="324" r:id="rId24"/>
    <p:sldId id="314" r:id="rId25"/>
    <p:sldId id="326" r:id="rId26"/>
    <p:sldId id="327" r:id="rId27"/>
    <p:sldId id="328" r:id="rId28"/>
    <p:sldId id="330" r:id="rId29"/>
    <p:sldId id="331" r:id="rId30"/>
    <p:sldId id="332" r:id="rId31"/>
    <p:sldId id="334" r:id="rId32"/>
    <p:sldId id="333" r:id="rId33"/>
    <p:sldId id="329" r:id="rId34"/>
    <p:sldId id="335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安正 楊" initials="安正" lastIdx="1" clrIdx="0">
    <p:extLst>
      <p:ext uri="{19B8F6BF-5375-455C-9EA6-DF929625EA0E}">
        <p15:presenceInfo xmlns:p15="http://schemas.microsoft.com/office/powerpoint/2012/main" userId="f00ed763cc6a09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BF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 snapToGrid="0" showGuides="1">
      <p:cViewPr varScale="1">
        <p:scale>
          <a:sx n="80" d="100"/>
          <a:sy n="80" d="100"/>
        </p:scale>
        <p:origin x="5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C567E3-1060-4353-B0A2-54C5E8CDCA1D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E48F426-E724-45BF-81FD-361D64B86F0E}">
      <dgm:prSet phldrT="[文字]"/>
      <dgm:spPr/>
      <dgm:t>
        <a:bodyPr/>
        <a:lstStyle/>
        <a:p>
          <a:r>
            <a:rPr lang="en-US" altLang="zh-TW" dirty="0"/>
            <a:t>Auto-</a:t>
          </a:r>
          <a:r>
            <a:rPr lang="en-US" altLang="zh-TW" dirty="0" err="1"/>
            <a:t>sklearn</a:t>
          </a:r>
          <a:endParaRPr lang="zh-TW" altLang="en-US" dirty="0"/>
        </a:p>
      </dgm:t>
    </dgm:pt>
    <dgm:pt modelId="{76474CC3-9DFB-45AD-8A2C-5635BF14F6FF}" type="parTrans" cxnId="{338AD62D-2BDA-429E-A41D-A9BF5314F886}">
      <dgm:prSet/>
      <dgm:spPr/>
      <dgm:t>
        <a:bodyPr/>
        <a:lstStyle/>
        <a:p>
          <a:endParaRPr lang="zh-TW" altLang="en-US"/>
        </a:p>
      </dgm:t>
    </dgm:pt>
    <dgm:pt modelId="{5050B46C-B2C8-46C4-9742-FA9C41AF8335}" type="sibTrans" cxnId="{338AD62D-2BDA-429E-A41D-A9BF5314F886}">
      <dgm:prSet/>
      <dgm:spPr/>
      <dgm:t>
        <a:bodyPr/>
        <a:lstStyle/>
        <a:p>
          <a:endParaRPr lang="zh-TW" altLang="en-US"/>
        </a:p>
      </dgm:t>
    </dgm:pt>
    <dgm:pt modelId="{0DB49E00-46B7-4E57-947B-DDE52C358B16}">
      <dgm:prSet phldrT="[文字]"/>
      <dgm:spPr/>
      <dgm:t>
        <a:bodyPr/>
        <a:lstStyle/>
        <a:p>
          <a:r>
            <a:rPr lang="en-US" altLang="zh-TW" dirty="0"/>
            <a:t>Meta Learning</a:t>
          </a:r>
          <a:endParaRPr lang="zh-TW" altLang="en-US" dirty="0"/>
        </a:p>
      </dgm:t>
    </dgm:pt>
    <dgm:pt modelId="{6BA0C099-732A-4A0B-B687-FD1AB746C22B}" type="parTrans" cxnId="{B8D1E884-4EEC-4DA5-933A-E44290C8E033}">
      <dgm:prSet/>
      <dgm:spPr/>
      <dgm:t>
        <a:bodyPr/>
        <a:lstStyle/>
        <a:p>
          <a:endParaRPr lang="zh-TW" altLang="en-US"/>
        </a:p>
      </dgm:t>
    </dgm:pt>
    <dgm:pt modelId="{22305FE3-B588-41DD-B0C0-D5C4EBCA756D}" type="sibTrans" cxnId="{B8D1E884-4EEC-4DA5-933A-E44290C8E033}">
      <dgm:prSet/>
      <dgm:spPr/>
      <dgm:t>
        <a:bodyPr/>
        <a:lstStyle/>
        <a:p>
          <a:endParaRPr lang="zh-TW" altLang="en-US"/>
        </a:p>
      </dgm:t>
    </dgm:pt>
    <dgm:pt modelId="{23A3D50A-DD3B-45C1-8480-EFF003ADA646}">
      <dgm:prSet phldrT="[文字]"/>
      <dgm:spPr/>
      <dgm:t>
        <a:bodyPr/>
        <a:lstStyle/>
        <a:p>
          <a:r>
            <a:rPr lang="en-US" altLang="zh-TW" dirty="0"/>
            <a:t>Ensemble Selection</a:t>
          </a:r>
          <a:endParaRPr lang="zh-TW" altLang="en-US" dirty="0"/>
        </a:p>
      </dgm:t>
    </dgm:pt>
    <dgm:pt modelId="{6F379467-E60A-4B1C-A3DE-B470D7C4A7FA}" type="parTrans" cxnId="{F4C65248-0918-424E-9462-5E090C094A57}">
      <dgm:prSet/>
      <dgm:spPr/>
      <dgm:t>
        <a:bodyPr/>
        <a:lstStyle/>
        <a:p>
          <a:endParaRPr lang="zh-TW" altLang="en-US"/>
        </a:p>
      </dgm:t>
    </dgm:pt>
    <dgm:pt modelId="{BD4CEDE5-4642-4B69-ACAA-349C7E85AA17}" type="sibTrans" cxnId="{F4C65248-0918-424E-9462-5E090C094A57}">
      <dgm:prSet/>
      <dgm:spPr/>
      <dgm:t>
        <a:bodyPr/>
        <a:lstStyle/>
        <a:p>
          <a:endParaRPr lang="zh-TW" altLang="en-US"/>
        </a:p>
      </dgm:t>
    </dgm:pt>
    <dgm:pt modelId="{06338B70-E38E-4A5B-9BC9-22F0C4D82BAB}">
      <dgm:prSet phldrT="[文字]"/>
      <dgm:spPr/>
      <dgm:t>
        <a:bodyPr/>
        <a:lstStyle/>
        <a:p>
          <a:r>
            <a:rPr lang="en-US" altLang="zh-TW" dirty="0"/>
            <a:t>Bayesian Optimization</a:t>
          </a:r>
          <a:endParaRPr lang="zh-TW" altLang="en-US" dirty="0"/>
        </a:p>
      </dgm:t>
    </dgm:pt>
    <dgm:pt modelId="{8BF2ADE4-8365-48C2-B4C1-7B7803310335}" type="parTrans" cxnId="{E1E35D48-2D43-4DBE-8D26-1419BD6D51E8}">
      <dgm:prSet/>
      <dgm:spPr/>
      <dgm:t>
        <a:bodyPr/>
        <a:lstStyle/>
        <a:p>
          <a:endParaRPr lang="zh-TW" altLang="en-US"/>
        </a:p>
      </dgm:t>
    </dgm:pt>
    <dgm:pt modelId="{68011477-4403-49FC-883F-0A835B0D02EC}" type="sibTrans" cxnId="{E1E35D48-2D43-4DBE-8D26-1419BD6D51E8}">
      <dgm:prSet/>
      <dgm:spPr/>
      <dgm:t>
        <a:bodyPr/>
        <a:lstStyle/>
        <a:p>
          <a:endParaRPr lang="zh-TW" altLang="en-US"/>
        </a:p>
      </dgm:t>
    </dgm:pt>
    <dgm:pt modelId="{F13337BE-0E24-4AB0-9EF9-B5E86D5101DF}" type="pres">
      <dgm:prSet presAssocID="{95C567E3-1060-4353-B0A2-54C5E8CDCA1D}" presName="composite" presStyleCnt="0">
        <dgm:presLayoutVars>
          <dgm:chMax val="1"/>
          <dgm:dir/>
          <dgm:resizeHandles val="exact"/>
        </dgm:presLayoutVars>
      </dgm:prSet>
      <dgm:spPr/>
    </dgm:pt>
    <dgm:pt modelId="{49103B2A-59B2-4419-9329-0B9EB798CA83}" type="pres">
      <dgm:prSet presAssocID="{95C567E3-1060-4353-B0A2-54C5E8CDCA1D}" presName="radial" presStyleCnt="0">
        <dgm:presLayoutVars>
          <dgm:animLvl val="ctr"/>
        </dgm:presLayoutVars>
      </dgm:prSet>
      <dgm:spPr/>
    </dgm:pt>
    <dgm:pt modelId="{964401B1-C382-4BD0-B360-49B23DE9A76D}" type="pres">
      <dgm:prSet presAssocID="{4E48F426-E724-45BF-81FD-361D64B86F0E}" presName="centerShape" presStyleLbl="vennNode1" presStyleIdx="0" presStyleCnt="4"/>
      <dgm:spPr/>
    </dgm:pt>
    <dgm:pt modelId="{BDEEC864-3DA9-46EA-B648-F6CDC26B6950}" type="pres">
      <dgm:prSet presAssocID="{0DB49E00-46B7-4E57-947B-DDE52C358B16}" presName="node" presStyleLbl="vennNode1" presStyleIdx="1" presStyleCnt="4">
        <dgm:presLayoutVars>
          <dgm:bulletEnabled val="1"/>
        </dgm:presLayoutVars>
      </dgm:prSet>
      <dgm:spPr/>
    </dgm:pt>
    <dgm:pt modelId="{0F279BDF-AE35-4719-BB01-839B1B4EB773}" type="pres">
      <dgm:prSet presAssocID="{23A3D50A-DD3B-45C1-8480-EFF003ADA646}" presName="node" presStyleLbl="vennNode1" presStyleIdx="2" presStyleCnt="4">
        <dgm:presLayoutVars>
          <dgm:bulletEnabled val="1"/>
        </dgm:presLayoutVars>
      </dgm:prSet>
      <dgm:spPr/>
    </dgm:pt>
    <dgm:pt modelId="{A61C2C71-5B2B-4E02-A706-D9A52C71BACE}" type="pres">
      <dgm:prSet presAssocID="{06338B70-E38E-4A5B-9BC9-22F0C4D82BAB}" presName="node" presStyleLbl="vennNode1" presStyleIdx="3" presStyleCnt="4" custRadScaleRad="100831" custRadScaleInc="-673">
        <dgm:presLayoutVars>
          <dgm:bulletEnabled val="1"/>
        </dgm:presLayoutVars>
      </dgm:prSet>
      <dgm:spPr/>
    </dgm:pt>
  </dgm:ptLst>
  <dgm:cxnLst>
    <dgm:cxn modelId="{8E283803-849F-42B5-A5AC-6D6B1A078DB9}" type="presOf" srcId="{0DB49E00-46B7-4E57-947B-DDE52C358B16}" destId="{BDEEC864-3DA9-46EA-B648-F6CDC26B6950}" srcOrd="0" destOrd="0" presId="urn:microsoft.com/office/officeart/2005/8/layout/radial3"/>
    <dgm:cxn modelId="{54128B2A-F438-4E50-B61A-8E1115865C30}" type="presOf" srcId="{95C567E3-1060-4353-B0A2-54C5E8CDCA1D}" destId="{F13337BE-0E24-4AB0-9EF9-B5E86D5101DF}" srcOrd="0" destOrd="0" presId="urn:microsoft.com/office/officeart/2005/8/layout/radial3"/>
    <dgm:cxn modelId="{338AD62D-2BDA-429E-A41D-A9BF5314F886}" srcId="{95C567E3-1060-4353-B0A2-54C5E8CDCA1D}" destId="{4E48F426-E724-45BF-81FD-361D64B86F0E}" srcOrd="0" destOrd="0" parTransId="{76474CC3-9DFB-45AD-8A2C-5635BF14F6FF}" sibTransId="{5050B46C-B2C8-46C4-9742-FA9C41AF8335}"/>
    <dgm:cxn modelId="{E1E35D48-2D43-4DBE-8D26-1419BD6D51E8}" srcId="{4E48F426-E724-45BF-81FD-361D64B86F0E}" destId="{06338B70-E38E-4A5B-9BC9-22F0C4D82BAB}" srcOrd="2" destOrd="0" parTransId="{8BF2ADE4-8365-48C2-B4C1-7B7803310335}" sibTransId="{68011477-4403-49FC-883F-0A835B0D02EC}"/>
    <dgm:cxn modelId="{F4C65248-0918-424E-9462-5E090C094A57}" srcId="{4E48F426-E724-45BF-81FD-361D64B86F0E}" destId="{23A3D50A-DD3B-45C1-8480-EFF003ADA646}" srcOrd="1" destOrd="0" parTransId="{6F379467-E60A-4B1C-A3DE-B470D7C4A7FA}" sibTransId="{BD4CEDE5-4642-4B69-ACAA-349C7E85AA17}"/>
    <dgm:cxn modelId="{BDAC436F-BFD9-43B9-9A66-AEF2D4E732B6}" type="presOf" srcId="{06338B70-E38E-4A5B-9BC9-22F0C4D82BAB}" destId="{A61C2C71-5B2B-4E02-A706-D9A52C71BACE}" srcOrd="0" destOrd="0" presId="urn:microsoft.com/office/officeart/2005/8/layout/radial3"/>
    <dgm:cxn modelId="{2A2E197E-5E7D-47C0-A28E-17AEF9975D4D}" type="presOf" srcId="{4E48F426-E724-45BF-81FD-361D64B86F0E}" destId="{964401B1-C382-4BD0-B360-49B23DE9A76D}" srcOrd="0" destOrd="0" presId="urn:microsoft.com/office/officeart/2005/8/layout/radial3"/>
    <dgm:cxn modelId="{B8D1E884-4EEC-4DA5-933A-E44290C8E033}" srcId="{4E48F426-E724-45BF-81FD-361D64B86F0E}" destId="{0DB49E00-46B7-4E57-947B-DDE52C358B16}" srcOrd="0" destOrd="0" parTransId="{6BA0C099-732A-4A0B-B687-FD1AB746C22B}" sibTransId="{22305FE3-B588-41DD-B0C0-D5C4EBCA756D}"/>
    <dgm:cxn modelId="{ECB0DEB5-36AB-4F20-9C40-7B07ADE599F7}" type="presOf" srcId="{23A3D50A-DD3B-45C1-8480-EFF003ADA646}" destId="{0F279BDF-AE35-4719-BB01-839B1B4EB773}" srcOrd="0" destOrd="0" presId="urn:microsoft.com/office/officeart/2005/8/layout/radial3"/>
    <dgm:cxn modelId="{1A54C168-4798-4C01-81B1-0F77B123FE40}" type="presParOf" srcId="{F13337BE-0E24-4AB0-9EF9-B5E86D5101DF}" destId="{49103B2A-59B2-4419-9329-0B9EB798CA83}" srcOrd="0" destOrd="0" presId="urn:microsoft.com/office/officeart/2005/8/layout/radial3"/>
    <dgm:cxn modelId="{4B9CDE2D-A757-452C-AD7C-A5C6A30E594B}" type="presParOf" srcId="{49103B2A-59B2-4419-9329-0B9EB798CA83}" destId="{964401B1-C382-4BD0-B360-49B23DE9A76D}" srcOrd="0" destOrd="0" presId="urn:microsoft.com/office/officeart/2005/8/layout/radial3"/>
    <dgm:cxn modelId="{2D3308D8-1CB3-4D50-9A3D-C3F539289C41}" type="presParOf" srcId="{49103B2A-59B2-4419-9329-0B9EB798CA83}" destId="{BDEEC864-3DA9-46EA-B648-F6CDC26B6950}" srcOrd="1" destOrd="0" presId="urn:microsoft.com/office/officeart/2005/8/layout/radial3"/>
    <dgm:cxn modelId="{12EE1F1F-39E0-4116-BF8A-D1752C007E2F}" type="presParOf" srcId="{49103B2A-59B2-4419-9329-0B9EB798CA83}" destId="{0F279BDF-AE35-4719-BB01-839B1B4EB773}" srcOrd="2" destOrd="0" presId="urn:microsoft.com/office/officeart/2005/8/layout/radial3"/>
    <dgm:cxn modelId="{982DADB1-BC94-41E0-A202-F30EF3908DF2}" type="presParOf" srcId="{49103B2A-59B2-4419-9329-0B9EB798CA83}" destId="{A61C2C71-5B2B-4E02-A706-D9A52C71BACE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401B1-C382-4BD0-B360-49B23DE9A76D}">
      <dsp:nvSpPr>
        <dsp:cNvPr id="0" name=""/>
        <dsp:cNvSpPr/>
      </dsp:nvSpPr>
      <dsp:spPr>
        <a:xfrm>
          <a:off x="1308573" y="1209685"/>
          <a:ext cx="2537949" cy="25379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100" kern="1200" dirty="0"/>
            <a:t>Auto-</a:t>
          </a:r>
          <a:r>
            <a:rPr lang="en-US" altLang="zh-TW" sz="4100" kern="1200" dirty="0" err="1"/>
            <a:t>sklearn</a:t>
          </a:r>
          <a:endParaRPr lang="zh-TW" altLang="en-US" sz="4100" kern="1200" dirty="0"/>
        </a:p>
      </dsp:txBody>
      <dsp:txXfrm>
        <a:off x="1680247" y="1581359"/>
        <a:ext cx="1794601" cy="1794601"/>
      </dsp:txXfrm>
    </dsp:sp>
    <dsp:sp modelId="{BDEEC864-3DA9-46EA-B648-F6CDC26B6950}">
      <dsp:nvSpPr>
        <dsp:cNvPr id="0" name=""/>
        <dsp:cNvSpPr/>
      </dsp:nvSpPr>
      <dsp:spPr>
        <a:xfrm>
          <a:off x="1943060" y="192999"/>
          <a:ext cx="1268974" cy="12689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Meta Learning</a:t>
          </a:r>
          <a:endParaRPr lang="zh-TW" altLang="en-US" sz="1200" kern="1200" dirty="0"/>
        </a:p>
      </dsp:txBody>
      <dsp:txXfrm>
        <a:off x="2128897" y="378836"/>
        <a:ext cx="897300" cy="897300"/>
      </dsp:txXfrm>
    </dsp:sp>
    <dsp:sp modelId="{0F279BDF-AE35-4719-BB01-839B1B4EB773}">
      <dsp:nvSpPr>
        <dsp:cNvPr id="0" name=""/>
        <dsp:cNvSpPr/>
      </dsp:nvSpPr>
      <dsp:spPr>
        <a:xfrm>
          <a:off x="3373018" y="2669759"/>
          <a:ext cx="1268974" cy="12689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Ensemble Selection</a:t>
          </a:r>
          <a:endParaRPr lang="zh-TW" altLang="en-US" sz="1200" kern="1200" dirty="0"/>
        </a:p>
      </dsp:txBody>
      <dsp:txXfrm>
        <a:off x="3558855" y="2855596"/>
        <a:ext cx="897300" cy="897300"/>
      </dsp:txXfrm>
    </dsp:sp>
    <dsp:sp modelId="{A61C2C71-5B2B-4E02-A706-D9A52C71BACE}">
      <dsp:nvSpPr>
        <dsp:cNvPr id="0" name=""/>
        <dsp:cNvSpPr/>
      </dsp:nvSpPr>
      <dsp:spPr>
        <a:xfrm>
          <a:off x="513095" y="2696860"/>
          <a:ext cx="1268974" cy="12689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Bayesian Optimization</a:t>
          </a:r>
          <a:endParaRPr lang="zh-TW" altLang="en-US" sz="1200" kern="1200" dirty="0"/>
        </a:p>
      </dsp:txBody>
      <dsp:txXfrm>
        <a:off x="698932" y="2882697"/>
        <a:ext cx="897300" cy="897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499DD-D9CC-495D-8DD1-1E0F204A1447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051A9-7F72-483A-81D1-837708AF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37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051A9-7F72-483A-81D1-837708AFDD6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81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b="1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61D0-AE2D-4982-BAF5-FD08BB2711FF}" type="datetime1">
              <a:rPr lang="zh-TW" altLang="en-US" smtClean="0"/>
              <a:pPr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02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7A89-8B58-4EF7-877B-BA4BAE0C6B1B}" type="datetime1">
              <a:rPr lang="zh-TW" altLang="en-US" smtClean="0"/>
              <a:pPr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16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2AF9-0023-4F01-8275-5113CF844323}" type="datetime1">
              <a:rPr lang="zh-TW" altLang="en-US" smtClean="0"/>
              <a:pPr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190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一般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3E06B33F-9837-5343-B0B9-68F5B334D4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04869" y="6187252"/>
            <a:ext cx="1727515" cy="47667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1" baseline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9BC9D23-45EA-4B88-AD0D-30FB081EB08E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31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一般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7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8000">
        <p:cut/>
      </p:transition>
    </mc:Choice>
    <mc:Fallback xmlns="">
      <p:transition advClick="0" advTm="8000"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一般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標題 1"/>
          <p:cNvSpPr txBox="1">
            <a:spLocks/>
          </p:cNvSpPr>
          <p:nvPr userDrawn="1"/>
        </p:nvSpPr>
        <p:spPr>
          <a:xfrm>
            <a:off x="527381" y="404664"/>
            <a:ext cx="92170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4000" dirty="0">
              <a:solidFill>
                <a:prstClr val="black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62305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8000">
        <p:cut/>
      </p:transition>
    </mc:Choice>
    <mc:Fallback xmlns="">
      <p:transition advClick="0" advTm="800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5600" indent="-355600">
              <a:buFont typeface="Wingdings" panose="05000000000000000000" pitchFamily="2" charset="2"/>
              <a:buChar char="p"/>
              <a:defRPr/>
            </a:lvl1pPr>
            <a:lvl2pPr marL="541338" indent="-341313">
              <a:buFont typeface="Wingdings" panose="05000000000000000000" pitchFamily="2" charset="2"/>
              <a:buChar char="Ø"/>
              <a:defRPr/>
            </a:lvl2pPr>
            <a:lvl3pPr marL="719138" indent="-334963">
              <a:buSzPct val="70000"/>
              <a:buFont typeface="Wingdings" panose="05000000000000000000" pitchFamily="2" charset="2"/>
              <a:buChar char="l"/>
              <a:defRPr sz="1600"/>
            </a:lvl3pPr>
            <a:lvl4pPr marL="896938" indent="-330200">
              <a:defRPr/>
            </a:lvl4pPr>
            <a:lvl5pPr marL="1074738" indent="-325438"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807-42D1-4E23-92ED-E7E09A17E597}" type="datetime1">
              <a:rPr lang="zh-TW" altLang="en-US" smtClean="0"/>
              <a:pPr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19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F422-7F30-4F45-8E79-CADD1DFB61F8}" type="datetime1">
              <a:rPr lang="zh-TW" altLang="en-US" smtClean="0"/>
              <a:pPr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36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E38A-D3CC-4D28-9283-8DADF087B02F}" type="datetime1">
              <a:rPr lang="zh-TW" altLang="en-US" smtClean="0"/>
              <a:pPr/>
              <a:t>2023/4/11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24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56E3-8592-4CA5-B601-832B73264E1F}" type="datetime1">
              <a:rPr lang="zh-TW" altLang="en-US" smtClean="0"/>
              <a:pPr/>
              <a:t>2023/4/11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57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1636-741F-4EAB-B72E-8D557C7541F2}" type="datetime1">
              <a:rPr lang="zh-TW" altLang="en-US" smtClean="0"/>
              <a:pPr/>
              <a:t>2023/4/11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88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3802-67A3-4023-8B76-3A941250BF02}" type="datetime1">
              <a:rPr lang="zh-TW" altLang="en-US" smtClean="0"/>
              <a:pPr/>
              <a:t>2023/4/11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29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A19B92-7C6D-453B-8DC0-E157D367B56B}" type="datetime1">
              <a:rPr lang="zh-TW" altLang="en-US" smtClean="0"/>
              <a:pPr/>
              <a:t>2023/4/11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949386-4DC1-4645-BE4D-26F0C03351F2}" type="slidenum">
              <a:rPr lang="zh-TW" altLang="en-US" smtClean="0">
                <a:solidFill>
                  <a:srgbClr val="455F51"/>
                </a:solidFill>
              </a:rPr>
              <a:pPr/>
              <a:t>‹#›</a:t>
            </a:fld>
            <a:endParaRPr lang="zh-TW" altLang="en-US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60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90AC-9B70-42AF-8B26-B6CE04DF79EC}" type="datetime1">
              <a:rPr lang="zh-TW" altLang="en-US" smtClean="0"/>
              <a:pPr/>
              <a:t>2023/4/11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98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18CCC3-3467-450F-A362-EF42663A9C55}" type="datetime1">
              <a:rPr lang="zh-TW" altLang="en-US" smtClean="0"/>
              <a:pPr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14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cyang@narlabs.org.tw" TargetMode="External"/><Relationship Id="rId2" Type="http://schemas.openxmlformats.org/officeDocument/2006/relationships/hyperlink" Target="mailto:nanyow@narlabs.org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23.png"/><Relationship Id="rId9" Type="http://schemas.openxmlformats.org/officeDocument/2006/relationships/image" Target="../media/image2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250.png"/><Relationship Id="rId12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9.png"/><Relationship Id="rId5" Type="http://schemas.openxmlformats.org/officeDocument/2006/relationships/image" Target="../media/image200.png"/><Relationship Id="rId10" Type="http://schemas.openxmlformats.org/officeDocument/2006/relationships/image" Target="../media/image28.png"/><Relationship Id="rId4" Type="http://schemas.openxmlformats.org/officeDocument/2006/relationships/image" Target="../media/image190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505569"/>
            <a:ext cx="10058400" cy="3566160"/>
          </a:xfrm>
        </p:spPr>
        <p:txBody>
          <a:bodyPr>
            <a:normAutofit/>
          </a:bodyPr>
          <a:lstStyle/>
          <a:p>
            <a:pPr algn="r"/>
            <a:r>
              <a:rPr lang="zh-TW" altLang="en-US" sz="4400" dirty="0">
                <a:latin typeface="Calibri" panose="020F0502020204030204" pitchFamily="34" charset="0"/>
                <a:ea typeface="標楷體" panose="03000509000000000000" pitchFamily="65" charset="-120"/>
              </a:rPr>
              <a:t>機器學習於材料資訊的應用</a:t>
            </a:r>
            <a:br>
              <a:rPr lang="en-US" altLang="zh-TW" sz="4400" dirty="0">
                <a:latin typeface="Calibri" panose="020F0502020204030204" pitchFamily="34" charset="0"/>
                <a:ea typeface="標楷體" panose="03000509000000000000" pitchFamily="65" charset="-120"/>
              </a:rPr>
            </a:br>
            <a:r>
              <a:rPr lang="en-US" altLang="zh-TW" sz="4400" dirty="0">
                <a:latin typeface="Calibri" panose="020F0502020204030204" pitchFamily="34" charset="0"/>
                <a:ea typeface="標楷體" panose="03000509000000000000" pitchFamily="65" charset="-120"/>
              </a:rPr>
              <a:t>Machine Learning on Material Informatics</a:t>
            </a:r>
            <a:endParaRPr lang="zh-TW" alt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345450"/>
            <a:ext cx="10058400" cy="2297720"/>
          </a:xfrm>
        </p:spPr>
        <p:txBody>
          <a:bodyPr>
            <a:normAutofit/>
          </a:bodyPr>
          <a:lstStyle/>
          <a:p>
            <a:pPr algn="r"/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</a:rPr>
              <a:t>陳南佑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(nan-yow Chen)</a:t>
            </a:r>
          </a:p>
          <a:p>
            <a:pPr algn="r"/>
            <a:r>
              <a:rPr lang="en-US" altLang="zh-TW" cap="none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nanyow@narlabs.org.tw</a:t>
            </a:r>
            <a:endParaRPr lang="en-US" altLang="zh-TW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r"/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</a:rPr>
              <a:t>楊安正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(An-Cheng Yang)</a:t>
            </a:r>
          </a:p>
          <a:p>
            <a:pPr algn="r"/>
            <a:r>
              <a:rPr lang="en-US" altLang="zh-TW" cap="none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acyang@narlabs.org.tw</a:t>
            </a:r>
            <a:endParaRPr lang="en-US" altLang="zh-TW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62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 Model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432" y="2319089"/>
            <a:ext cx="2438095" cy="243809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6" name="向上箭號圖說文字 5"/>
          <p:cNvSpPr/>
          <p:nvPr/>
        </p:nvSpPr>
        <p:spPr>
          <a:xfrm>
            <a:off x="4473948" y="4968607"/>
            <a:ext cx="3305061" cy="92541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這是你寫的門得烈夫機器人</a:t>
            </a:r>
          </a:p>
        </p:txBody>
      </p:sp>
      <p:sp>
        <p:nvSpPr>
          <p:cNvPr id="7" name="動作按鈕: 說明 6">
            <a:hlinkClick r:id="" action="ppaction://noaction" highlightClick="1"/>
          </p:cNvPr>
          <p:cNvSpPr/>
          <p:nvPr/>
        </p:nvSpPr>
        <p:spPr>
          <a:xfrm rot="1968736">
            <a:off x="6399855" y="1474006"/>
            <a:ext cx="810322" cy="73813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剪去單一角落矩形 8"/>
          <p:cNvSpPr/>
          <p:nvPr/>
        </p:nvSpPr>
        <p:spPr>
          <a:xfrm>
            <a:off x="1312730" y="2348284"/>
            <a:ext cx="632367" cy="611398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LiH</a:t>
            </a:r>
            <a:endParaRPr lang="zh-TW" altLang="en-US" dirty="0"/>
          </a:p>
        </p:txBody>
      </p:sp>
      <p:sp>
        <p:nvSpPr>
          <p:cNvPr id="10" name="剪去單一角落矩形 9"/>
          <p:cNvSpPr/>
          <p:nvPr/>
        </p:nvSpPr>
        <p:spPr>
          <a:xfrm>
            <a:off x="1594762" y="2770780"/>
            <a:ext cx="539827" cy="611398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HF</a:t>
            </a:r>
            <a:endParaRPr lang="zh-TW" altLang="en-US" dirty="0"/>
          </a:p>
        </p:txBody>
      </p:sp>
      <p:sp>
        <p:nvSpPr>
          <p:cNvPr id="11" name="剪去單一角落矩形 10"/>
          <p:cNvSpPr/>
          <p:nvPr/>
        </p:nvSpPr>
        <p:spPr>
          <a:xfrm>
            <a:off x="1864592" y="3193276"/>
            <a:ext cx="671012" cy="611398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LiCr</a:t>
            </a:r>
            <a:endParaRPr lang="zh-TW" altLang="en-US" dirty="0"/>
          </a:p>
        </p:txBody>
      </p:sp>
      <p:sp>
        <p:nvSpPr>
          <p:cNvPr id="12" name="剪去單一角落矩形 11"/>
          <p:cNvSpPr/>
          <p:nvPr/>
        </p:nvSpPr>
        <p:spPr>
          <a:xfrm>
            <a:off x="2451874" y="3615772"/>
            <a:ext cx="778304" cy="611398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BeO</a:t>
            </a:r>
            <a:endParaRPr lang="zh-TW" altLang="en-US" dirty="0"/>
          </a:p>
        </p:txBody>
      </p:sp>
      <p:sp>
        <p:nvSpPr>
          <p:cNvPr id="13" name="剪去單一角落矩形 12"/>
          <p:cNvSpPr/>
          <p:nvPr/>
        </p:nvSpPr>
        <p:spPr>
          <a:xfrm>
            <a:off x="2896955" y="4145786"/>
            <a:ext cx="669671" cy="611398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BN</a:t>
            </a:r>
            <a:endParaRPr lang="zh-TW" altLang="en-US" dirty="0"/>
          </a:p>
        </p:txBody>
      </p:sp>
      <p:sp>
        <p:nvSpPr>
          <p:cNvPr id="14" name="剪去單一角落矩形 13"/>
          <p:cNvSpPr/>
          <p:nvPr/>
        </p:nvSpPr>
        <p:spPr>
          <a:xfrm>
            <a:off x="1945097" y="5042493"/>
            <a:ext cx="539827" cy="611398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864675" y="4465000"/>
            <a:ext cx="95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6" name="向右箭號 15"/>
          <p:cNvSpPr/>
          <p:nvPr/>
        </p:nvSpPr>
        <p:spPr>
          <a:xfrm>
            <a:off x="3899971" y="3429000"/>
            <a:ext cx="793215" cy="40487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7779529" y="3403659"/>
            <a:ext cx="793215" cy="40487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333" y="1794567"/>
            <a:ext cx="1986769" cy="182120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907" y="2935584"/>
            <a:ext cx="1987200" cy="18216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481" y="4407573"/>
            <a:ext cx="1987200" cy="18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流程圖: 磁碟 27"/>
          <p:cNvSpPr/>
          <p:nvPr/>
        </p:nvSpPr>
        <p:spPr>
          <a:xfrm>
            <a:off x="242369" y="1752541"/>
            <a:ext cx="11479578" cy="4476749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br>
              <a:rPr lang="en-US" altLang="zh-TW" dirty="0"/>
            </a:br>
            <a:r>
              <a:rPr lang="en-US" altLang="zh-TW" dirty="0"/>
              <a:t>Finding a function from data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42371" y="2292848"/>
            <a:ext cx="4406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f</a:t>
            </a:r>
            <a:r>
              <a:rPr lang="en-US" altLang="zh-TW" sz="4000" baseline="-25000" dirty="0"/>
              <a:t>1</a:t>
            </a:r>
            <a:r>
              <a:rPr lang="en-US" altLang="zh-TW" sz="4000" dirty="0"/>
              <a:t>(        )=</a:t>
            </a:r>
            <a:r>
              <a:rPr lang="en-US" altLang="zh-TW" sz="4000" dirty="0" err="1"/>
              <a:t>aaaaa</a:t>
            </a:r>
            <a:endParaRPr lang="zh-TW" altLang="en-US" sz="4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48981" y="3075057"/>
            <a:ext cx="4400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f</a:t>
            </a:r>
            <a:r>
              <a:rPr lang="en-US" altLang="zh-TW" sz="4000" baseline="-25000" dirty="0"/>
              <a:t>1</a:t>
            </a:r>
            <a:r>
              <a:rPr lang="en-US" altLang="zh-TW" sz="4000" dirty="0"/>
              <a:t>(        )=</a:t>
            </a:r>
            <a:r>
              <a:rPr lang="en-US" altLang="zh-TW" sz="4000" dirty="0" err="1"/>
              <a:t>bbbbb</a:t>
            </a:r>
            <a:endParaRPr lang="zh-TW" altLang="en-US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42370" y="3857266"/>
            <a:ext cx="4406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f</a:t>
            </a:r>
            <a:r>
              <a:rPr lang="en-US" altLang="zh-TW" sz="4000" baseline="-25000" dirty="0"/>
              <a:t>1</a:t>
            </a:r>
            <a:r>
              <a:rPr lang="en-US" altLang="zh-TW" sz="4000" dirty="0"/>
              <a:t>(        )=</a:t>
            </a:r>
            <a:r>
              <a:rPr lang="en-US" altLang="zh-TW" sz="4000" dirty="0" err="1"/>
              <a:t>ccccc</a:t>
            </a:r>
            <a:endParaRPr lang="zh-TW" altLang="en-US" sz="4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42369" y="4639475"/>
            <a:ext cx="4406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f</a:t>
            </a:r>
            <a:r>
              <a:rPr lang="en-US" altLang="zh-TW" sz="4000" baseline="-25000" dirty="0"/>
              <a:t>1</a:t>
            </a:r>
            <a:r>
              <a:rPr lang="en-US" altLang="zh-TW" sz="4000" dirty="0"/>
              <a:t>(        )=</a:t>
            </a:r>
            <a:r>
              <a:rPr lang="en-US" altLang="zh-TW" sz="4000" dirty="0" err="1"/>
              <a:t>ddddd</a:t>
            </a:r>
            <a:endParaRPr lang="zh-TW" altLang="en-US" sz="4000" dirty="0"/>
          </a:p>
        </p:txBody>
      </p:sp>
      <p:sp>
        <p:nvSpPr>
          <p:cNvPr id="10" name="剪去單一角落矩形 9"/>
          <p:cNvSpPr/>
          <p:nvPr/>
        </p:nvSpPr>
        <p:spPr>
          <a:xfrm>
            <a:off x="1097280" y="2389336"/>
            <a:ext cx="632367" cy="611398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LiH</a:t>
            </a:r>
            <a:endParaRPr lang="zh-TW" altLang="en-US" dirty="0"/>
          </a:p>
        </p:txBody>
      </p:sp>
      <p:sp>
        <p:nvSpPr>
          <p:cNvPr id="11" name="剪去單一角落矩形 10"/>
          <p:cNvSpPr/>
          <p:nvPr/>
        </p:nvSpPr>
        <p:spPr>
          <a:xfrm>
            <a:off x="1143549" y="3170123"/>
            <a:ext cx="539827" cy="611398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HF</a:t>
            </a:r>
            <a:endParaRPr lang="zh-TW" altLang="en-US" dirty="0"/>
          </a:p>
        </p:txBody>
      </p:sp>
      <p:sp>
        <p:nvSpPr>
          <p:cNvPr id="12" name="剪去單一角落矩形 11"/>
          <p:cNvSpPr/>
          <p:nvPr/>
        </p:nvSpPr>
        <p:spPr>
          <a:xfrm>
            <a:off x="1077956" y="3990916"/>
            <a:ext cx="671012" cy="611398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LiCr</a:t>
            </a:r>
            <a:endParaRPr lang="zh-TW" altLang="en-US" dirty="0"/>
          </a:p>
        </p:txBody>
      </p:sp>
      <p:sp>
        <p:nvSpPr>
          <p:cNvPr id="13" name="剪去單一角落矩形 12"/>
          <p:cNvSpPr/>
          <p:nvPr/>
        </p:nvSpPr>
        <p:spPr>
          <a:xfrm>
            <a:off x="1024310" y="4773124"/>
            <a:ext cx="778304" cy="611398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BeO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94743" y="2292848"/>
            <a:ext cx="4406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f</a:t>
            </a:r>
            <a:r>
              <a:rPr lang="en-US" altLang="zh-TW" sz="4000" baseline="-25000" dirty="0"/>
              <a:t>2</a:t>
            </a:r>
            <a:r>
              <a:rPr lang="en-US" altLang="zh-TW" sz="4000" dirty="0"/>
              <a:t>(        )=</a:t>
            </a:r>
            <a:r>
              <a:rPr lang="en-US" altLang="zh-TW" sz="4000" dirty="0" err="1"/>
              <a:t>eeeee</a:t>
            </a:r>
            <a:endParaRPr lang="zh-TW" altLang="en-US" sz="4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301353" y="3075057"/>
            <a:ext cx="4400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f</a:t>
            </a:r>
            <a:r>
              <a:rPr lang="en-US" altLang="zh-TW" sz="4000" baseline="-25000" dirty="0"/>
              <a:t>2</a:t>
            </a:r>
            <a:r>
              <a:rPr lang="en-US" altLang="zh-TW" sz="4000" dirty="0"/>
              <a:t>(        )=</a:t>
            </a:r>
            <a:r>
              <a:rPr lang="en-US" altLang="zh-TW" sz="4000" dirty="0" err="1"/>
              <a:t>fffff</a:t>
            </a:r>
            <a:endParaRPr lang="zh-TW" altLang="en-US" sz="4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294742" y="3857266"/>
            <a:ext cx="4406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f</a:t>
            </a:r>
            <a:r>
              <a:rPr lang="en-US" altLang="zh-TW" sz="4000" baseline="-25000" dirty="0"/>
              <a:t>2</a:t>
            </a:r>
            <a:r>
              <a:rPr lang="en-US" altLang="zh-TW" sz="4000" dirty="0"/>
              <a:t>(        )=</a:t>
            </a:r>
            <a:r>
              <a:rPr lang="en-US" altLang="zh-TW" sz="4000" dirty="0" err="1"/>
              <a:t>ggggg</a:t>
            </a:r>
            <a:endParaRPr lang="zh-TW" altLang="en-US" sz="4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294741" y="4639475"/>
            <a:ext cx="4406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f</a:t>
            </a:r>
            <a:r>
              <a:rPr lang="en-US" altLang="zh-TW" sz="4000" baseline="-25000" dirty="0"/>
              <a:t>2</a:t>
            </a:r>
            <a:r>
              <a:rPr lang="en-US" altLang="zh-TW" sz="4000" dirty="0"/>
              <a:t>(        )=</a:t>
            </a:r>
            <a:r>
              <a:rPr lang="en-US" altLang="zh-TW" sz="4000" dirty="0" err="1"/>
              <a:t>hhhhh</a:t>
            </a:r>
            <a:endParaRPr lang="zh-TW" altLang="en-US" sz="4000" dirty="0"/>
          </a:p>
        </p:txBody>
      </p:sp>
      <p:sp>
        <p:nvSpPr>
          <p:cNvPr id="23" name="剪去單一角落矩形 22"/>
          <p:cNvSpPr/>
          <p:nvPr/>
        </p:nvSpPr>
        <p:spPr>
          <a:xfrm>
            <a:off x="5149652" y="2389336"/>
            <a:ext cx="632367" cy="611398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LiH</a:t>
            </a:r>
            <a:endParaRPr lang="zh-TW" altLang="en-US" dirty="0"/>
          </a:p>
        </p:txBody>
      </p:sp>
      <p:sp>
        <p:nvSpPr>
          <p:cNvPr id="24" name="剪去單一角落矩形 23"/>
          <p:cNvSpPr/>
          <p:nvPr/>
        </p:nvSpPr>
        <p:spPr>
          <a:xfrm>
            <a:off x="5195921" y="3170123"/>
            <a:ext cx="539827" cy="611398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HF</a:t>
            </a:r>
            <a:endParaRPr lang="zh-TW" altLang="en-US" dirty="0"/>
          </a:p>
        </p:txBody>
      </p:sp>
      <p:sp>
        <p:nvSpPr>
          <p:cNvPr id="25" name="剪去單一角落矩形 24"/>
          <p:cNvSpPr/>
          <p:nvPr/>
        </p:nvSpPr>
        <p:spPr>
          <a:xfrm>
            <a:off x="5130328" y="3990916"/>
            <a:ext cx="671012" cy="611398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LiCr</a:t>
            </a:r>
            <a:endParaRPr lang="zh-TW" altLang="en-US" dirty="0"/>
          </a:p>
        </p:txBody>
      </p:sp>
      <p:sp>
        <p:nvSpPr>
          <p:cNvPr id="26" name="剪去單一角落矩形 25"/>
          <p:cNvSpPr/>
          <p:nvPr/>
        </p:nvSpPr>
        <p:spPr>
          <a:xfrm>
            <a:off x="5076682" y="4773124"/>
            <a:ext cx="778304" cy="611398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BeO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438920" y="3781521"/>
            <a:ext cx="132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……</a:t>
            </a:r>
            <a:endParaRPr lang="zh-TW" altLang="en-US" sz="32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455310" y="5886246"/>
            <a:ext cx="6085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訓練的過程說穿了就是找出一個合適的</a:t>
            </a:r>
            <a:r>
              <a:rPr lang="en-US" altLang="zh-TW" sz="2800" dirty="0"/>
              <a:t>function</a:t>
            </a:r>
            <a:r>
              <a:rPr lang="zh-TW" altLang="en-US" sz="2800" dirty="0"/>
              <a:t>來描述輸入和輸出的關係</a:t>
            </a:r>
          </a:p>
        </p:txBody>
      </p:sp>
    </p:spTree>
    <p:extLst>
      <p:ext uri="{BB962C8B-B14F-4D97-AF65-F5344CB8AC3E}">
        <p14:creationId xmlns:p14="http://schemas.microsoft.com/office/powerpoint/2010/main" val="197561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E8A17A2-CD16-42EE-AA4A-49415038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br>
              <a:rPr lang="en-US" altLang="zh-TW" dirty="0"/>
            </a:br>
            <a:r>
              <a:rPr lang="en-US" altLang="zh-TW" dirty="0"/>
              <a:t>Finding a function from data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B29F9D-2E64-4916-A8C8-28C441E9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A220EE-92CC-4393-A11E-7C85FBFDF9C2}"/>
              </a:ext>
            </a:extLst>
          </p:cNvPr>
          <p:cNvSpPr txBox="1"/>
          <p:nvPr/>
        </p:nvSpPr>
        <p:spPr>
          <a:xfrm>
            <a:off x="1416425" y="2561789"/>
            <a:ext cx="10354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評斷好壞：</a:t>
            </a:r>
            <a:r>
              <a:rPr lang="en-US" altLang="zh-TW" sz="4000" dirty="0"/>
              <a:t>diff( </a:t>
            </a:r>
            <a:r>
              <a:rPr lang="en-US" altLang="zh-TW" sz="4000" dirty="0" err="1"/>
              <a:t>f</a:t>
            </a:r>
            <a:r>
              <a:rPr lang="en-US" altLang="zh-TW" sz="4000" baseline="-25000" dirty="0" err="1"/>
              <a:t>n</a:t>
            </a:r>
            <a:r>
              <a:rPr lang="en-US" altLang="zh-TW" sz="4000" dirty="0"/>
              <a:t>(        ) – </a:t>
            </a:r>
            <a:r>
              <a:rPr lang="en-US" altLang="zh-TW" sz="4000" dirty="0" err="1"/>
              <a:t>Real_Ans</a:t>
            </a:r>
            <a:r>
              <a:rPr lang="en-US" altLang="zh-TW" sz="4000" dirty="0"/>
              <a:t> )</a:t>
            </a:r>
            <a:endParaRPr lang="zh-TW" altLang="en-US" sz="4000" dirty="0"/>
          </a:p>
        </p:txBody>
      </p:sp>
      <p:sp>
        <p:nvSpPr>
          <p:cNvPr id="7" name="剪去單一角落矩形 13">
            <a:extLst>
              <a:ext uri="{FF2B5EF4-FFF2-40B4-BE49-F238E27FC236}">
                <a16:creationId xmlns:a16="http://schemas.microsoft.com/office/drawing/2014/main" id="{96161D2D-0097-4CD2-9B03-B8F639F9C11C}"/>
              </a:ext>
            </a:extLst>
          </p:cNvPr>
          <p:cNvSpPr/>
          <p:nvPr/>
        </p:nvSpPr>
        <p:spPr>
          <a:xfrm>
            <a:off x="5856566" y="2658277"/>
            <a:ext cx="539827" cy="611398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4301CAD-6757-42F2-B43B-511B81C0FE49}"/>
              </a:ext>
            </a:extLst>
          </p:cNvPr>
          <p:cNvSpPr txBox="1"/>
          <p:nvPr/>
        </p:nvSpPr>
        <p:spPr>
          <a:xfrm>
            <a:off x="322732" y="4094104"/>
            <a:ext cx="44614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Regression: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Mean Absolute Error (MAE)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Mean Squared Error (MSE)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Root Mean Squared Error (RMSE)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R-Squared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Adjusted R-squared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Classification: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7284993-90A5-49DB-85A5-8ACC4900B032}"/>
              </a:ext>
            </a:extLst>
          </p:cNvPr>
          <p:cNvSpPr txBox="1"/>
          <p:nvPr/>
        </p:nvSpPr>
        <p:spPr>
          <a:xfrm>
            <a:off x="6096000" y="4050307"/>
            <a:ext cx="4204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Classification: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Precision and Recall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Specificity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F1-score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AUC-ROC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93406C-6964-435E-A387-08335AC3C6B9}"/>
              </a:ext>
            </a:extLst>
          </p:cNvPr>
          <p:cNvSpPr/>
          <p:nvPr/>
        </p:nvSpPr>
        <p:spPr>
          <a:xfrm>
            <a:off x="1378186" y="3245224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有多種</a:t>
            </a:r>
            <a:r>
              <a:rPr lang="en-US" altLang="zh-TW" dirty="0"/>
              <a:t>metric</a:t>
            </a:r>
            <a:r>
              <a:rPr lang="zh-TW" altLang="en-US" dirty="0"/>
              <a:t>，這次示範的是</a:t>
            </a:r>
            <a:r>
              <a:rPr lang="en-US" altLang="zh-TW" dirty="0"/>
              <a:t>???</a:t>
            </a:r>
            <a:r>
              <a:rPr lang="zh-TW" altLang="en-US" dirty="0"/>
              <a:t>問題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39868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  <a:br>
              <a:rPr lang="en-US" altLang="zh-TW" dirty="0"/>
            </a:br>
            <a:r>
              <a:rPr lang="en-US" altLang="zh-TW" dirty="0"/>
              <a:t>Regression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Linear Models</a:t>
            </a:r>
          </a:p>
          <a:p>
            <a:r>
              <a:rPr lang="en-US" altLang="zh-TW" dirty="0"/>
              <a:t>Kernel ridge regression</a:t>
            </a:r>
          </a:p>
          <a:p>
            <a:r>
              <a:rPr lang="en-US" altLang="zh-TW" dirty="0"/>
              <a:t>Support Vector Machines</a:t>
            </a:r>
          </a:p>
          <a:p>
            <a:r>
              <a:rPr lang="en-US" altLang="zh-TW" dirty="0"/>
              <a:t>Gaussian Processes</a:t>
            </a:r>
          </a:p>
          <a:p>
            <a:r>
              <a:rPr lang="en-US" altLang="zh-TW" dirty="0"/>
              <a:t>Decision Trees</a:t>
            </a:r>
          </a:p>
          <a:p>
            <a:r>
              <a:rPr lang="en-US" altLang="zh-TW" dirty="0"/>
              <a:t>Ensemble methods</a:t>
            </a:r>
          </a:p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172" y="217829"/>
            <a:ext cx="3853427" cy="20744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4110" y="5869094"/>
            <a:ext cx="8733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https://scikit-learn.org/stable/supervised_learning.html#supervised-learning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251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Data</a:t>
            </a:r>
            <a:r>
              <a:rPr lang="zh-TW" altLang="en-US" dirty="0"/>
              <a:t> </a:t>
            </a:r>
            <a:r>
              <a:rPr lang="en-US" altLang="zh-TW" dirty="0"/>
              <a:t>(Test Model)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不要把所有所有的資料都餵進去給</a:t>
            </a:r>
            <a:r>
              <a:rPr lang="en-US" altLang="zh-TW" dirty="0"/>
              <a:t>model</a:t>
            </a:r>
            <a:r>
              <a:rPr lang="zh-TW" altLang="en-US" dirty="0"/>
              <a:t>，只要把一部分的資料餵進去</a:t>
            </a:r>
            <a:r>
              <a:rPr lang="en-US" altLang="zh-TW" dirty="0"/>
              <a:t>(Training Dataset)</a:t>
            </a:r>
            <a:r>
              <a:rPr lang="zh-TW" altLang="en-US" dirty="0"/>
              <a:t>訓練模型，需要保留一些資料拿來檢驗模型</a:t>
            </a:r>
            <a:r>
              <a:rPr lang="en-US" altLang="zh-TW" dirty="0"/>
              <a:t>(Testing Dataset)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Cross Validation(</a:t>
            </a:r>
            <a:r>
              <a:rPr lang="zh-TW" altLang="en-US" dirty="0"/>
              <a:t>交叉驗證</a:t>
            </a:r>
            <a:r>
              <a:rPr lang="en-US" altLang="zh-TW" dirty="0"/>
              <a:t>)</a:t>
            </a:r>
            <a:r>
              <a:rPr lang="zh-TW" altLang="en-US" dirty="0"/>
              <a:t>的部份之後會再講。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83" y="3087923"/>
            <a:ext cx="7203831" cy="373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88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Train/Test Split(Manually)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list </a:t>
            </a:r>
            <a:r>
              <a:rPr lang="zh-TW" altLang="en-US" dirty="0"/>
              <a:t>物件的</a:t>
            </a:r>
            <a:r>
              <a:rPr lang="en-US" altLang="zh-TW" dirty="0"/>
              <a:t>slice</a:t>
            </a:r>
            <a:r>
              <a:rPr lang="zh-TW" altLang="en-US" dirty="0"/>
              <a:t>功能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取出來的值只會包含開頭的元素，不包含結束的元素。間隔如果沒有特別輸入的話，預設值為 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x = range(10) </a:t>
            </a:r>
            <a:r>
              <a:rPr lang="zh-TW" altLang="en-US" dirty="0"/>
              <a:t>  </a:t>
            </a:r>
            <a:r>
              <a:rPr lang="en-US" altLang="zh-TW" dirty="0"/>
              <a:t># [0, 1, 2, ..., 9]</a:t>
            </a:r>
          </a:p>
          <a:p>
            <a:pPr marL="0" indent="0">
              <a:buNone/>
            </a:pPr>
            <a:r>
              <a:rPr lang="en-US" altLang="zh-TW" dirty="0"/>
              <a:t>x[1:5] ---&gt; [1, 2, 3, 4]</a:t>
            </a:r>
          </a:p>
          <a:p>
            <a:pPr marL="0" indent="0">
              <a:buNone/>
            </a:pPr>
            <a:r>
              <a:rPr lang="en-US" altLang="zh-TW" dirty="0"/>
              <a:t>x[:3]   -</a:t>
            </a:r>
            <a:r>
              <a:rPr lang="en-US" altLang="zh-TW" dirty="0">
                <a:sym typeface="Wingdings" panose="05000000000000000000" pitchFamily="2" charset="2"/>
              </a:rPr>
              <a:t>--&gt; </a:t>
            </a:r>
            <a:r>
              <a:rPr lang="en-US" altLang="zh-TW" dirty="0"/>
              <a:t>[0, 1, 2]             #</a:t>
            </a:r>
            <a:r>
              <a:rPr lang="zh-TW" altLang="en-US" dirty="0"/>
              <a:t>省略開始的元素，表示從第一個開始取。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x[3:] -</a:t>
            </a:r>
            <a:r>
              <a:rPr lang="en-US" altLang="zh-TW" dirty="0">
                <a:sym typeface="Wingdings" panose="05000000000000000000" pitchFamily="2" charset="2"/>
              </a:rPr>
              <a:t>--&gt;</a:t>
            </a:r>
            <a:r>
              <a:rPr lang="en-US" altLang="zh-TW" dirty="0"/>
              <a:t> [3, 4, 5,..., 9]</a:t>
            </a:r>
            <a:r>
              <a:rPr lang="zh-TW" altLang="en-US" dirty="0"/>
              <a:t>       </a:t>
            </a:r>
            <a:r>
              <a:rPr lang="en-US" altLang="zh-TW" dirty="0"/>
              <a:t>#</a:t>
            </a:r>
            <a:r>
              <a:rPr lang="zh-TW" altLang="en-US" dirty="0"/>
              <a:t>省略結束的元素，表示取到最後一個。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x[0:-1] -</a:t>
            </a:r>
            <a:r>
              <a:rPr lang="en-US" altLang="zh-TW" dirty="0">
                <a:sym typeface="Wingdings" panose="05000000000000000000" pitchFamily="2" charset="2"/>
              </a:rPr>
              <a:t>--&gt;</a:t>
            </a:r>
            <a:r>
              <a:rPr lang="en-US" altLang="zh-TW" dirty="0"/>
              <a:t> [1, 2, ..., 8]</a:t>
            </a:r>
            <a:r>
              <a:rPr lang="zh-TW" altLang="en-US" dirty="0"/>
              <a:t>       </a:t>
            </a:r>
            <a:r>
              <a:rPr lang="en-US" altLang="zh-TW" dirty="0"/>
              <a:t>#-1</a:t>
            </a:r>
            <a:r>
              <a:rPr lang="zh-TW" altLang="en-US" dirty="0"/>
              <a:t>表示取到倒數第一個元素。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97280" y="2486420"/>
            <a:ext cx="105651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my_list</a:t>
            </a:r>
            <a:r>
              <a:rPr lang="en-US" altLang="zh-TW" sz="3200" dirty="0"/>
              <a:t>[start(</a:t>
            </a:r>
            <a:r>
              <a:rPr lang="zh-TW" altLang="en-US" sz="3200" dirty="0"/>
              <a:t>開始的</a:t>
            </a:r>
            <a:r>
              <a:rPr lang="en-US" altLang="zh-TW" sz="3200" dirty="0"/>
              <a:t>index):end(</a:t>
            </a:r>
            <a:r>
              <a:rPr lang="zh-TW" altLang="en-US" sz="3200" dirty="0"/>
              <a:t>結束的</a:t>
            </a:r>
            <a:r>
              <a:rPr lang="en-US" altLang="zh-TW" sz="3200" dirty="0"/>
              <a:t>index):</a:t>
            </a:r>
            <a:r>
              <a:rPr lang="en-US" altLang="zh-TW" sz="3200" dirty="0" err="1"/>
              <a:t>sep</a:t>
            </a:r>
            <a:r>
              <a:rPr lang="en-US" altLang="zh-TW" sz="3200" dirty="0"/>
              <a:t>(</a:t>
            </a:r>
            <a:r>
              <a:rPr lang="zh-TW" altLang="en-US" sz="3200" dirty="0"/>
              <a:t>間隔</a:t>
            </a:r>
            <a:r>
              <a:rPr lang="en-US" altLang="zh-TW" sz="3200" dirty="0"/>
              <a:t>)]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021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Train/Test Split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3431" y="1845734"/>
            <a:ext cx="11570677" cy="879881"/>
          </a:xfrm>
        </p:spPr>
        <p:txBody>
          <a:bodyPr>
            <a:normAutofit/>
          </a:bodyPr>
          <a:lstStyle/>
          <a:p>
            <a:r>
              <a:rPr lang="en-US" altLang="zh-TW" sz="3600" dirty="0" err="1"/>
              <a:t>sklearn.model_selection.train_test_split</a:t>
            </a:r>
            <a:endParaRPr lang="en-US" altLang="zh-TW" sz="3600" dirty="0"/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endParaRPr lang="en-US" altLang="zh-TW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3430" y="5851212"/>
            <a:ext cx="11570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https://scikit-learn.org/stable/modules/generated/sklearn.model_selection.train_test_split.html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3430" y="2690336"/>
            <a:ext cx="11448110" cy="13849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800" b="1" kern="0" dirty="0">
                <a:solidFill>
                  <a:srgbClr val="DFC47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from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sklearn</a:t>
            </a:r>
            <a:r>
              <a:rPr lang="en-US" altLang="zh-TW" sz="2800" b="1" kern="0" dirty="0" err="1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.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model_selection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b="1" kern="0" dirty="0">
                <a:solidFill>
                  <a:srgbClr val="DFC47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import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train_test_split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X_train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,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X_test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,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y_train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,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y_test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=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train_test_split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,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y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,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test_size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=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>
                <a:solidFill>
                  <a:srgbClr val="8CD0D3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0.2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,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random_state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=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>
                <a:solidFill>
                  <a:srgbClr val="8CD0D3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)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477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Regression algorithm(Manually)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8644" y="1933869"/>
                <a:ext cx="6067356" cy="4023360"/>
              </a:xfrm>
            </p:spPr>
            <p:txBody>
              <a:bodyPr/>
              <a:lstStyle/>
              <a:p>
                <a:r>
                  <a:rPr lang="en-US" altLang="zh-TW" dirty="0"/>
                  <a:t>Regression</a:t>
                </a:r>
                <a:r>
                  <a:rPr lang="zh-TW" altLang="en-US" dirty="0"/>
                  <a:t>的過程是找出輸入</a:t>
                </a:r>
                <a:r>
                  <a:rPr lang="en-US" altLang="zh-TW" dirty="0"/>
                  <a:t>(independent variable, feature)</a:t>
                </a:r>
                <a:r>
                  <a:rPr lang="zh-TW" altLang="en-US" dirty="0"/>
                  <a:t>和輸出</a:t>
                </a:r>
                <a:r>
                  <a:rPr lang="en-US" altLang="zh-TW" dirty="0"/>
                  <a:t>(dependent variable, target)</a:t>
                </a:r>
                <a:r>
                  <a:rPr lang="zh-TW" altLang="en-US" dirty="0"/>
                  <a:t>之間的關係。</a:t>
                </a:r>
                <a:endParaRPr lang="en-US" altLang="zh-TW" dirty="0"/>
              </a:p>
              <a:p>
                <a:r>
                  <a:rPr lang="zh-TW" altLang="en-US" dirty="0"/>
                  <a:t>使用線性關係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模型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描述</a:t>
                </a:r>
                <a:r>
                  <a:rPr lang="en-US" altLang="zh-TW" dirty="0"/>
                  <a:t>feature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target</a:t>
                </a:r>
                <a:r>
                  <a:rPr lang="zh-TW" altLang="en-US" dirty="0"/>
                  <a:t>就稱為</a:t>
                </a:r>
                <a:r>
                  <a:rPr lang="en-US" altLang="zh-TW" dirty="0"/>
                  <a:t>Linear regression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r>
                  <a:rPr lang="en-US" altLang="zh-TW" dirty="0"/>
                  <a:t>Simple linear regression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multiple regression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644" y="1933869"/>
                <a:ext cx="6067356" cy="4023360"/>
              </a:xfrm>
              <a:blipFill rotWithShape="0">
                <a:blip r:embed="rId2"/>
                <a:stretch>
                  <a:fillRect l="-2412" t="-1515" r="-36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17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76091" y="5613481"/>
                <a:ext cx="3372462" cy="687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dirty="0"/>
                  <a:t>是截距</a:t>
                </a:r>
                <a:r>
                  <a:rPr lang="en-US" altLang="zh-TW" dirty="0"/>
                  <a:t>(Intercept)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/>
                  <a:t>是斜率</a:t>
                </a:r>
                <a:r>
                  <a:rPr lang="en-US" altLang="zh-TW" dirty="0"/>
                  <a:t>(Slope)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91" y="5613481"/>
                <a:ext cx="3372462" cy="687496"/>
              </a:xfrm>
              <a:prstGeom prst="rect">
                <a:avLst/>
              </a:prstGeom>
              <a:blipFill rotWithShape="0">
                <a:blip r:embed="rId3"/>
                <a:stretch>
                  <a:fillRect t="-5310" r="-1085" b="-97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02" y="1776328"/>
            <a:ext cx="5852172" cy="4389129"/>
          </a:xfrm>
          <a:prstGeom prst="rect">
            <a:avLst/>
          </a:prstGeom>
        </p:spPr>
      </p:pic>
      <p:sp>
        <p:nvSpPr>
          <p:cNvPr id="7" name="左大括弧 6"/>
          <p:cNvSpPr/>
          <p:nvPr/>
        </p:nvSpPr>
        <p:spPr>
          <a:xfrm>
            <a:off x="6797407" y="5233012"/>
            <a:ext cx="143220" cy="473725"/>
          </a:xfrm>
          <a:prstGeom prst="leftBrace">
            <a:avLst/>
          </a:prstGeom>
          <a:noFill/>
          <a:ln w="127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7017745" y="4770304"/>
            <a:ext cx="1013552" cy="473725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328723" y="5376373"/>
                <a:ext cx="5183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723" y="5376373"/>
                <a:ext cx="51834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接點 14"/>
          <p:cNvCxnSpPr/>
          <p:nvPr/>
        </p:nvCxnSpPr>
        <p:spPr>
          <a:xfrm>
            <a:off x="8987926" y="4351663"/>
            <a:ext cx="717934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9716877" y="3970892"/>
            <a:ext cx="11017" cy="38077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9137887" y="5706737"/>
                <a:ext cx="4719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887" y="5706737"/>
                <a:ext cx="47198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635140" y="3760883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40" y="3760883"/>
                <a:ext cx="38260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9775817" y="3982331"/>
                <a:ext cx="5130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817" y="3982331"/>
                <a:ext cx="51302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9177777" y="2814690"/>
                <a:ext cx="23019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777" y="2814690"/>
                <a:ext cx="2301912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280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Regression algorithm(Manually)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93897" y="1966919"/>
                <a:ext cx="5733178" cy="4023360"/>
              </a:xfrm>
            </p:spPr>
            <p:txBody>
              <a:bodyPr/>
              <a:lstStyle/>
              <a:p>
                <a:r>
                  <a:rPr lang="en-US" altLang="zh-TW" dirty="0"/>
                  <a:t>Regression</a:t>
                </a:r>
                <a:r>
                  <a:rPr lang="zh-TW" altLang="en-US" dirty="0"/>
                  <a:t>的過程是找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/>
                  <a:t>。</a:t>
                </a:r>
                <a:endParaRPr lang="en-US" altLang="zh-TW" dirty="0"/>
              </a:p>
              <a:p>
                <a:r>
                  <a:rPr lang="zh-TW" altLang="en-US" dirty="0"/>
                  <a:t>收集一組資料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，將每個點都帶到模型內可以得到模型的預估值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TW" i="1" dirty="0"/>
              </a:p>
              <a:p>
                <a:r>
                  <a:rPr lang="zh-TW" altLang="en-US" dirty="0"/>
                  <a:t>預估值和實際值的差異稱為誤差</a:t>
                </a:r>
                <a:r>
                  <a:rPr lang="en-US" altLang="zh-TW" dirty="0"/>
                  <a:t>(error)</a:t>
                </a:r>
                <a:r>
                  <a:rPr lang="zh-TW" altLang="en-US" dirty="0"/>
                  <a:t>或稱為殘差</a:t>
                </a:r>
                <a:r>
                  <a:rPr lang="en-US" altLang="zh-TW" dirty="0"/>
                  <a:t>(Residual)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Regression</a:t>
                </a:r>
                <a:r>
                  <a:rPr lang="zh-TW" altLang="en-US" dirty="0"/>
                  <a:t>的目標是希望找到一組參數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使得</m:t>
                    </m:r>
                  </m:oMath>
                </a14:m>
                <a:r>
                  <a:rPr lang="zh-TW" altLang="en-US" dirty="0"/>
                  <a:t>模型的殘差越小越好，數值上有許多種方法可以找出這組參數，最小平方法是一種常用的方法。</a:t>
                </a:r>
                <a:endParaRPr lang="en-US" altLang="zh-TW" dirty="0"/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897" y="1966919"/>
                <a:ext cx="5733178" cy="4023360"/>
              </a:xfrm>
              <a:blipFill rotWithShape="0">
                <a:blip r:embed="rId2"/>
                <a:stretch>
                  <a:fillRect l="-2553" t="-1061" r="-98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02" y="1776328"/>
            <a:ext cx="5852172" cy="43891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137887" y="5706737"/>
                <a:ext cx="4719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887" y="5706737"/>
                <a:ext cx="47198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635140" y="3760883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40" y="3760883"/>
                <a:ext cx="38260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242931" y="3365134"/>
                <a:ext cx="1060611" cy="395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931" y="3365134"/>
                <a:ext cx="1060611" cy="395749"/>
              </a:xfrm>
              <a:prstGeom prst="rect">
                <a:avLst/>
              </a:prstGeom>
              <a:blipFill rotWithShape="0">
                <a:blip r:embed="rId6"/>
                <a:stretch>
                  <a:fillRect r="-19540"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348055" y="4255887"/>
                <a:ext cx="4251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055" y="4255887"/>
                <a:ext cx="42518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接點 14"/>
          <p:cNvCxnSpPr/>
          <p:nvPr/>
        </p:nvCxnSpPr>
        <p:spPr>
          <a:xfrm>
            <a:off x="7718808" y="4064114"/>
            <a:ext cx="0" cy="75025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8102563" y="4329244"/>
            <a:ext cx="0" cy="40800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9323599" y="4104508"/>
            <a:ext cx="0" cy="75025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1155680" y="2527261"/>
            <a:ext cx="0" cy="75025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377545" y="3691013"/>
            <a:ext cx="0" cy="375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9979102" y="3526123"/>
            <a:ext cx="0" cy="32978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8185254" y="4251436"/>
                <a:ext cx="4251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254" y="4251436"/>
                <a:ext cx="425181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9318447" y="4251436"/>
                <a:ext cx="4251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447" y="4251436"/>
                <a:ext cx="425181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9610227" y="3456118"/>
                <a:ext cx="4251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27" y="3456118"/>
                <a:ext cx="42518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0433850" y="3604816"/>
                <a:ext cx="4251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3850" y="3604816"/>
                <a:ext cx="425181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0741868" y="2717723"/>
                <a:ext cx="4251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868" y="2717723"/>
                <a:ext cx="42518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485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Regression algorithm(Manually)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746136"/>
              </a:xfrm>
            </p:spPr>
            <p:txBody>
              <a:bodyPr>
                <a:noAutofit/>
              </a:bodyPr>
              <a:lstStyle/>
              <a:p>
                <a:r>
                  <a:rPr lang="zh-TW" altLang="en-US" dirty="0"/>
                  <a:t>因為誤差值有正有負，取平方後皆為正值，所以我們會很希望所有訓練樣本的誤差平方和</a:t>
                </a:r>
                <a:r>
                  <a:rPr lang="en-US" altLang="zh-TW" dirty="0"/>
                  <a:t>(Sum Square error, SSE)</a:t>
                </a:r>
                <a:r>
                  <a:rPr lang="zh-TW" altLang="en-US" dirty="0"/>
                  <a:t>接近</a:t>
                </a:r>
                <a:r>
                  <a:rPr lang="en-US" altLang="zh-TW" dirty="0"/>
                  <a:t>0</a:t>
                </a:r>
                <a:r>
                  <a:rPr lang="zh-TW" altLang="en-US" dirty="0"/>
                  <a:t>。</a:t>
                </a:r>
                <a:endParaRPr lang="en-US" altLang="zh-TW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Loss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dirty="0"/>
              </a:p>
              <a:p>
                <a:r>
                  <a:rPr lang="zh-TW" altLang="en-US" dirty="0"/>
                  <a:t>極值會出現在微分為</a:t>
                </a:r>
                <a:r>
                  <a:rPr lang="en-US" altLang="zh-TW" dirty="0"/>
                  <a:t>0</a:t>
                </a:r>
                <a:r>
                  <a:rPr lang="zh-TW" altLang="en-US" dirty="0"/>
                  <a:t>的地方。對殘差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分別做</m:t>
                    </m:r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zh-TW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TW" altLang="en-US" dirty="0"/>
                  <a:t>偏微分。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Loss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→−2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Loss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→−2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746136"/>
              </a:xfrm>
              <a:blipFill rotWithShape="0">
                <a:blip r:embed="rId2"/>
                <a:stretch>
                  <a:fillRect l="-1455" t="-1414" r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68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Material Properties Prediction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73" y="2118680"/>
            <a:ext cx="7450906" cy="4186524"/>
          </a:xfrm>
        </p:spPr>
      </p:pic>
      <p:sp>
        <p:nvSpPr>
          <p:cNvPr id="7" name="文字版面配置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/>
              <a:t>digging into the periodic 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053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Regression algorithm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/>
              <a:t>sklearn.linear_model.LinearRegression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5743" y="2690335"/>
            <a:ext cx="11132024" cy="22467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800" b="1" kern="0" dirty="0">
                <a:solidFill>
                  <a:srgbClr val="DFC47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from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sklearn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b="1" kern="0" dirty="0">
                <a:solidFill>
                  <a:srgbClr val="DFC47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import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linear_model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lr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=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linear_model</a:t>
            </a:r>
            <a:r>
              <a:rPr lang="en-US" altLang="zh-TW" sz="2800" b="1" kern="0" dirty="0" err="1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.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LinearRegression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()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 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lr</a:t>
            </a:r>
            <a:r>
              <a:rPr lang="en-US" altLang="zh-TW" sz="2800" b="1" kern="0" dirty="0" err="1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.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fit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X_train</a:t>
            </a:r>
            <a:r>
              <a:rPr lang="en-US" altLang="zh-TW" sz="2800" b="1" kern="0" dirty="0" err="1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.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reshape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(-</a:t>
            </a:r>
            <a:r>
              <a:rPr lang="en-US" altLang="zh-TW" sz="2800" kern="0" dirty="0">
                <a:solidFill>
                  <a:srgbClr val="8CD0D3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,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>
                <a:solidFill>
                  <a:srgbClr val="8CD0D3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),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y_train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)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y_pred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=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lr</a:t>
            </a:r>
            <a:r>
              <a:rPr lang="en-US" altLang="zh-TW" sz="2800" b="1" kern="0" dirty="0" err="1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.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predict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test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)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586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Regression algorithm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/>
              <a:t>sklearn.linear_model.Lasso</a:t>
            </a:r>
            <a:r>
              <a:rPr lang="en-US" altLang="zh-TW" sz="3600" dirty="0"/>
              <a:t>()</a:t>
            </a:r>
          </a:p>
          <a:p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5743" y="2690335"/>
            <a:ext cx="11132024" cy="22467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800" b="1" kern="0" dirty="0">
                <a:solidFill>
                  <a:srgbClr val="DFC47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from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sklearn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b="1" kern="0" dirty="0">
                <a:solidFill>
                  <a:srgbClr val="DFC47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import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linear_model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lasso 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=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linear_model</a:t>
            </a:r>
            <a:r>
              <a:rPr lang="en-US" altLang="zh-TW" sz="2800" b="1" kern="0" dirty="0" err="1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.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Lasso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()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 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lasso</a:t>
            </a:r>
            <a:r>
              <a:rPr lang="en-US" altLang="zh-TW" sz="2800" b="1" kern="0" dirty="0" err="1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.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fit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X_train</a:t>
            </a:r>
            <a:r>
              <a:rPr lang="en-US" altLang="zh-TW" sz="2800" b="1" kern="0" dirty="0" err="1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.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reshape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(-</a:t>
            </a:r>
            <a:r>
              <a:rPr lang="en-US" altLang="zh-TW" sz="2800" kern="0" dirty="0">
                <a:solidFill>
                  <a:srgbClr val="8CD0D3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,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>
                <a:solidFill>
                  <a:srgbClr val="8CD0D3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),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y_train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)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y_pred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=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lasso</a:t>
            </a:r>
            <a:r>
              <a:rPr lang="en-US" altLang="zh-TW" sz="2800" b="1" kern="0" dirty="0" err="1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.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predict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test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)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17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Regression algorithm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/>
              <a:t>sklearn.linear_model.Ridge</a:t>
            </a:r>
            <a:r>
              <a:rPr lang="en-US" altLang="zh-TW" sz="3600" dirty="0"/>
              <a:t>()</a:t>
            </a:r>
          </a:p>
          <a:p>
            <a:endParaRPr lang="en-US" altLang="zh-TW" sz="3600" dirty="0"/>
          </a:p>
          <a:p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5743" y="2690335"/>
            <a:ext cx="11132024" cy="22467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800" b="1" kern="0" dirty="0">
                <a:solidFill>
                  <a:srgbClr val="DFC47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from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sklearn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b="1" kern="0" dirty="0">
                <a:solidFill>
                  <a:srgbClr val="DFC47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import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linear_model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lr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=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linear_model</a:t>
            </a:r>
            <a:r>
              <a:rPr lang="en-US" altLang="zh-TW" sz="2800" b="1" kern="0" dirty="0" err="1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.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Ridge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()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 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rr</a:t>
            </a:r>
            <a:r>
              <a:rPr lang="en-US" altLang="zh-TW" sz="2800" b="1" kern="0" dirty="0" err="1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.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fit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X_train</a:t>
            </a:r>
            <a:r>
              <a:rPr lang="en-US" altLang="zh-TW" sz="2800" b="1" kern="0" dirty="0" err="1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.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reshape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(-</a:t>
            </a:r>
            <a:r>
              <a:rPr lang="en-US" altLang="zh-TW" sz="2800" kern="0" dirty="0">
                <a:solidFill>
                  <a:srgbClr val="8CD0D3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,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>
                <a:solidFill>
                  <a:srgbClr val="8CD0D3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),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y_train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)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y_pred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=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rr</a:t>
            </a:r>
            <a:r>
              <a:rPr lang="en-US" altLang="zh-TW" sz="2800" b="1" kern="0" dirty="0" err="1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.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predict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test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)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65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Regression algorithm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/>
              <a:t>sklearn.ensemble.RandomForestRegressor</a:t>
            </a:r>
            <a:r>
              <a:rPr lang="en-US" altLang="zh-TW" sz="3600" dirty="0"/>
              <a:t>() </a:t>
            </a:r>
          </a:p>
          <a:p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5743" y="2690335"/>
            <a:ext cx="11132024" cy="22467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DFC47D"/>
                </a:solidFill>
                <a:highlight>
                  <a:srgbClr val="3F3F3F"/>
                </a:highlight>
              </a:rPr>
              <a:t>from</a:t>
            </a:r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sklearn</a:t>
            </a:r>
            <a:r>
              <a:rPr lang="en-US" altLang="zh-TW" sz="2800" b="1" dirty="0" err="1">
                <a:solidFill>
                  <a:srgbClr val="9F9D6D"/>
                </a:solidFill>
                <a:highlight>
                  <a:srgbClr val="3F3F3F"/>
                </a:highlight>
              </a:rPr>
              <a:t>.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ensemble</a:t>
            </a:r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  <a:r>
              <a:rPr lang="en-US" altLang="zh-TW" sz="2800" b="1" dirty="0">
                <a:solidFill>
                  <a:srgbClr val="DFC47D"/>
                </a:solidFill>
                <a:highlight>
                  <a:srgbClr val="3F3F3F"/>
                </a:highlight>
              </a:rPr>
              <a:t>import</a:t>
            </a:r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RandomForestRegressor</a:t>
            </a:r>
            <a:endParaRPr lang="en-US" altLang="zh-TW" sz="280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regressor 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=</a:t>
            </a:r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RandomForestRegressor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(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n_estimators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=</a:t>
            </a:r>
            <a:r>
              <a:rPr lang="en-US" altLang="zh-TW" sz="2800" dirty="0">
                <a:solidFill>
                  <a:srgbClr val="8CD0D3"/>
                </a:solidFill>
                <a:highlight>
                  <a:srgbClr val="3F3F3F"/>
                </a:highlight>
              </a:rPr>
              <a:t>100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,</a:t>
            </a:r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random_state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=</a:t>
            </a:r>
            <a:r>
              <a:rPr lang="en-US" altLang="zh-TW" sz="2800" dirty="0">
                <a:solidFill>
                  <a:srgbClr val="8CD0D3"/>
                </a:solidFill>
                <a:highlight>
                  <a:srgbClr val="3F3F3F"/>
                </a:highlight>
              </a:rPr>
              <a:t>0</a:t>
            </a:r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)</a:t>
            </a:r>
            <a:endParaRPr lang="en-US" altLang="zh-TW" sz="280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fr-FR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regressor</a:t>
            </a:r>
            <a:r>
              <a:rPr lang="fr-FR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.</a:t>
            </a:r>
            <a:r>
              <a:rPr lang="fr-FR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fit</a:t>
            </a:r>
            <a:r>
              <a:rPr lang="fr-FR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(</a:t>
            </a:r>
            <a:r>
              <a:rPr lang="fr-FR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X_train</a:t>
            </a:r>
            <a:r>
              <a:rPr lang="fr-FR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.</a:t>
            </a:r>
            <a:r>
              <a:rPr lang="fr-FR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values</a:t>
            </a:r>
            <a:r>
              <a:rPr lang="fr-FR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.</a:t>
            </a:r>
            <a:r>
              <a:rPr lang="fr-FR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reshape</a:t>
            </a:r>
            <a:r>
              <a:rPr lang="fr-FR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(-</a:t>
            </a:r>
            <a:r>
              <a:rPr lang="fr-FR" altLang="zh-TW" sz="2800" dirty="0">
                <a:solidFill>
                  <a:srgbClr val="8CD0D3"/>
                </a:solidFill>
                <a:highlight>
                  <a:srgbClr val="3F3F3F"/>
                </a:highlight>
              </a:rPr>
              <a:t>1</a:t>
            </a:r>
            <a:r>
              <a:rPr lang="fr-FR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,</a:t>
            </a:r>
            <a:r>
              <a:rPr lang="fr-FR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  <a:r>
              <a:rPr lang="fr-FR" altLang="zh-TW" sz="2800" dirty="0">
                <a:solidFill>
                  <a:srgbClr val="8CD0D3"/>
                </a:solidFill>
                <a:highlight>
                  <a:srgbClr val="3F3F3F"/>
                </a:highlight>
              </a:rPr>
              <a:t>1</a:t>
            </a:r>
            <a:r>
              <a:rPr lang="fr-FR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),</a:t>
            </a:r>
            <a:r>
              <a:rPr lang="fr-FR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 y_train</a:t>
            </a:r>
            <a:r>
              <a:rPr lang="fr-FR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)</a:t>
            </a:r>
          </a:p>
          <a:p>
            <a:r>
              <a:rPr lang="en-US" altLang="zh-TW" sz="2400" kern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y_pred</a:t>
            </a:r>
            <a:r>
              <a:rPr lang="en-US" altLang="zh-TW" sz="2400" kern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400" b="1" kern="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=</a:t>
            </a:r>
            <a:r>
              <a:rPr lang="en-US" altLang="zh-TW" sz="2400" kern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fr-FR" altLang="zh-TW" sz="2400" dirty="0">
                <a:solidFill>
                  <a:srgbClr val="DCDCCC"/>
                </a:solidFill>
                <a:highlight>
                  <a:srgbClr val="3F3F3F"/>
                </a:highlight>
              </a:rPr>
              <a:t>regressor</a:t>
            </a:r>
            <a:r>
              <a:rPr lang="en-US" altLang="zh-TW" sz="2400" b="1" kern="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.</a:t>
            </a:r>
            <a:r>
              <a:rPr lang="en-US" altLang="zh-TW" sz="2400" kern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predict</a:t>
            </a:r>
            <a:r>
              <a:rPr lang="en-US" altLang="zh-TW" sz="2400" b="1" kern="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400" kern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test</a:t>
            </a:r>
            <a:r>
              <a:rPr lang="en-US" altLang="zh-TW" sz="2400" b="1" kern="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)</a:t>
            </a:r>
            <a:endParaRPr lang="zh-TW" altLang="zh-TW" sz="2000" kern="100" dirty="0">
              <a:highlight>
                <a:srgbClr val="3F3F3F"/>
              </a:highlight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347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Regression algorithm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00251" y="1845734"/>
            <a:ext cx="10855429" cy="4023360"/>
          </a:xfrm>
        </p:spPr>
        <p:txBody>
          <a:bodyPr>
            <a:normAutofit/>
          </a:bodyPr>
          <a:lstStyle/>
          <a:p>
            <a:r>
              <a:rPr lang="en-US" altLang="zh-TW" sz="3600"/>
              <a:t>sklearn.sklearn.neural_network.MLPRegressor</a:t>
            </a:r>
            <a:r>
              <a:rPr lang="en-US" altLang="zh-TW" sz="3600" dirty="0"/>
              <a:t> 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36478" y="2690335"/>
            <a:ext cx="11859903" cy="31085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800" b="1" kern="0" dirty="0">
                <a:solidFill>
                  <a:srgbClr val="DFC47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from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sklearn</a:t>
            </a:r>
            <a:r>
              <a:rPr lang="en-US" altLang="zh-TW" sz="2800" b="1" kern="0" dirty="0" err="1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.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neural_network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b="1" kern="0" dirty="0">
                <a:solidFill>
                  <a:srgbClr val="DFC47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import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MLPRegressor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mlpr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=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MLPRegressor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hidden_layer_sizes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=(</a:t>
            </a:r>
            <a:r>
              <a:rPr lang="en-US" altLang="zh-TW" sz="2800" kern="0" dirty="0">
                <a:solidFill>
                  <a:srgbClr val="8CD0D3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5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,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>
                <a:solidFill>
                  <a:srgbClr val="8CD0D3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),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activation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=</a:t>
            </a:r>
            <a:r>
              <a:rPr lang="en-US" altLang="zh-TW" sz="2800" kern="0" dirty="0">
                <a:solidFill>
                  <a:srgbClr val="DCA3A3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'</a:t>
            </a:r>
            <a:r>
              <a:rPr lang="en-US" altLang="zh-TW" sz="2800" kern="0" dirty="0" err="1">
                <a:solidFill>
                  <a:srgbClr val="DCA3A3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relu</a:t>
            </a:r>
            <a:r>
              <a:rPr lang="en-US" altLang="zh-TW" sz="2800" kern="0" dirty="0">
                <a:solidFill>
                  <a:srgbClr val="DCA3A3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'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,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solver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=</a:t>
            </a:r>
            <a:r>
              <a:rPr lang="en-US" altLang="zh-TW" sz="2800" kern="0" dirty="0">
                <a:solidFill>
                  <a:srgbClr val="DCA3A3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'</a:t>
            </a:r>
            <a:r>
              <a:rPr lang="en-US" altLang="zh-TW" sz="2800" kern="0" dirty="0" err="1">
                <a:solidFill>
                  <a:srgbClr val="DCA3A3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adam</a:t>
            </a:r>
            <a:r>
              <a:rPr lang="en-US" altLang="zh-TW" sz="2800" kern="0" dirty="0">
                <a:solidFill>
                  <a:srgbClr val="DCA3A3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'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,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alpha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=</a:t>
            </a:r>
            <a:r>
              <a:rPr lang="en-US" altLang="zh-TW" sz="2800" kern="0" dirty="0">
                <a:solidFill>
                  <a:srgbClr val="8CD0D3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0.0001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,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batch_size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=</a:t>
            </a:r>
            <a:r>
              <a:rPr lang="en-US" altLang="zh-TW" sz="2800" kern="0" dirty="0">
                <a:solidFill>
                  <a:srgbClr val="DCA3A3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'auto'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,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learning_rate_init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=</a:t>
            </a:r>
            <a:r>
              <a:rPr lang="en-US" altLang="zh-TW" sz="2800" kern="0" dirty="0">
                <a:solidFill>
                  <a:srgbClr val="8CD0D3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0.001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,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max_iter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=</a:t>
            </a:r>
            <a:r>
              <a:rPr lang="en-US" altLang="zh-TW" sz="2800" kern="0" dirty="0">
                <a:solidFill>
                  <a:srgbClr val="8CD0D3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10000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,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random_state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=</a:t>
            </a:r>
            <a:r>
              <a:rPr lang="en-US" altLang="zh-TW" sz="2800" kern="0" dirty="0">
                <a:solidFill>
                  <a:srgbClr val="8CD0D3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497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)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mlpr</a:t>
            </a:r>
            <a:r>
              <a:rPr lang="en-US" altLang="zh-TW" sz="2800" b="1" kern="0" dirty="0" err="1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.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fit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X_train</a:t>
            </a:r>
            <a:r>
              <a:rPr lang="en-US" altLang="zh-TW" sz="2800" b="1" kern="0" dirty="0" err="1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.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reshape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(-</a:t>
            </a:r>
            <a:r>
              <a:rPr lang="en-US" altLang="zh-TW" sz="2800" kern="0" dirty="0">
                <a:solidFill>
                  <a:srgbClr val="8CD0D3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,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>
                <a:solidFill>
                  <a:srgbClr val="8CD0D3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),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y_train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)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y_pred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=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mlpr</a:t>
            </a:r>
            <a:r>
              <a:rPr lang="en-US" altLang="zh-TW" sz="2800" b="1" kern="0" dirty="0" err="1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.</a:t>
            </a:r>
            <a:r>
              <a:rPr lang="en-US" altLang="zh-TW" sz="2800" kern="0" dirty="0" err="1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predict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800" kern="0" dirty="0">
                <a:solidFill>
                  <a:srgbClr val="DCDCC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test</a:t>
            </a:r>
            <a:r>
              <a:rPr lang="en-US" altLang="zh-TW" sz="2800" b="1" kern="0" dirty="0">
                <a:solidFill>
                  <a:srgbClr val="9F9D6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)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809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of models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00251" y="1845734"/>
            <a:ext cx="10855429" cy="4023360"/>
          </a:xfrm>
        </p:spPr>
        <p:txBody>
          <a:bodyPr>
            <a:normAutofit/>
          </a:bodyPr>
          <a:lstStyle/>
          <a:p>
            <a:r>
              <a:rPr lang="en-US" altLang="zh-TW" sz="3600" dirty="0" err="1"/>
              <a:t>sklearn.metrics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36478" y="2690335"/>
            <a:ext cx="11859903" cy="31085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DFC47D"/>
                </a:solidFill>
                <a:highlight>
                  <a:srgbClr val="3F3F3F"/>
                </a:highlight>
              </a:rPr>
              <a:t>from</a:t>
            </a:r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sklearn</a:t>
            </a:r>
            <a:r>
              <a:rPr lang="en-US" altLang="zh-TW" sz="2800" b="1" dirty="0" err="1">
                <a:solidFill>
                  <a:srgbClr val="9F9D6D"/>
                </a:solidFill>
                <a:highlight>
                  <a:srgbClr val="3F3F3F"/>
                </a:highlight>
              </a:rPr>
              <a:t>.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metrics</a:t>
            </a:r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  <a:r>
              <a:rPr lang="en-US" altLang="zh-TW" sz="2800" b="1" dirty="0">
                <a:solidFill>
                  <a:srgbClr val="DFC47D"/>
                </a:solidFill>
                <a:highlight>
                  <a:srgbClr val="3F3F3F"/>
                </a:highlight>
              </a:rPr>
              <a:t>import</a:t>
            </a:r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mean_squared_error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,</a:t>
            </a:r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 r2_score</a:t>
            </a:r>
          </a:p>
          <a:p>
            <a:endParaRPr lang="zh-TW" altLang="en-US" sz="280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print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(</a:t>
            </a:r>
            <a:r>
              <a:rPr lang="en-US" altLang="zh-TW" sz="2800" dirty="0">
                <a:solidFill>
                  <a:srgbClr val="DCA3A3"/>
                </a:solidFill>
                <a:highlight>
                  <a:srgbClr val="3F3F3F"/>
                </a:highlight>
              </a:rPr>
              <a:t>'LR score:'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+</a:t>
            </a:r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str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(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lr</a:t>
            </a:r>
            <a:r>
              <a:rPr lang="en-US" altLang="zh-TW" sz="2800" b="1" dirty="0" err="1">
                <a:solidFill>
                  <a:srgbClr val="9F9D6D"/>
                </a:solidFill>
                <a:highlight>
                  <a:srgbClr val="3F3F3F"/>
                </a:highlight>
              </a:rPr>
              <a:t>.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score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(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X_test</a:t>
            </a:r>
            <a:r>
              <a:rPr lang="en-US" altLang="zh-TW" sz="2800" b="1" dirty="0" err="1">
                <a:solidFill>
                  <a:srgbClr val="9F9D6D"/>
                </a:solidFill>
                <a:highlight>
                  <a:srgbClr val="3F3F3F"/>
                </a:highlight>
              </a:rPr>
              <a:t>.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values</a:t>
            </a:r>
            <a:r>
              <a:rPr lang="en-US" altLang="zh-TW" sz="2800" b="1" dirty="0" err="1">
                <a:solidFill>
                  <a:srgbClr val="9F9D6D"/>
                </a:solidFill>
                <a:highlight>
                  <a:srgbClr val="3F3F3F"/>
                </a:highlight>
              </a:rPr>
              <a:t>.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reshape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(-</a:t>
            </a:r>
            <a:r>
              <a:rPr lang="en-US" altLang="zh-TW" sz="2800" dirty="0">
                <a:solidFill>
                  <a:srgbClr val="8CD0D3"/>
                </a:solidFill>
                <a:highlight>
                  <a:srgbClr val="3F3F3F"/>
                </a:highlight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,</a:t>
            </a:r>
            <a:r>
              <a:rPr lang="en-US" altLang="zh-TW" sz="2800" dirty="0">
                <a:solidFill>
                  <a:srgbClr val="8CD0D3"/>
                </a:solidFill>
                <a:highlight>
                  <a:srgbClr val="3F3F3F"/>
                </a:highlight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),</a:t>
            </a:r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y_test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)))</a:t>
            </a:r>
            <a:endParaRPr lang="en-US" altLang="zh-TW" sz="280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print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(</a:t>
            </a:r>
            <a:r>
              <a:rPr lang="en-US" altLang="zh-TW" sz="2800" dirty="0">
                <a:solidFill>
                  <a:srgbClr val="DCA3A3"/>
                </a:solidFill>
                <a:highlight>
                  <a:srgbClr val="3F3F3F"/>
                </a:highlight>
              </a:rPr>
              <a:t>'MSE:'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+</a:t>
            </a:r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str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(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mean_squared_error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(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y_test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,</a:t>
            </a:r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lr</a:t>
            </a:r>
            <a:r>
              <a:rPr lang="en-US" altLang="zh-TW" sz="2800" b="1" dirty="0" err="1">
                <a:solidFill>
                  <a:srgbClr val="9F9D6D"/>
                </a:solidFill>
                <a:highlight>
                  <a:srgbClr val="3F3F3F"/>
                </a:highlight>
              </a:rPr>
              <a:t>.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predict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(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X_test</a:t>
            </a:r>
            <a:r>
              <a:rPr lang="en-US" altLang="zh-TW" sz="2800" b="1" dirty="0" err="1">
                <a:solidFill>
                  <a:srgbClr val="9F9D6D"/>
                </a:solidFill>
                <a:highlight>
                  <a:srgbClr val="3F3F3F"/>
                </a:highlight>
              </a:rPr>
              <a:t>.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values</a:t>
            </a:r>
            <a:r>
              <a:rPr lang="en-US" altLang="zh-TW" sz="2800" b="1" dirty="0" err="1">
                <a:solidFill>
                  <a:srgbClr val="9F9D6D"/>
                </a:solidFill>
                <a:highlight>
                  <a:srgbClr val="3F3F3F"/>
                </a:highlight>
              </a:rPr>
              <a:t>.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reshape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(-</a:t>
            </a:r>
            <a:r>
              <a:rPr lang="en-US" altLang="zh-TW" sz="2800" dirty="0">
                <a:solidFill>
                  <a:srgbClr val="8CD0D3"/>
                </a:solidFill>
                <a:highlight>
                  <a:srgbClr val="3F3F3F"/>
                </a:highlight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,</a:t>
            </a:r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  <a:r>
              <a:rPr lang="en-US" altLang="zh-TW" sz="2800" dirty="0">
                <a:solidFill>
                  <a:srgbClr val="8CD0D3"/>
                </a:solidFill>
                <a:highlight>
                  <a:srgbClr val="3F3F3F"/>
                </a:highlight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)))))</a:t>
            </a:r>
            <a:endParaRPr lang="en-US" altLang="zh-TW" sz="280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print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(</a:t>
            </a:r>
            <a:r>
              <a:rPr lang="en-US" altLang="zh-TW" sz="2800" dirty="0">
                <a:solidFill>
                  <a:srgbClr val="DCA3A3"/>
                </a:solidFill>
                <a:highlight>
                  <a:srgbClr val="3F3F3F"/>
                </a:highlight>
              </a:rPr>
              <a:t>'r2_score:'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+</a:t>
            </a:r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str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(</a:t>
            </a:r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r2_score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(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y_test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,</a:t>
            </a:r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lr</a:t>
            </a:r>
            <a:r>
              <a:rPr lang="en-US" altLang="zh-TW" sz="2800" b="1" dirty="0" err="1">
                <a:solidFill>
                  <a:srgbClr val="9F9D6D"/>
                </a:solidFill>
                <a:highlight>
                  <a:srgbClr val="3F3F3F"/>
                </a:highlight>
              </a:rPr>
              <a:t>.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predict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(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X_test</a:t>
            </a:r>
            <a:r>
              <a:rPr lang="en-US" altLang="zh-TW" sz="2800" b="1" dirty="0" err="1">
                <a:solidFill>
                  <a:srgbClr val="9F9D6D"/>
                </a:solidFill>
                <a:highlight>
                  <a:srgbClr val="3F3F3F"/>
                </a:highlight>
              </a:rPr>
              <a:t>.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values</a:t>
            </a:r>
            <a:r>
              <a:rPr lang="en-US" altLang="zh-TW" sz="2800" b="1" dirty="0" err="1">
                <a:solidFill>
                  <a:srgbClr val="9F9D6D"/>
                </a:solidFill>
                <a:highlight>
                  <a:srgbClr val="3F3F3F"/>
                </a:highlight>
              </a:rPr>
              <a:t>.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reshape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(-</a:t>
            </a:r>
            <a:r>
              <a:rPr lang="en-US" altLang="zh-TW" sz="2800" dirty="0">
                <a:solidFill>
                  <a:srgbClr val="8CD0D3"/>
                </a:solidFill>
                <a:highlight>
                  <a:srgbClr val="3F3F3F"/>
                </a:highlight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,</a:t>
            </a:r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  <a:r>
              <a:rPr lang="en-US" altLang="zh-TW" sz="2800" dirty="0">
                <a:solidFill>
                  <a:srgbClr val="8CD0D3"/>
                </a:solidFill>
                <a:highlight>
                  <a:srgbClr val="3F3F3F"/>
                </a:highlight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)))))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23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of models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00251" y="1845734"/>
            <a:ext cx="10855429" cy="4023360"/>
          </a:xfrm>
        </p:spPr>
        <p:txBody>
          <a:bodyPr>
            <a:normAutofit/>
          </a:bodyPr>
          <a:lstStyle/>
          <a:p>
            <a:r>
              <a:rPr lang="en-US" altLang="zh-TW" sz="3600" dirty="0" err="1"/>
              <a:t>scipy.stats.pearsonr</a:t>
            </a:r>
            <a:r>
              <a:rPr lang="en-US" altLang="zh-TW" sz="3600" dirty="0"/>
              <a:t>()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36478" y="2690335"/>
            <a:ext cx="11859903" cy="18158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DFC47D"/>
                </a:solidFill>
                <a:highlight>
                  <a:srgbClr val="3F3F3F"/>
                </a:highlight>
              </a:rPr>
              <a:t>from</a:t>
            </a:r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scipy</a:t>
            </a:r>
            <a:r>
              <a:rPr lang="en-US" altLang="zh-TW" sz="2800" b="1" dirty="0" err="1">
                <a:solidFill>
                  <a:srgbClr val="9F9D6D"/>
                </a:solidFill>
                <a:highlight>
                  <a:srgbClr val="3F3F3F"/>
                </a:highlight>
              </a:rPr>
              <a:t>.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stats</a:t>
            </a:r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  <a:r>
              <a:rPr lang="en-US" altLang="zh-TW" sz="2800" b="1" dirty="0">
                <a:solidFill>
                  <a:srgbClr val="DFC47D"/>
                </a:solidFill>
                <a:highlight>
                  <a:srgbClr val="3F3F3F"/>
                </a:highlight>
              </a:rPr>
              <a:t>import</a:t>
            </a:r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pearsonr</a:t>
            </a:r>
            <a:endParaRPr lang="en-US" altLang="zh-TW" sz="280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endParaRPr lang="zh-TW" altLang="en-US" sz="280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corr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,</a:t>
            </a:r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 _ 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=</a:t>
            </a:r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pearsonr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(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y_test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,</a:t>
            </a:r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lr</a:t>
            </a:r>
            <a:r>
              <a:rPr lang="en-US" altLang="zh-TW" sz="2800" b="1" dirty="0" err="1">
                <a:solidFill>
                  <a:srgbClr val="9F9D6D"/>
                </a:solidFill>
                <a:highlight>
                  <a:srgbClr val="3F3F3F"/>
                </a:highlight>
              </a:rPr>
              <a:t>.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predict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(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X_test</a:t>
            </a:r>
            <a:r>
              <a:rPr lang="en-US" altLang="zh-TW" sz="2800" b="1" dirty="0" err="1">
                <a:solidFill>
                  <a:srgbClr val="9F9D6D"/>
                </a:solidFill>
                <a:highlight>
                  <a:srgbClr val="3F3F3F"/>
                </a:highlight>
              </a:rPr>
              <a:t>.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values</a:t>
            </a:r>
            <a:r>
              <a:rPr lang="en-US" altLang="zh-TW" sz="2800" b="1" dirty="0" err="1">
                <a:solidFill>
                  <a:srgbClr val="9F9D6D"/>
                </a:solidFill>
                <a:highlight>
                  <a:srgbClr val="3F3F3F"/>
                </a:highlight>
              </a:rPr>
              <a:t>.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reshape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(-</a:t>
            </a:r>
            <a:r>
              <a:rPr lang="en-US" altLang="zh-TW" sz="2800" dirty="0">
                <a:solidFill>
                  <a:srgbClr val="8CD0D3"/>
                </a:solidFill>
                <a:highlight>
                  <a:srgbClr val="3F3F3F"/>
                </a:highlight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,</a:t>
            </a:r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  <a:r>
              <a:rPr lang="en-US" altLang="zh-TW" sz="2800" dirty="0">
                <a:solidFill>
                  <a:srgbClr val="8CD0D3"/>
                </a:solidFill>
                <a:highlight>
                  <a:srgbClr val="3F3F3F"/>
                </a:highlight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)))</a:t>
            </a:r>
            <a:endParaRPr lang="en-US" altLang="zh-TW" sz="280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print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(</a:t>
            </a:r>
            <a:r>
              <a:rPr lang="en-US" altLang="zh-TW" sz="2800" dirty="0">
                <a:solidFill>
                  <a:srgbClr val="DCA3A3"/>
                </a:solidFill>
                <a:highlight>
                  <a:srgbClr val="3F3F3F"/>
                </a:highlight>
              </a:rPr>
              <a:t>'Pearson’s r: '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,</a:t>
            </a:r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  <a:r>
              <a:rPr lang="en-US" altLang="zh-TW" sz="2800" dirty="0" err="1">
                <a:solidFill>
                  <a:srgbClr val="DCDCCC"/>
                </a:solidFill>
                <a:highlight>
                  <a:srgbClr val="3F3F3F"/>
                </a:highlight>
              </a:rPr>
              <a:t>corr</a:t>
            </a:r>
            <a:r>
              <a:rPr lang="en-US" altLang="zh-TW" sz="280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)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917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B16CC-EC21-448A-9353-94532C6A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AutoML</a:t>
            </a:r>
            <a:r>
              <a:rPr lang="zh-TW" altLang="en-US" dirty="0"/>
              <a:t>的好幫手</a:t>
            </a:r>
            <a:br>
              <a:rPr lang="en-US" altLang="zh-TW" dirty="0"/>
            </a:br>
            <a:r>
              <a:rPr lang="en-US" altLang="zh-TW" dirty="0"/>
              <a:t>Auto-</a:t>
            </a:r>
            <a:r>
              <a:rPr lang="en-US" altLang="zh-TW" dirty="0" err="1"/>
              <a:t>sklearn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EEBEEB-CA08-4DD3-9A15-80D6EA5BD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27" y="1845734"/>
            <a:ext cx="7360921" cy="4306588"/>
          </a:xfrm>
        </p:spPr>
        <p:txBody>
          <a:bodyPr>
            <a:normAutofit/>
          </a:bodyPr>
          <a:lstStyle/>
          <a:p>
            <a:r>
              <a:rPr lang="en-US" altLang="zh-TW" b="0" i="0" dirty="0" err="1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AutoML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這個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task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本質是演算法選擇和超參數優化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(Combined Algorithm Selection and Hyperparameter, CASH)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的組合最佳化問題。</a:t>
            </a:r>
            <a:endParaRPr lang="en-US" altLang="zh-TW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Auto-</a:t>
            </a:r>
            <a:r>
              <a:rPr lang="en-US" altLang="zh-TW" b="0" i="0" dirty="0" err="1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sklearn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採用元學習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(Meta Learning)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選擇模型和超參數優化的方法作為搜尋最佳模型的重點。</a:t>
            </a:r>
            <a:endParaRPr lang="zh-TW" altLang="en-US" dirty="0"/>
          </a:p>
          <a:p>
            <a:r>
              <a:rPr lang="en-US" altLang="zh-TW" dirty="0"/>
              <a:t>Auto-</a:t>
            </a:r>
            <a:r>
              <a:rPr lang="en-US" altLang="zh-TW" dirty="0" err="1"/>
              <a:t>sklearn</a:t>
            </a:r>
            <a:r>
              <a:rPr lang="en-US" altLang="zh-TW" dirty="0"/>
              <a:t> V1</a:t>
            </a:r>
            <a:r>
              <a:rPr lang="zh-TW" altLang="en-US" dirty="0"/>
              <a:t>於 </a:t>
            </a:r>
            <a:r>
              <a:rPr lang="en-US" altLang="zh-TW" dirty="0"/>
              <a:t>2015 </a:t>
            </a:r>
            <a:r>
              <a:rPr lang="zh-TW" altLang="en-US" dirty="0"/>
              <a:t>年發表在 </a:t>
            </a:r>
            <a:r>
              <a:rPr lang="en-US" altLang="zh-TW" dirty="0"/>
              <a:t>NIPS(Neural Information Processing Systems) </a:t>
            </a:r>
            <a:r>
              <a:rPr lang="zh-TW" altLang="en-US" dirty="0"/>
              <a:t>會議上，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元學習架構改善了貝葉斯優化在初始冷啟動的缺點，並提供一個基於元特徵的採樣方向更快速尋找最佳的模型。</a:t>
            </a:r>
            <a:endParaRPr lang="en-US" altLang="zh-TW" dirty="0"/>
          </a:p>
          <a:p>
            <a:r>
              <a:rPr lang="en-US" altLang="zh-TW" dirty="0"/>
              <a:t>Auto-</a:t>
            </a:r>
            <a:r>
              <a:rPr lang="en-US" altLang="zh-TW" dirty="0" err="1"/>
              <a:t>sklearn</a:t>
            </a:r>
            <a:r>
              <a:rPr lang="en-US" altLang="zh-TW" dirty="0"/>
              <a:t> V2</a:t>
            </a:r>
            <a:r>
              <a:rPr lang="zh-TW" altLang="en-US" dirty="0"/>
              <a:t>於 </a:t>
            </a:r>
            <a:r>
              <a:rPr lang="en-US" altLang="zh-TW" dirty="0"/>
              <a:t>2020 </a:t>
            </a:r>
            <a:r>
              <a:rPr lang="zh-TW" altLang="en-US" dirty="0"/>
              <a:t>年發布，修改了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Meta Learning</a:t>
            </a:r>
            <a:r>
              <a:rPr lang="zh-TW" altLang="en-US" dirty="0"/>
              <a:t>架構，不再依賴元特徵來選擇模型選擇與調參策略。而是引入了一個元學習策略選擇器，根據資料集中的樣本數量和特徵，訂定了一個模型選擇的策略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31263E-639D-40CE-9301-1870FEE3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27</a:t>
            </a:fld>
            <a:endParaRPr lang="zh-TW" altLang="en-US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0582DAF7-F6D6-40BD-8D68-3F1C73D87F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58062"/>
              </p:ext>
            </p:extLst>
          </p:nvPr>
        </p:nvGraphicFramePr>
        <p:xfrm>
          <a:off x="7036904" y="1845734"/>
          <a:ext cx="5155096" cy="4131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1945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CC468-917D-4849-B543-E4077A1F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</a:t>
            </a:r>
            <a:r>
              <a:rPr lang="en-US" altLang="zh-TW" dirty="0" err="1"/>
              <a:t>sklearn</a:t>
            </a:r>
            <a:r>
              <a:rPr lang="en-US" altLang="zh-TW" dirty="0"/>
              <a:t> </a:t>
            </a:r>
            <a:r>
              <a:rPr lang="zh-TW" altLang="en-US" dirty="0"/>
              <a:t>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8C4D71-0739-476C-8147-9DEA8829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CA13D9B-DD02-4E84-9991-5C3D6632E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Meta Learning</a:t>
            </a:r>
          </a:p>
          <a:p>
            <a:r>
              <a:rPr lang="en-US" altLang="zh-TW" dirty="0"/>
              <a:t>Bayesian Optimization</a:t>
            </a:r>
          </a:p>
          <a:p>
            <a:pPr lvl="1"/>
            <a:r>
              <a:rPr lang="en-US" altLang="zh-TW" dirty="0"/>
              <a:t>Data Pre-processors</a:t>
            </a:r>
          </a:p>
          <a:p>
            <a:pPr lvl="1"/>
            <a:r>
              <a:rPr lang="en-US" altLang="zh-TW" dirty="0"/>
              <a:t>Feature Pre-processors</a:t>
            </a:r>
          </a:p>
          <a:p>
            <a:pPr lvl="1"/>
            <a:r>
              <a:rPr lang="en-US" altLang="zh-TW" dirty="0"/>
              <a:t>Classifier(Estimator)</a:t>
            </a:r>
          </a:p>
          <a:p>
            <a:r>
              <a:rPr lang="en-US" altLang="zh-TW" dirty="0"/>
              <a:t>Build Ensemble</a:t>
            </a:r>
          </a:p>
          <a:p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0A9ED7-F0F0-4955-94FC-6189D952F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03" y="4119733"/>
            <a:ext cx="11746193" cy="200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FCA4B12-76BF-47DF-BABF-3BB010D0383D}"/>
              </a:ext>
            </a:extLst>
          </p:cNvPr>
          <p:cNvSpPr txBox="1"/>
          <p:nvPr/>
        </p:nvSpPr>
        <p:spPr>
          <a:xfrm>
            <a:off x="119270" y="6386731"/>
            <a:ext cx="10306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https://proceedings.neurips.cc/paper/2015/file/11d0e6287202fced83f79975ec59a3a6-Paper.pdf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0170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CC468-917D-4849-B543-E4077A1F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</a:t>
            </a:r>
            <a:r>
              <a:rPr lang="en-US" altLang="zh-TW" dirty="0" err="1"/>
              <a:t>sklearn</a:t>
            </a:r>
            <a:r>
              <a:rPr lang="en-US" altLang="zh-TW" dirty="0"/>
              <a:t> </a:t>
            </a:r>
            <a:r>
              <a:rPr lang="zh-TW" altLang="en-US" dirty="0"/>
              <a:t>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2E8A95-5D44-42C9-BA38-AF604C094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Meta Learning</a:t>
            </a:r>
          </a:p>
          <a:p>
            <a:pPr lvl="1"/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Auto-</a:t>
            </a:r>
            <a:r>
              <a:rPr lang="en-US" altLang="zh-TW" b="0" i="0" dirty="0" err="1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sklearn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參考了 </a:t>
            </a:r>
            <a:r>
              <a:rPr lang="en-US" altLang="zh-TW" b="0" i="0" dirty="0" err="1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OpenML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 140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個資料集，並彙整了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38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個元特徵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(meta feature)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，例如：偏度、峰度、特徵數量、類別數量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......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等。首先為這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140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個資料集使用貝葉斯優化進行模型訓練，並將這些資料集對應的模型與最佳的超參數儲存起來。當有新的資料集進來時會先透過元特徵進行相似度匹配，並將匹配程度最高的前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k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個資料集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預設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k=25)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所對應的模型和超參數作為貝葉斯優化的初始設定。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8C4D71-0739-476C-8147-9DEA8829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63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Define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/>
          </a:bodyPr>
          <a:lstStyle/>
          <a:p>
            <a:r>
              <a:rPr lang="zh-TW" altLang="en-US" dirty="0"/>
              <a:t>在早期，元素被發現的種類不多，化學家只能局部的對某些性質相近的元素進行歸類整理，例如</a:t>
            </a:r>
            <a:r>
              <a:rPr lang="en-US" altLang="zh-TW" dirty="0"/>
              <a:t>1865</a:t>
            </a:r>
            <a:r>
              <a:rPr lang="zh-TW" altLang="en-US" dirty="0"/>
              <a:t>年英國化學家伍德林（</a:t>
            </a:r>
            <a:r>
              <a:rPr lang="en-US" altLang="zh-TW" dirty="0"/>
              <a:t>W. </a:t>
            </a:r>
            <a:r>
              <a:rPr lang="en-US" altLang="zh-TW" dirty="0" err="1"/>
              <a:t>Woodling</a:t>
            </a:r>
            <a:r>
              <a:rPr lang="zh-TW" altLang="en-US" dirty="0"/>
              <a:t>）按原子量排列元素順序，初步排出今日元素週期表中的鹵族、氮族、氧族。</a:t>
            </a:r>
            <a:endParaRPr lang="en-US" altLang="zh-TW" dirty="0"/>
          </a:p>
          <a:p>
            <a:r>
              <a:rPr lang="zh-TW" altLang="en-US" dirty="0"/>
              <a:t>俄國化學家門得列夫（</a:t>
            </a:r>
            <a:r>
              <a:rPr lang="en-US" altLang="zh-TW" dirty="0"/>
              <a:t>Dmitri </a:t>
            </a:r>
            <a:r>
              <a:rPr lang="en-US" altLang="zh-TW" dirty="0" err="1"/>
              <a:t>Ivanovich</a:t>
            </a:r>
            <a:r>
              <a:rPr lang="en-US" altLang="zh-TW" dirty="0"/>
              <a:t> Mendeleev, 1834 – 1907</a:t>
            </a:r>
            <a:r>
              <a:rPr lang="zh-TW" altLang="en-US" dirty="0"/>
              <a:t>）全面考慮了元素的各種性質，不僅根據元素的原子量，而且很重視元素的性質及其與其他元素的關係，他依原子量遞增的順序把元素排列成幾行，同時把各行中性質相似的元素左右對齊，這樣使得每一横排化學元素的性質相近，每一縱列化學元素性質的變化也呈現着規律性，整個元素系列呈現出周期性變化。</a:t>
            </a:r>
            <a:endParaRPr lang="en-US" altLang="zh-TW" dirty="0"/>
          </a:p>
          <a:p>
            <a:r>
              <a:rPr lang="en-US" altLang="zh-TW" dirty="0"/>
              <a:t>1869</a:t>
            </a:r>
            <a:r>
              <a:rPr lang="zh-TW" altLang="en-US" dirty="0"/>
              <a:t>年</a:t>
            </a:r>
            <a:r>
              <a:rPr lang="en-US" altLang="zh-TW" dirty="0"/>
              <a:t>2</a:t>
            </a:r>
            <a:r>
              <a:rPr lang="zh-TW" altLang="en-US" dirty="0"/>
              <a:t>月，門得列夫發表了</a:t>
            </a:r>
            <a:r>
              <a:rPr lang="en-US" altLang="zh-TW" dirty="0"/>
              <a:t>《</a:t>
            </a:r>
            <a:r>
              <a:rPr lang="zh-TW" altLang="en-US" dirty="0"/>
              <a:t>元素性質和原子量的關係</a:t>
            </a:r>
            <a:r>
              <a:rPr lang="en-US" altLang="zh-TW" dirty="0"/>
              <a:t>》</a:t>
            </a:r>
            <a:r>
              <a:rPr lang="zh-TW" altLang="en-US" dirty="0"/>
              <a:t>論文，同時公布了他的第一張化學元素週期表，周期表中留下了四個空位，空位上没有元素名稱，只有預計的原子量，表示尚待發現的元素。 </a:t>
            </a:r>
            <a:endParaRPr lang="en-US" altLang="zh-TW" dirty="0"/>
          </a:p>
          <a:p>
            <a:r>
              <a:rPr lang="zh-TW" altLang="en-US" dirty="0"/>
              <a:t>那化合物的特性能不能找出週期性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可不可以從既有的材料資料庫預測出新材料的性質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035229" y="3613533"/>
            <a:ext cx="115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資料的整理歸納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1035228" y="4812536"/>
            <a:ext cx="115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新元素的預測</a:t>
            </a:r>
          </a:p>
        </p:txBody>
      </p:sp>
    </p:spTree>
    <p:extLst>
      <p:ext uri="{BB962C8B-B14F-4D97-AF65-F5344CB8AC3E}">
        <p14:creationId xmlns:p14="http://schemas.microsoft.com/office/powerpoint/2010/main" val="2783670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CC468-917D-4849-B543-E4077A1F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</a:t>
            </a:r>
            <a:r>
              <a:rPr lang="en-US" altLang="zh-TW" dirty="0" err="1"/>
              <a:t>sklearn</a:t>
            </a:r>
            <a:r>
              <a:rPr lang="en-US" altLang="zh-TW" dirty="0"/>
              <a:t> </a:t>
            </a:r>
            <a:r>
              <a:rPr lang="zh-TW" altLang="en-US" dirty="0"/>
              <a:t>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2E8A95-5D44-42C9-BA38-AF604C09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1" y="1874307"/>
            <a:ext cx="6417944" cy="4950603"/>
          </a:xfrm>
        </p:spPr>
        <p:txBody>
          <a:bodyPr>
            <a:normAutofit/>
          </a:bodyPr>
          <a:lstStyle/>
          <a:p>
            <a:r>
              <a:rPr lang="en-US" altLang="zh-TW" dirty="0"/>
              <a:t>Bayesian Optimization</a:t>
            </a:r>
          </a:p>
          <a:p>
            <a:pPr lvl="1"/>
            <a:r>
              <a:rPr lang="zh-TW" altLang="en-US" dirty="0"/>
              <a:t>在貝葉斯優化當中主要會尋找該資料集中最合適的資料前處理 </a:t>
            </a:r>
            <a:r>
              <a:rPr lang="en-US" altLang="zh-TW" dirty="0"/>
              <a:t>(data pre-processors)</a:t>
            </a:r>
            <a:r>
              <a:rPr lang="zh-TW" altLang="en-US" dirty="0"/>
              <a:t>、特徵前處理 </a:t>
            </a:r>
            <a:r>
              <a:rPr lang="en-US" altLang="zh-TW" dirty="0"/>
              <a:t>(feature pre-processors) </a:t>
            </a:r>
            <a:r>
              <a:rPr lang="zh-TW" altLang="en-US" dirty="0"/>
              <a:t>與模型選擇。以上三大類合計共有 </a:t>
            </a:r>
            <a:r>
              <a:rPr lang="en-US" altLang="zh-TW" dirty="0"/>
              <a:t>110 </a:t>
            </a:r>
            <a:r>
              <a:rPr lang="zh-TW" altLang="en-US" dirty="0"/>
              <a:t>個超參數必須透過貝葉斯優化來尋找最適合的參數組合。其貝葉斯優化主要方法是透過建立目標函數的機率模型，並用它來選擇最有希望的超參數來評估真實的目標函數。</a:t>
            </a:r>
            <a:endParaRPr lang="en-US" altLang="zh-TW" dirty="0"/>
          </a:p>
          <a:p>
            <a:pPr lvl="1"/>
            <a:r>
              <a:rPr lang="en-US" altLang="zh-TW" dirty="0"/>
              <a:t>Data Pre-processors</a:t>
            </a:r>
          </a:p>
          <a:p>
            <a:pPr lvl="2"/>
            <a:r>
              <a:rPr lang="zh-TW" altLang="en-US" dirty="0"/>
              <a:t>特徵縮放</a:t>
            </a:r>
            <a:r>
              <a:rPr lang="en-US" altLang="zh-TW" dirty="0"/>
              <a:t>(rescaling)</a:t>
            </a:r>
          </a:p>
          <a:p>
            <a:pPr lvl="2"/>
            <a:r>
              <a:rPr lang="en-US" altLang="zh-TW" dirty="0"/>
              <a:t>one-hot encoding </a:t>
            </a:r>
          </a:p>
          <a:p>
            <a:pPr lvl="2"/>
            <a:r>
              <a:rPr lang="zh-TW" altLang="en-US" dirty="0"/>
              <a:t>填補缺失值</a:t>
            </a:r>
            <a:r>
              <a:rPr lang="en-US" altLang="zh-TW" dirty="0"/>
              <a:t>(imputation)</a:t>
            </a:r>
          </a:p>
          <a:p>
            <a:pPr lvl="2"/>
            <a:r>
              <a:rPr lang="zh-TW" altLang="en-US" dirty="0"/>
              <a:t>類別數量不平衡</a:t>
            </a:r>
            <a:r>
              <a:rPr lang="en-US" altLang="zh-TW" dirty="0"/>
              <a:t>(balancing)</a:t>
            </a:r>
          </a:p>
          <a:p>
            <a:pPr lvl="1"/>
            <a:r>
              <a:rPr lang="en-US" altLang="zh-TW" dirty="0"/>
              <a:t>Feature Pre-processors</a:t>
            </a:r>
          </a:p>
          <a:p>
            <a:pPr lvl="2"/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Auto-</a:t>
            </a:r>
            <a:r>
              <a:rPr lang="en-US" altLang="zh-TW" b="0" i="0" dirty="0" err="1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sklearn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提供了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12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種特徵處理的技巧，一次選擇一種。</a:t>
            </a:r>
            <a:endParaRPr lang="en-US" altLang="zh-TW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zh-TW" dirty="0"/>
              <a:t>Estimator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8C4D71-0739-476C-8147-9DEA8829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31692B-FD49-411A-AB7A-D58129D6F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8" r="10041"/>
          <a:stretch/>
        </p:blipFill>
        <p:spPr>
          <a:xfrm>
            <a:off x="6505575" y="1737360"/>
            <a:ext cx="5429250" cy="23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31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ECBE19-3875-4E7D-903A-34AD37D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</a:t>
            </a:r>
            <a:r>
              <a:rPr lang="en-US" altLang="zh-TW" dirty="0" err="1"/>
              <a:t>sklearn</a:t>
            </a:r>
            <a:r>
              <a:rPr lang="en-US" altLang="zh-TW" dirty="0"/>
              <a:t> </a:t>
            </a:r>
            <a:r>
              <a:rPr lang="zh-TW" altLang="en-US" dirty="0"/>
              <a:t>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5191AD-BEDF-42BE-9FCF-79436F7A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D4F8C8-88F1-41DA-95DB-B4B49545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454DE1-2034-4635-A92E-CC96AFB8F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845734"/>
            <a:ext cx="5282368" cy="44271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003C2D3-C528-4FA2-B1C6-B684B1EAD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513" y="1839649"/>
            <a:ext cx="4712970" cy="45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32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BBFAF-B451-4616-86FA-9489A7B1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</a:t>
            </a:r>
            <a:r>
              <a:rPr lang="en-US" altLang="zh-TW" dirty="0" err="1"/>
              <a:t>sklearn</a:t>
            </a:r>
            <a:r>
              <a:rPr lang="en-US" altLang="zh-TW" dirty="0"/>
              <a:t> </a:t>
            </a:r>
            <a:r>
              <a:rPr lang="zh-TW" altLang="en-US" dirty="0"/>
              <a:t>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88D665-8888-4F37-8A7E-9F76AA266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05" y="1883834"/>
            <a:ext cx="5398769" cy="4023360"/>
          </a:xfrm>
        </p:spPr>
        <p:txBody>
          <a:bodyPr/>
          <a:lstStyle/>
          <a:p>
            <a:r>
              <a:rPr lang="en-US" altLang="zh-TW" dirty="0"/>
              <a:t>Build Ensemble</a:t>
            </a:r>
          </a:p>
          <a:p>
            <a:pPr lvl="1"/>
            <a:r>
              <a:rPr lang="zh-TW" altLang="en-US" dirty="0"/>
              <a:t>調參過程中會產生許多模型，最後使用貪婪法的 </a:t>
            </a:r>
            <a:r>
              <a:rPr lang="en-US" altLang="zh-TW" dirty="0"/>
              <a:t>Bagging Ensemble Selection </a:t>
            </a:r>
            <a:r>
              <a:rPr lang="zh-TW" altLang="en-US" dirty="0"/>
              <a:t>方法來合併多個模型組合成一個更強更大的模型。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0DAACD-0B3F-46A6-9F22-1D2E0D8C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BD9B96-7627-4D03-94D4-88974D8ED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0" r="10633"/>
          <a:stretch/>
        </p:blipFill>
        <p:spPr>
          <a:xfrm>
            <a:off x="5591174" y="2603147"/>
            <a:ext cx="651700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49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7C7FD-0AED-467D-BEF5-F3AD0FB4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AutoML</a:t>
            </a:r>
            <a:r>
              <a:rPr lang="en-US" altLang="zh-TW" dirty="0"/>
              <a:t> Pipelines</a:t>
            </a:r>
            <a:r>
              <a:rPr lang="zh-TW" altLang="en-US" dirty="0"/>
              <a:t>視覺化套件</a:t>
            </a:r>
            <a:r>
              <a:rPr lang="en-US" altLang="zh-TW" dirty="0" err="1"/>
              <a:t>PipelineProfiler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D6FD0C-52C9-45B6-B382-0E948807E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D51257-E16B-4F6F-96BF-CD5C71DB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9081E0-1E4C-46BE-82F2-401A42F554B2}"/>
              </a:ext>
            </a:extLst>
          </p:cNvPr>
          <p:cNvSpPr txBox="1"/>
          <p:nvPr/>
        </p:nvSpPr>
        <p:spPr>
          <a:xfrm>
            <a:off x="96625" y="6459785"/>
            <a:ext cx="8165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https://doi.ieeecomputersociety.org/10.1109/TVCG.2020.3030361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7700736-D12B-4715-9DA0-1C0AACA5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48" y="1845734"/>
            <a:ext cx="9825872" cy="4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2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CFD329-149C-4AC8-BC85-03C35701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Installation of Auto-</a:t>
            </a:r>
            <a:r>
              <a:rPr lang="en-US" altLang="zh-TW" dirty="0" err="1"/>
              <a:t>sklearn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12BAE3-00D8-4AA8-AC8E-C3164CC45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pip</a:t>
            </a:r>
          </a:p>
          <a:p>
            <a:pPr lvl="1"/>
            <a:r>
              <a:rPr lang="en-US" altLang="zh-TW" dirty="0"/>
              <a:t>pip install auto-</a:t>
            </a:r>
            <a:r>
              <a:rPr lang="en-US" altLang="zh-TW" dirty="0" err="1"/>
              <a:t>sklearn</a:t>
            </a:r>
            <a:r>
              <a:rPr lang="en-US" altLang="zh-TW" dirty="0"/>
              <a:t> </a:t>
            </a:r>
            <a:r>
              <a:rPr lang="en-US" altLang="zh-TW" dirty="0" err="1"/>
              <a:t>pipelineprofiler</a:t>
            </a:r>
            <a:endParaRPr lang="en-US" altLang="zh-TW" dirty="0"/>
          </a:p>
          <a:p>
            <a:r>
              <a:rPr lang="en-US" altLang="zh-TW" dirty="0" err="1"/>
              <a:t>conda</a:t>
            </a:r>
            <a:endParaRPr lang="en-US" altLang="zh-TW" dirty="0"/>
          </a:p>
          <a:p>
            <a:pPr lvl="1"/>
            <a:r>
              <a:rPr lang="en-US" altLang="zh-TW" dirty="0" err="1"/>
              <a:t>conda</a:t>
            </a:r>
            <a:r>
              <a:rPr lang="en-US" altLang="zh-TW" dirty="0"/>
              <a:t> install auto-</a:t>
            </a:r>
            <a:r>
              <a:rPr lang="en-US" altLang="zh-TW" dirty="0" err="1"/>
              <a:t>sklearn</a:t>
            </a:r>
            <a:r>
              <a:rPr lang="en-US" altLang="zh-TW" dirty="0"/>
              <a:t> </a:t>
            </a:r>
            <a:r>
              <a:rPr lang="en-US" altLang="zh-TW" dirty="0" err="1"/>
              <a:t>pipelineprofiler</a:t>
            </a:r>
            <a:endParaRPr lang="en-US" altLang="zh-TW" dirty="0"/>
          </a:p>
          <a:p>
            <a:r>
              <a:rPr lang="en-US" altLang="zh-TW" dirty="0"/>
              <a:t>Windows</a:t>
            </a:r>
            <a:r>
              <a:rPr lang="zh-TW" altLang="en-US" dirty="0"/>
              <a:t>不支援</a:t>
            </a:r>
            <a:r>
              <a:rPr lang="en-US" altLang="zh-TW" dirty="0"/>
              <a:t>(not yet!)</a:t>
            </a:r>
            <a:r>
              <a:rPr lang="zh-TW" altLang="en-US" dirty="0"/>
              <a:t>，請在</a:t>
            </a:r>
            <a:r>
              <a:rPr lang="en-US" altLang="zh-TW" dirty="0" err="1"/>
              <a:t>linux</a:t>
            </a:r>
            <a:r>
              <a:rPr lang="zh-TW" altLang="en-US" dirty="0"/>
              <a:t>或</a:t>
            </a:r>
            <a:r>
              <a:rPr lang="en-US" altLang="zh-TW" dirty="0"/>
              <a:t>mac</a:t>
            </a:r>
            <a:r>
              <a:rPr lang="zh-TW" altLang="en-US" dirty="0"/>
              <a:t>上安裝。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 err="1"/>
              <a:t>colab</a:t>
            </a:r>
            <a:r>
              <a:rPr lang="zh-TW" altLang="en-US" dirty="0"/>
              <a:t>安裝請注意有無把</a:t>
            </a:r>
            <a:r>
              <a:rPr lang="en-US" altLang="zh-TW" dirty="0"/>
              <a:t>swig</a:t>
            </a:r>
            <a:r>
              <a:rPr lang="zh-TW" altLang="en-US" dirty="0"/>
              <a:t>套件給自動帶入。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 err="1"/>
              <a:t>colab</a:t>
            </a:r>
            <a:r>
              <a:rPr lang="en-US" altLang="zh-TW" dirty="0"/>
              <a:t> </a:t>
            </a:r>
            <a:r>
              <a:rPr lang="zh-TW" altLang="en-US" dirty="0"/>
              <a:t>執行，安裝完成後點選上方工具列</a:t>
            </a:r>
            <a:r>
              <a:rPr lang="zh-TW" altLang="en-US" b="1" dirty="0"/>
              <a:t>執行階段</a:t>
            </a:r>
            <a:r>
              <a:rPr lang="en-US" altLang="zh-TW" dirty="0"/>
              <a:t>(Runtime) -&gt;</a:t>
            </a:r>
            <a:r>
              <a:rPr lang="zh-TW" altLang="en-US" b="1" dirty="0"/>
              <a:t>重新啟動執行階段</a:t>
            </a:r>
            <a:r>
              <a:rPr lang="en-US" altLang="zh-TW" dirty="0"/>
              <a:t>(Restart runtime) </a:t>
            </a:r>
            <a:r>
              <a:rPr lang="zh-TW" altLang="en-US" dirty="0"/>
              <a:t>重啟</a:t>
            </a:r>
            <a:r>
              <a:rPr lang="en-US" altLang="zh-TW" dirty="0"/>
              <a:t>kernel</a:t>
            </a:r>
            <a:r>
              <a:rPr lang="zh-TW" altLang="en-US" dirty="0"/>
              <a:t>才能正常執行此套件。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A1EB54-3F66-47BE-A108-E739A770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62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>
                <a:solidFill>
                  <a:srgbClr val="455F51"/>
                </a:solidFill>
              </a:rPr>
              <a:pPr/>
              <a:t>4</a:t>
            </a:fld>
            <a:endParaRPr lang="zh-TW" altLang="en-US">
              <a:solidFill>
                <a:srgbClr val="455F5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69632"/>
            <a:ext cx="10058400" cy="463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1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Data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0CBD977-F0AB-4FB3-9FAD-58805A9E3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23" y="716252"/>
            <a:ext cx="6025516" cy="5116004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6948E6ED-9767-47FB-A794-6FDE29AA2DA7}"/>
              </a:ext>
            </a:extLst>
          </p:cNvPr>
          <p:cNvGrpSpPr/>
          <p:nvPr/>
        </p:nvGrpSpPr>
        <p:grpSpPr>
          <a:xfrm>
            <a:off x="463293" y="3429000"/>
            <a:ext cx="4030523" cy="2547924"/>
            <a:chOff x="4806589" y="4175430"/>
            <a:chExt cx="4030523" cy="2547924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4DD1F685-E2A8-4312-ADF4-50FA38618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6589" y="4175430"/>
              <a:ext cx="4030523" cy="174411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3B8375F0-7F7F-4CF3-AD61-91142695CC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441" t="65309" r="974" b="17407"/>
            <a:stretch/>
          </p:blipFill>
          <p:spPr>
            <a:xfrm>
              <a:off x="4806589" y="5919547"/>
              <a:ext cx="4030523" cy="8038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FC3B19AB-C748-43F9-8128-22B316E7FE79}"/>
              </a:ext>
            </a:extLst>
          </p:cNvPr>
          <p:cNvSpPr/>
          <p:nvPr/>
        </p:nvSpPr>
        <p:spPr>
          <a:xfrm>
            <a:off x="304427" y="1816098"/>
            <a:ext cx="4189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Material Project</a:t>
            </a:r>
          </a:p>
          <a:p>
            <a:r>
              <a:rPr lang="en-US" altLang="zh-TW" dirty="0"/>
              <a:t>https://materialsproject.org/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830B8E6-873C-442A-90D0-94E9740FBD84}"/>
              </a:ext>
            </a:extLst>
          </p:cNvPr>
          <p:cNvSpPr txBox="1"/>
          <p:nvPr/>
        </p:nvSpPr>
        <p:spPr>
          <a:xfrm>
            <a:off x="304427" y="2622549"/>
            <a:ext cx="473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為</a:t>
            </a:r>
            <a:r>
              <a:rPr lang="en-US" altLang="zh-TW" dirty="0"/>
              <a:t>2011</a:t>
            </a:r>
            <a:r>
              <a:rPr lang="zh-TW" altLang="en-US" dirty="0"/>
              <a:t>年</a:t>
            </a:r>
            <a:r>
              <a:rPr lang="en-US" altLang="zh-TW" dirty="0"/>
              <a:t>MGI</a:t>
            </a:r>
            <a:r>
              <a:rPr lang="zh-TW" altLang="en-US" dirty="0"/>
              <a:t>計畫中的的旗艦計畫也是材料資訊最為成功的一個例子</a:t>
            </a:r>
          </a:p>
        </p:txBody>
      </p:sp>
    </p:spTree>
    <p:extLst>
      <p:ext uri="{BB962C8B-B14F-4D97-AF65-F5344CB8AC3E}">
        <p14:creationId xmlns:p14="http://schemas.microsoft.com/office/powerpoint/2010/main" val="155225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Data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21687" r="21747"/>
          <a:stretch/>
        </p:blipFill>
        <p:spPr>
          <a:xfrm>
            <a:off x="1097280" y="2173271"/>
            <a:ext cx="4560983" cy="4092977"/>
          </a:xfrm>
          <a:prstGeom prst="rect">
            <a:avLst/>
          </a:prstGeom>
        </p:spPr>
      </p:pic>
      <p:sp>
        <p:nvSpPr>
          <p:cNvPr id="6" name="十字形 5"/>
          <p:cNvSpPr/>
          <p:nvPr/>
        </p:nvSpPr>
        <p:spPr>
          <a:xfrm rot="18811232">
            <a:off x="1626453" y="3246162"/>
            <a:ext cx="3014951" cy="2754216"/>
          </a:xfrm>
          <a:prstGeom prst="plus">
            <a:avLst>
              <a:gd name="adj" fmla="val 409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97280" y="1737360"/>
            <a:ext cx="443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手動下載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433851" y="1737360"/>
            <a:ext cx="397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自動化下載</a:t>
            </a:r>
          </a:p>
        </p:txBody>
      </p:sp>
      <p:sp>
        <p:nvSpPr>
          <p:cNvPr id="9" name="矩形 8"/>
          <p:cNvSpPr/>
          <p:nvPr/>
        </p:nvSpPr>
        <p:spPr>
          <a:xfrm>
            <a:off x="6249283" y="2094676"/>
            <a:ext cx="5942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open Materials Application Programming Interface (API) 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851" y="2767532"/>
            <a:ext cx="5434566" cy="3334937"/>
          </a:xfrm>
          <a:prstGeom prst="rect">
            <a:avLst/>
          </a:prstGeom>
        </p:spPr>
      </p:pic>
      <p:sp>
        <p:nvSpPr>
          <p:cNvPr id="11" name="甜甜圈 10"/>
          <p:cNvSpPr/>
          <p:nvPr/>
        </p:nvSpPr>
        <p:spPr>
          <a:xfrm>
            <a:off x="8119431" y="3188117"/>
            <a:ext cx="2448020" cy="24480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16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Clean, Prepare, Manipulate Data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67447"/>
              </p:ext>
            </p:extLst>
          </p:nvPr>
        </p:nvGraphicFramePr>
        <p:xfrm>
          <a:off x="77138" y="1847003"/>
          <a:ext cx="4902485" cy="479534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8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Pretty Formula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Density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Band Gap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LiH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0.814395727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3.018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BeH2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0.807534506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5.3418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B3H5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0.811598971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3.6983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1.409269759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3.091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1.336811255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4.1598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H2O2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1.834767366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4.1525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1.721540912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6.7187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NaH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1.394380186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3.7974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MgH2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1.450102639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3.6284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AlH3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1.459511166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2.1855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9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76" y="4398456"/>
            <a:ext cx="1943451" cy="212791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76" y="1737360"/>
            <a:ext cx="4309906" cy="24595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744" y="3961641"/>
            <a:ext cx="3917376" cy="28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5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Clean, Prepare, Manipulate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numpy</a:t>
            </a:r>
            <a:endParaRPr lang="en-US" altLang="zh-TW" dirty="0"/>
          </a:p>
          <a:p>
            <a:pPr lvl="1"/>
            <a:r>
              <a:rPr lang="en-US" altLang="zh-TW" dirty="0"/>
              <a:t>.shape()			#</a:t>
            </a:r>
            <a:r>
              <a:rPr lang="zh-TW" altLang="en-US" dirty="0"/>
              <a:t>看陣列大小</a:t>
            </a:r>
            <a:endParaRPr lang="en-US" altLang="zh-TW" dirty="0"/>
          </a:p>
          <a:p>
            <a:pPr lvl="1"/>
            <a:r>
              <a:rPr lang="en-US" altLang="zh-TW" dirty="0"/>
              <a:t>.quantile			#</a:t>
            </a:r>
            <a:r>
              <a:rPr lang="zh-TW" altLang="en-US" dirty="0"/>
              <a:t>取出四分位數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pandas</a:t>
            </a:r>
          </a:p>
          <a:p>
            <a:pPr lvl="1"/>
            <a:r>
              <a:rPr lang="en-US" altLang="zh-TW" dirty="0"/>
              <a:t>.</a:t>
            </a:r>
            <a:r>
              <a:rPr lang="en-US" altLang="zh-TW" dirty="0" err="1"/>
              <a:t>read_csv</a:t>
            </a:r>
            <a:r>
              <a:rPr lang="en-US" altLang="zh-TW" dirty="0"/>
              <a:t>			#</a:t>
            </a:r>
            <a:r>
              <a:rPr lang="zh-TW" altLang="en-US" dirty="0"/>
              <a:t>讀檔案</a:t>
            </a:r>
            <a:endParaRPr lang="en-US" altLang="zh-TW" dirty="0"/>
          </a:p>
          <a:p>
            <a:pPr lvl="1"/>
            <a:r>
              <a:rPr lang="en-US" altLang="zh-TW" dirty="0"/>
              <a:t>.head()			#</a:t>
            </a:r>
            <a:r>
              <a:rPr lang="zh-TW" altLang="en-US" dirty="0"/>
              <a:t>顯示頭幾行</a:t>
            </a:r>
            <a:endParaRPr lang="en-US" altLang="zh-TW" dirty="0"/>
          </a:p>
          <a:p>
            <a:pPr lvl="1"/>
            <a:r>
              <a:rPr lang="en-US" altLang="zh-TW" dirty="0"/>
              <a:t>.info()			#</a:t>
            </a:r>
            <a:r>
              <a:rPr lang="zh-TW" altLang="en-US" dirty="0"/>
              <a:t>顯示表格訊息</a:t>
            </a:r>
            <a:endParaRPr lang="en-US" altLang="zh-TW" dirty="0"/>
          </a:p>
          <a:p>
            <a:pPr lvl="1"/>
            <a:r>
              <a:rPr lang="en-US" altLang="zh-TW" dirty="0"/>
              <a:t>.</a:t>
            </a:r>
            <a:r>
              <a:rPr lang="en-US" altLang="zh-TW" dirty="0" err="1"/>
              <a:t>isnull</a:t>
            </a:r>
            <a:r>
              <a:rPr lang="en-US" altLang="zh-TW" dirty="0"/>
              <a:t>()			#</a:t>
            </a:r>
            <a:r>
              <a:rPr lang="zh-TW" altLang="en-US" dirty="0"/>
              <a:t>顯示有無缺值</a:t>
            </a:r>
            <a:endParaRPr lang="en-US" altLang="zh-TW" dirty="0"/>
          </a:p>
          <a:p>
            <a:pPr lvl="1"/>
            <a:r>
              <a:rPr lang="en-US" altLang="zh-TW" dirty="0"/>
              <a:t>.describe()			#</a:t>
            </a:r>
            <a:r>
              <a:rPr lang="zh-TW" altLang="en-US" dirty="0"/>
              <a:t>顯示統計數據</a:t>
            </a:r>
            <a:endParaRPr lang="en-US" altLang="zh-TW" dirty="0"/>
          </a:p>
          <a:p>
            <a:pPr lvl="1"/>
            <a:r>
              <a:rPr lang="en-US" altLang="zh-TW" dirty="0"/>
              <a:t>.</a:t>
            </a:r>
            <a:r>
              <a:rPr lang="en-US" altLang="zh-TW" dirty="0" err="1"/>
              <a:t>corr</a:t>
            </a:r>
            <a:r>
              <a:rPr lang="en-US" altLang="zh-TW" dirty="0"/>
              <a:t>()			#</a:t>
            </a:r>
            <a:r>
              <a:rPr lang="zh-TW" altLang="en-US" dirty="0"/>
              <a:t>顯示關聯性</a:t>
            </a:r>
            <a:endParaRPr lang="en-US" altLang="zh-TW" dirty="0"/>
          </a:p>
          <a:p>
            <a:r>
              <a:rPr lang="en-US" altLang="zh-TW" dirty="0" err="1"/>
              <a:t>cudf</a:t>
            </a:r>
            <a:r>
              <a:rPr lang="en-US" altLang="zh-TW" dirty="0"/>
              <a:t> (a </a:t>
            </a:r>
            <a:r>
              <a:rPr lang="en-US" altLang="zh-TW" dirty="0" err="1"/>
              <a:t>gpu</a:t>
            </a:r>
            <a:r>
              <a:rPr lang="en-US" altLang="zh-TW" dirty="0"/>
              <a:t> alternatives to pandas)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A24B0B-9D9E-457E-AFF9-D4664745A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633" y="1737360"/>
            <a:ext cx="1529542" cy="152954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3D72B89-0DDE-4DB5-9E1B-2A66BA85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470" y="3429000"/>
            <a:ext cx="3524250" cy="14243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E9E2528-4C17-407F-B2A0-604682FD4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957" y="5187710"/>
            <a:ext cx="3343275" cy="12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5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Clean, Prepare, Manipulate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Matplotlib</a:t>
            </a:r>
          </a:p>
          <a:p>
            <a:pPr lvl="1"/>
            <a:r>
              <a:rPr lang="en-US" altLang="zh-TW" dirty="0"/>
              <a:t>.hist</a:t>
            </a:r>
            <a:r>
              <a:rPr lang="zh-TW" altLang="en-US" dirty="0"/>
              <a:t>                                         </a:t>
            </a:r>
            <a:r>
              <a:rPr lang="en-US" altLang="zh-TW" dirty="0"/>
              <a:t>#</a:t>
            </a:r>
            <a:r>
              <a:rPr lang="zh-TW" altLang="en-US" dirty="0"/>
              <a:t>劃出次數分配表</a:t>
            </a:r>
            <a:endParaRPr lang="en-US" altLang="zh-TW" dirty="0"/>
          </a:p>
          <a:p>
            <a:pPr lvl="1"/>
            <a:r>
              <a:rPr lang="en-US" altLang="zh-TW" dirty="0"/>
              <a:t>.scatter</a:t>
            </a:r>
            <a:r>
              <a:rPr lang="zh-TW" altLang="en-US" dirty="0"/>
              <a:t>                                    </a:t>
            </a:r>
            <a:r>
              <a:rPr lang="en-US" altLang="zh-TW" dirty="0"/>
              <a:t>#</a:t>
            </a:r>
            <a:r>
              <a:rPr lang="zh-TW" altLang="en-US" dirty="0"/>
              <a:t>劃出散點圖查看資料分布</a:t>
            </a:r>
            <a:endParaRPr lang="en-US" altLang="zh-TW" dirty="0"/>
          </a:p>
          <a:p>
            <a:r>
              <a:rPr lang="en-US" altLang="zh-TW" dirty="0"/>
              <a:t>Seaborn</a:t>
            </a:r>
          </a:p>
          <a:p>
            <a:pPr lvl="1"/>
            <a:r>
              <a:rPr lang="en-US" altLang="zh-TW" dirty="0"/>
              <a:t>.</a:t>
            </a:r>
            <a:r>
              <a:rPr lang="en-US" altLang="zh-TW" dirty="0" err="1"/>
              <a:t>heatmap</a:t>
            </a:r>
            <a:r>
              <a:rPr lang="en-US" altLang="zh-TW" dirty="0"/>
              <a:t>			#</a:t>
            </a:r>
            <a:r>
              <a:rPr lang="zh-TW" altLang="en-US" dirty="0"/>
              <a:t>劃出</a:t>
            </a:r>
            <a:r>
              <a:rPr lang="en-US" altLang="zh-TW" dirty="0" err="1"/>
              <a:t>heatmap</a:t>
            </a:r>
            <a:endParaRPr lang="en-US" altLang="zh-TW" dirty="0"/>
          </a:p>
          <a:p>
            <a:pPr lvl="1"/>
            <a:r>
              <a:rPr lang="en-US" altLang="zh-TW" dirty="0"/>
              <a:t>.boxplot			#</a:t>
            </a:r>
            <a:r>
              <a:rPr lang="zh-TW" altLang="en-US" dirty="0"/>
              <a:t>劃出</a:t>
            </a:r>
            <a:r>
              <a:rPr lang="en-US" altLang="zh-TW" dirty="0"/>
              <a:t>boxplot</a:t>
            </a:r>
          </a:p>
          <a:p>
            <a:pPr lvl="1"/>
            <a:r>
              <a:rPr lang="en-US" altLang="zh-TW" dirty="0"/>
              <a:t>.</a:t>
            </a:r>
            <a:r>
              <a:rPr lang="en-US" altLang="zh-TW" dirty="0" err="1"/>
              <a:t>pairplot</a:t>
            </a:r>
            <a:r>
              <a:rPr lang="en-US" altLang="zh-TW" dirty="0"/>
              <a:t>			#</a:t>
            </a:r>
            <a:r>
              <a:rPr lang="zh-TW" altLang="en-US" dirty="0"/>
              <a:t>劃出欄位倆倆關係的散點圖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6CE489-7F00-43BC-BFE7-16F5C7CBF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99" y="1972578"/>
            <a:ext cx="2962275" cy="71094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5F86B82-77E5-4168-AA60-42109A5A7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905" y="3381415"/>
            <a:ext cx="3319462" cy="95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74232"/>
      </p:ext>
    </p:extLst>
  </p:cSld>
  <p:clrMapOvr>
    <a:masterClrMapping/>
  </p:clrMapOvr>
</p:sld>
</file>

<file path=ppt/theme/theme1.xml><?xml version="1.0" encoding="utf-8"?>
<a:theme xmlns:a="http://schemas.openxmlformats.org/drawingml/2006/main" name="1_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4526</TotalTime>
  <Words>2469</Words>
  <Application>Microsoft Office PowerPoint</Application>
  <PresentationFormat>寬螢幕</PresentationFormat>
  <Paragraphs>317</Paragraphs>
  <Slides>34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3" baseType="lpstr">
      <vt:lpstr>微軟正黑體</vt:lpstr>
      <vt:lpstr>新細明體</vt:lpstr>
      <vt:lpstr>Arial</vt:lpstr>
      <vt:lpstr>Calibri</vt:lpstr>
      <vt:lpstr>Cambria Math</vt:lpstr>
      <vt:lpstr>Consolas</vt:lpstr>
      <vt:lpstr>Lato</vt:lpstr>
      <vt:lpstr>Wingdings</vt:lpstr>
      <vt:lpstr>1_回顧</vt:lpstr>
      <vt:lpstr>機器學習於材料資訊的應用 Machine Learning on Material Informatics</vt:lpstr>
      <vt:lpstr>Material Properties Prediction</vt:lpstr>
      <vt:lpstr>Problem Define</vt:lpstr>
      <vt:lpstr>PowerPoint 簡報</vt:lpstr>
      <vt:lpstr>Get Data</vt:lpstr>
      <vt:lpstr>Get Data</vt:lpstr>
      <vt:lpstr>Clean, Prepare, Manipulate Data</vt:lpstr>
      <vt:lpstr>Clean, Prepare, Manipulate Data</vt:lpstr>
      <vt:lpstr>Clean, Prepare, Manipulate Data</vt:lpstr>
      <vt:lpstr>Train Model</vt:lpstr>
      <vt:lpstr>Model Finding a function from data</vt:lpstr>
      <vt:lpstr>Model Finding a function from data</vt:lpstr>
      <vt:lpstr>Scikit-Learn Regression algorithm</vt:lpstr>
      <vt:lpstr>Test Data (Test Model)</vt:lpstr>
      <vt:lpstr>Train/Test Split(Manually)</vt:lpstr>
      <vt:lpstr>Train/Test Split</vt:lpstr>
      <vt:lpstr>Regression algorithm(Manually)</vt:lpstr>
      <vt:lpstr>Regression algorithm(Manually)</vt:lpstr>
      <vt:lpstr>Regression algorithm(Manually)</vt:lpstr>
      <vt:lpstr>Regression algorithm</vt:lpstr>
      <vt:lpstr>Regression algorithm</vt:lpstr>
      <vt:lpstr>Regression algorithm</vt:lpstr>
      <vt:lpstr>Regression algorithm</vt:lpstr>
      <vt:lpstr>Regression algorithm</vt:lpstr>
      <vt:lpstr>Evaluation of models</vt:lpstr>
      <vt:lpstr>Evaluation of models</vt:lpstr>
      <vt:lpstr>AutoML的好幫手 Auto-sklearn</vt:lpstr>
      <vt:lpstr>Auto-sklearn 架構</vt:lpstr>
      <vt:lpstr>Auto-sklearn 架構</vt:lpstr>
      <vt:lpstr>Auto-sklearn 架構</vt:lpstr>
      <vt:lpstr>Auto-sklearn 架構</vt:lpstr>
      <vt:lpstr>Auto-sklearn 架構</vt:lpstr>
      <vt:lpstr>AutoML Pipelines視覺化套件PipelineProfiler</vt:lpstr>
      <vt:lpstr>Installation of Auto-sklearn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on Material Informatics</dc:title>
  <dc:creator>楊安正</dc:creator>
  <cp:lastModifiedBy>安正 楊</cp:lastModifiedBy>
  <cp:revision>200</cp:revision>
  <dcterms:created xsi:type="dcterms:W3CDTF">2019-02-18T02:23:06Z</dcterms:created>
  <dcterms:modified xsi:type="dcterms:W3CDTF">2023-04-11T06:03:42Z</dcterms:modified>
</cp:coreProperties>
</file>