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9" r:id="rId2"/>
    <p:sldId id="258" r:id="rId3"/>
    <p:sldId id="262" r:id="rId4"/>
    <p:sldId id="263" r:id="rId5"/>
    <p:sldId id="264" r:id="rId6"/>
    <p:sldId id="265" r:id="rId7"/>
    <p:sldId id="266" r:id="rId8"/>
  </p:sldIdLst>
  <p:sldSz cx="18897600" cy="14173200"/>
  <p:notesSz cx="6858000" cy="9144000"/>
  <p:defaultTextStyle>
    <a:defPPr>
      <a:defRPr lang="en-US"/>
    </a:defPPr>
    <a:lvl1pPr marL="0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1pPr>
    <a:lvl2pPr marL="1180908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2pPr>
    <a:lvl3pPr marL="2361812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3pPr>
    <a:lvl4pPr marL="3542720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4pPr>
    <a:lvl5pPr marL="4723627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5pPr>
    <a:lvl6pPr marL="5904532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6pPr>
    <a:lvl7pPr marL="7085440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7pPr>
    <a:lvl8pPr marL="8266347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8pPr>
    <a:lvl9pPr marL="9447252" algn="l" defTabSz="2361812" rtl="0" eaLnBrk="1" latinLnBrk="0" hangingPunct="1">
      <a:defRPr sz="4648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183" autoAdjust="0"/>
    <p:restoredTop sz="94660"/>
  </p:normalViewPr>
  <p:slideViewPr>
    <p:cSldViewPr snapToGrid="0">
      <p:cViewPr varScale="1">
        <p:scale>
          <a:sx n="44" d="100"/>
          <a:sy n="44" d="100"/>
        </p:scale>
        <p:origin x="569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17320" y="2319550"/>
            <a:ext cx="16062960" cy="4934373"/>
          </a:xfrm>
        </p:spPr>
        <p:txBody>
          <a:bodyPr anchor="b"/>
          <a:lstStyle>
            <a:lvl1pPr algn="ctr">
              <a:defRPr sz="1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62200" y="7444212"/>
            <a:ext cx="14173200" cy="3421908"/>
          </a:xfrm>
        </p:spPr>
        <p:txBody>
          <a:bodyPr/>
          <a:lstStyle>
            <a:lvl1pPr marL="0" indent="0" algn="ctr">
              <a:buNone/>
              <a:defRPr sz="4960"/>
            </a:lvl1pPr>
            <a:lvl2pPr marL="944895" indent="0" algn="ctr">
              <a:buNone/>
              <a:defRPr sz="4133"/>
            </a:lvl2pPr>
            <a:lvl3pPr marL="1889790" indent="0" algn="ctr">
              <a:buNone/>
              <a:defRPr sz="3720"/>
            </a:lvl3pPr>
            <a:lvl4pPr marL="2834686" indent="0" algn="ctr">
              <a:buNone/>
              <a:defRPr sz="3307"/>
            </a:lvl4pPr>
            <a:lvl5pPr marL="3779581" indent="0" algn="ctr">
              <a:buNone/>
              <a:defRPr sz="3307"/>
            </a:lvl5pPr>
            <a:lvl6pPr marL="4724476" indent="0" algn="ctr">
              <a:buNone/>
              <a:defRPr sz="3307"/>
            </a:lvl6pPr>
            <a:lvl7pPr marL="5669371" indent="0" algn="ctr">
              <a:buNone/>
              <a:defRPr sz="3307"/>
            </a:lvl7pPr>
            <a:lvl8pPr marL="6614267" indent="0" algn="ctr">
              <a:buNone/>
              <a:defRPr sz="3307"/>
            </a:lvl8pPr>
            <a:lvl9pPr marL="7559162" indent="0" algn="ctr">
              <a:buNone/>
              <a:defRPr sz="3307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08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1138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523596" y="754592"/>
            <a:ext cx="4074795" cy="1201113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9211" y="754592"/>
            <a:ext cx="11988165" cy="120111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87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9961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89369" y="3533462"/>
            <a:ext cx="16299180" cy="5895656"/>
          </a:xfrm>
        </p:spPr>
        <p:txBody>
          <a:bodyPr anchor="b"/>
          <a:lstStyle>
            <a:lvl1pPr>
              <a:defRPr sz="12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9369" y="9484894"/>
            <a:ext cx="16299180" cy="3100386"/>
          </a:xfrm>
        </p:spPr>
        <p:txBody>
          <a:bodyPr/>
          <a:lstStyle>
            <a:lvl1pPr marL="0" indent="0">
              <a:buNone/>
              <a:defRPr sz="4960">
                <a:solidFill>
                  <a:schemeClr val="tx1"/>
                </a:solidFill>
              </a:defRPr>
            </a:lvl1pPr>
            <a:lvl2pPr marL="944895" indent="0">
              <a:buNone/>
              <a:defRPr sz="4133">
                <a:solidFill>
                  <a:schemeClr val="tx1">
                    <a:tint val="75000"/>
                  </a:schemeClr>
                </a:solidFill>
              </a:defRPr>
            </a:lvl2pPr>
            <a:lvl3pPr marL="1889790" indent="0">
              <a:buNone/>
              <a:defRPr sz="3720">
                <a:solidFill>
                  <a:schemeClr val="tx1">
                    <a:tint val="75000"/>
                  </a:schemeClr>
                </a:solidFill>
              </a:defRPr>
            </a:lvl3pPr>
            <a:lvl4pPr marL="2834686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4pPr>
            <a:lvl5pPr marL="377958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5pPr>
            <a:lvl6pPr marL="4724476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6pPr>
            <a:lvl7pPr marL="5669371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7pPr>
            <a:lvl8pPr marL="6614267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8pPr>
            <a:lvl9pPr marL="7559162" indent="0">
              <a:buNone/>
              <a:defRPr sz="33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65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9210" y="3772958"/>
            <a:ext cx="8031480" cy="8992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66910" y="3772958"/>
            <a:ext cx="8031480" cy="899276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581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71" y="754595"/>
            <a:ext cx="16299180" cy="27394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1674" y="3474404"/>
            <a:ext cx="7994569" cy="1702751"/>
          </a:xfrm>
        </p:spPr>
        <p:txBody>
          <a:bodyPr anchor="b"/>
          <a:lstStyle>
            <a:lvl1pPr marL="0" indent="0">
              <a:buNone/>
              <a:defRPr sz="4960" b="1"/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01674" y="5177155"/>
            <a:ext cx="7994569" cy="7614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566911" y="3474404"/>
            <a:ext cx="8033941" cy="1702751"/>
          </a:xfrm>
        </p:spPr>
        <p:txBody>
          <a:bodyPr anchor="b"/>
          <a:lstStyle>
            <a:lvl1pPr marL="0" indent="0">
              <a:buNone/>
              <a:defRPr sz="4960" b="1"/>
            </a:lvl1pPr>
            <a:lvl2pPr marL="944895" indent="0">
              <a:buNone/>
              <a:defRPr sz="4133" b="1"/>
            </a:lvl2pPr>
            <a:lvl3pPr marL="1889790" indent="0">
              <a:buNone/>
              <a:defRPr sz="3720" b="1"/>
            </a:lvl3pPr>
            <a:lvl4pPr marL="2834686" indent="0">
              <a:buNone/>
              <a:defRPr sz="3307" b="1"/>
            </a:lvl4pPr>
            <a:lvl5pPr marL="3779581" indent="0">
              <a:buNone/>
              <a:defRPr sz="3307" b="1"/>
            </a:lvl5pPr>
            <a:lvl6pPr marL="4724476" indent="0">
              <a:buNone/>
              <a:defRPr sz="3307" b="1"/>
            </a:lvl6pPr>
            <a:lvl7pPr marL="5669371" indent="0">
              <a:buNone/>
              <a:defRPr sz="3307" b="1"/>
            </a:lvl7pPr>
            <a:lvl8pPr marL="6614267" indent="0">
              <a:buNone/>
              <a:defRPr sz="3307" b="1"/>
            </a:lvl8pPr>
            <a:lvl9pPr marL="7559162" indent="0">
              <a:buNone/>
              <a:defRPr sz="3307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566911" y="5177155"/>
            <a:ext cx="8033941" cy="761481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5300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00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83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71" y="944880"/>
            <a:ext cx="6094968" cy="3307080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33941" y="2040682"/>
            <a:ext cx="9566910" cy="10072158"/>
          </a:xfrm>
        </p:spPr>
        <p:txBody>
          <a:bodyPr/>
          <a:lstStyle>
            <a:lvl1pPr>
              <a:defRPr sz="6613"/>
            </a:lvl1pPr>
            <a:lvl2pPr>
              <a:defRPr sz="5787"/>
            </a:lvl2pPr>
            <a:lvl3pPr>
              <a:defRPr sz="4960"/>
            </a:lvl3pPr>
            <a:lvl4pPr>
              <a:defRPr sz="4133"/>
            </a:lvl4pPr>
            <a:lvl5pPr>
              <a:defRPr sz="4133"/>
            </a:lvl5pPr>
            <a:lvl6pPr>
              <a:defRPr sz="4133"/>
            </a:lvl6pPr>
            <a:lvl7pPr>
              <a:defRPr sz="4133"/>
            </a:lvl7pPr>
            <a:lvl8pPr>
              <a:defRPr sz="4133"/>
            </a:lvl8pPr>
            <a:lvl9pPr>
              <a:defRPr sz="4133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1671" y="4251960"/>
            <a:ext cx="6094968" cy="7877282"/>
          </a:xfrm>
        </p:spPr>
        <p:txBody>
          <a:bodyPr/>
          <a:lstStyle>
            <a:lvl1pPr marL="0" indent="0">
              <a:buNone/>
              <a:defRPr sz="3307"/>
            </a:lvl1pPr>
            <a:lvl2pPr marL="944895" indent="0">
              <a:buNone/>
              <a:defRPr sz="2893"/>
            </a:lvl2pPr>
            <a:lvl3pPr marL="1889790" indent="0">
              <a:buNone/>
              <a:defRPr sz="2480"/>
            </a:lvl3pPr>
            <a:lvl4pPr marL="2834686" indent="0">
              <a:buNone/>
              <a:defRPr sz="2067"/>
            </a:lvl4pPr>
            <a:lvl5pPr marL="3779581" indent="0">
              <a:buNone/>
              <a:defRPr sz="2067"/>
            </a:lvl5pPr>
            <a:lvl6pPr marL="4724476" indent="0">
              <a:buNone/>
              <a:defRPr sz="2067"/>
            </a:lvl6pPr>
            <a:lvl7pPr marL="5669371" indent="0">
              <a:buNone/>
              <a:defRPr sz="2067"/>
            </a:lvl7pPr>
            <a:lvl8pPr marL="6614267" indent="0">
              <a:buNone/>
              <a:defRPr sz="2067"/>
            </a:lvl8pPr>
            <a:lvl9pPr marL="7559162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44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1671" y="944880"/>
            <a:ext cx="6094968" cy="3307080"/>
          </a:xfrm>
        </p:spPr>
        <p:txBody>
          <a:bodyPr anchor="b"/>
          <a:lstStyle>
            <a:lvl1pPr>
              <a:defRPr sz="6613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33941" y="2040682"/>
            <a:ext cx="9566910" cy="10072158"/>
          </a:xfrm>
        </p:spPr>
        <p:txBody>
          <a:bodyPr anchor="t"/>
          <a:lstStyle>
            <a:lvl1pPr marL="0" indent="0">
              <a:buNone/>
              <a:defRPr sz="6613"/>
            </a:lvl1pPr>
            <a:lvl2pPr marL="944895" indent="0">
              <a:buNone/>
              <a:defRPr sz="5787"/>
            </a:lvl2pPr>
            <a:lvl3pPr marL="1889790" indent="0">
              <a:buNone/>
              <a:defRPr sz="4960"/>
            </a:lvl3pPr>
            <a:lvl4pPr marL="2834686" indent="0">
              <a:buNone/>
              <a:defRPr sz="4133"/>
            </a:lvl4pPr>
            <a:lvl5pPr marL="3779581" indent="0">
              <a:buNone/>
              <a:defRPr sz="4133"/>
            </a:lvl5pPr>
            <a:lvl6pPr marL="4724476" indent="0">
              <a:buNone/>
              <a:defRPr sz="4133"/>
            </a:lvl6pPr>
            <a:lvl7pPr marL="5669371" indent="0">
              <a:buNone/>
              <a:defRPr sz="4133"/>
            </a:lvl7pPr>
            <a:lvl8pPr marL="6614267" indent="0">
              <a:buNone/>
              <a:defRPr sz="4133"/>
            </a:lvl8pPr>
            <a:lvl9pPr marL="7559162" indent="0">
              <a:buNone/>
              <a:defRPr sz="4133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01671" y="4251960"/>
            <a:ext cx="6094968" cy="7877282"/>
          </a:xfrm>
        </p:spPr>
        <p:txBody>
          <a:bodyPr/>
          <a:lstStyle>
            <a:lvl1pPr marL="0" indent="0">
              <a:buNone/>
              <a:defRPr sz="3307"/>
            </a:lvl1pPr>
            <a:lvl2pPr marL="944895" indent="0">
              <a:buNone/>
              <a:defRPr sz="2893"/>
            </a:lvl2pPr>
            <a:lvl3pPr marL="1889790" indent="0">
              <a:buNone/>
              <a:defRPr sz="2480"/>
            </a:lvl3pPr>
            <a:lvl4pPr marL="2834686" indent="0">
              <a:buNone/>
              <a:defRPr sz="2067"/>
            </a:lvl4pPr>
            <a:lvl5pPr marL="3779581" indent="0">
              <a:buNone/>
              <a:defRPr sz="2067"/>
            </a:lvl5pPr>
            <a:lvl6pPr marL="4724476" indent="0">
              <a:buNone/>
              <a:defRPr sz="2067"/>
            </a:lvl6pPr>
            <a:lvl7pPr marL="5669371" indent="0">
              <a:buNone/>
              <a:defRPr sz="2067"/>
            </a:lvl7pPr>
            <a:lvl8pPr marL="6614267" indent="0">
              <a:buNone/>
              <a:defRPr sz="2067"/>
            </a:lvl8pPr>
            <a:lvl9pPr marL="7559162" indent="0">
              <a:buNone/>
              <a:defRPr sz="2067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70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9210" y="754595"/>
            <a:ext cx="16299180" cy="27394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9210" y="3772958"/>
            <a:ext cx="16299180" cy="89927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99210" y="13136460"/>
            <a:ext cx="425196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D1C246-D795-46C9-8863-AAB11AD52B2A}" type="datetimeFigureOut">
              <a:rPr lang="en-US" smtClean="0"/>
              <a:t>7/11/2025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259830" y="13136460"/>
            <a:ext cx="637794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346430" y="13136460"/>
            <a:ext cx="4251960" cy="7545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84A7C-0057-408C-A83C-06C89E9B91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734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1889790" rtl="0" eaLnBrk="1" latinLnBrk="0" hangingPunct="1">
        <a:lnSpc>
          <a:spcPct val="90000"/>
        </a:lnSpc>
        <a:spcBef>
          <a:spcPct val="0"/>
        </a:spcBef>
        <a:buNone/>
        <a:defRPr sz="90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72448" indent="-472448" algn="l" defTabSz="1889790" rtl="0" eaLnBrk="1" latinLnBrk="0" hangingPunct="1">
        <a:lnSpc>
          <a:spcPct val="90000"/>
        </a:lnSpc>
        <a:spcBef>
          <a:spcPts val="2067"/>
        </a:spcBef>
        <a:buFont typeface="Arial" panose="020B0604020202020204" pitchFamily="34" charset="0"/>
        <a:buChar char="•"/>
        <a:defRPr sz="5787" kern="1200">
          <a:solidFill>
            <a:schemeClr val="tx1"/>
          </a:solidFill>
          <a:latin typeface="+mn-lt"/>
          <a:ea typeface="+mn-ea"/>
          <a:cs typeface="+mn-cs"/>
        </a:defRPr>
      </a:lvl1pPr>
      <a:lvl2pPr marL="1417343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960" kern="1200">
          <a:solidFill>
            <a:schemeClr val="tx1"/>
          </a:solidFill>
          <a:latin typeface="+mn-lt"/>
          <a:ea typeface="+mn-ea"/>
          <a:cs typeface="+mn-cs"/>
        </a:defRPr>
      </a:lvl2pPr>
      <a:lvl3pPr marL="2362238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4133" kern="1200">
          <a:solidFill>
            <a:schemeClr val="tx1"/>
          </a:solidFill>
          <a:latin typeface="+mn-lt"/>
          <a:ea typeface="+mn-ea"/>
          <a:cs typeface="+mn-cs"/>
        </a:defRPr>
      </a:lvl3pPr>
      <a:lvl4pPr marL="3307133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4252029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5196924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6141819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7086714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8031610" indent="-472448" algn="l" defTabSz="1889790" rtl="0" eaLnBrk="1" latinLnBrk="0" hangingPunct="1">
        <a:lnSpc>
          <a:spcPct val="90000"/>
        </a:lnSpc>
        <a:spcBef>
          <a:spcPts val="1033"/>
        </a:spcBef>
        <a:buFont typeface="Arial" panose="020B0604020202020204" pitchFamily="34" charset="0"/>
        <a:buChar char="•"/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1pPr>
      <a:lvl2pPr marL="944895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2pPr>
      <a:lvl3pPr marL="1889790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3pPr>
      <a:lvl4pPr marL="2834686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4pPr>
      <a:lvl5pPr marL="3779581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5pPr>
      <a:lvl6pPr marL="4724476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6pPr>
      <a:lvl7pPr marL="5669371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7pPr>
      <a:lvl8pPr marL="6614267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8pPr>
      <a:lvl9pPr marL="7559162" algn="l" defTabSz="1889790" rtl="0" eaLnBrk="1" latinLnBrk="0" hangingPunct="1">
        <a:defRPr sz="37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12579224" y="944653"/>
            <a:ext cx="5857124" cy="4745232"/>
            <a:chOff x="12903316" y="1602228"/>
            <a:chExt cx="5857124" cy="4745232"/>
          </a:xfrm>
        </p:grpSpPr>
        <p:sp>
          <p:nvSpPr>
            <p:cNvPr id="57" name="Rounded Rectangle 56"/>
            <p:cNvSpPr/>
            <p:nvPr/>
          </p:nvSpPr>
          <p:spPr>
            <a:xfrm>
              <a:off x="12903317" y="1602228"/>
              <a:ext cx="5857123" cy="3259332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58" name="Rounded Rectangle 57"/>
            <p:cNvSpPr/>
            <p:nvPr/>
          </p:nvSpPr>
          <p:spPr>
            <a:xfrm>
              <a:off x="12903316" y="2185688"/>
              <a:ext cx="5857123" cy="4161772"/>
            </a:xfrm>
            <a:prstGeom prst="roundRect">
              <a:avLst/>
            </a:prstGeom>
            <a:ln>
              <a:solidFill>
                <a:srgbClr val="5B9BD5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59" name="Rectangle 58"/>
            <p:cNvSpPr/>
            <p:nvPr/>
          </p:nvSpPr>
          <p:spPr>
            <a:xfrm>
              <a:off x="12903317" y="2104354"/>
              <a:ext cx="5857123" cy="1014508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5B9BD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14012235" y="2287047"/>
              <a:ext cx="3513078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assignment_history</a:t>
              </a:r>
              <a:endParaRPr lang="en-US" sz="3200" b="1" dirty="0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13274098" y="3425668"/>
              <a:ext cx="3878273" cy="26776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b="1" dirty="0" err="1">
                  <a:solidFill>
                    <a:srgbClr val="FF0000"/>
                  </a:solidFill>
                </a:rPr>
                <a:t>AssignmentID</a:t>
              </a:r>
              <a:endParaRPr lang="en-US" sz="2800" b="1" dirty="0">
                <a:solidFill>
                  <a:srgbClr val="FF0000"/>
                </a:solidFill>
              </a:endParaRPr>
            </a:p>
            <a:p>
              <a:r>
                <a:rPr lang="en-US" sz="2800" b="1" dirty="0" err="1" smtClean="0">
                  <a:solidFill>
                    <a:srgbClr val="0070C0"/>
                  </a:solidFill>
                </a:rPr>
                <a:t>AgentID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r>
                <a:rPr lang="en-US" sz="2800" dirty="0" err="1" smtClean="0"/>
                <a:t>CustomerName</a:t>
              </a:r>
              <a:endParaRPr lang="en-US" sz="2800" dirty="0"/>
            </a:p>
            <a:p>
              <a:r>
                <a:rPr lang="en-US" sz="2800" dirty="0" err="1"/>
                <a:t>CommunicationMethod</a:t>
              </a:r>
              <a:endParaRPr lang="en-US" sz="2800" dirty="0"/>
            </a:p>
            <a:p>
              <a:r>
                <a:rPr lang="en-US" sz="2800" dirty="0" err="1"/>
                <a:t>LeadSource</a:t>
              </a:r>
              <a:endParaRPr lang="en-US" sz="2800" dirty="0"/>
            </a:p>
            <a:p>
              <a:r>
                <a:rPr lang="en-US" sz="2800" dirty="0" err="1"/>
                <a:t>AssignedDateTime</a:t>
              </a:r>
              <a:endParaRPr lang="en-US" sz="2800" dirty="0"/>
            </a:p>
          </p:txBody>
        </p:sp>
        <p:pic>
          <p:nvPicPr>
            <p:cNvPr id="62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988039" y="3521205"/>
              <a:ext cx="334395" cy="33439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3" name="TextBox 62"/>
            <p:cNvSpPr txBox="1"/>
            <p:nvPr/>
          </p:nvSpPr>
          <p:spPr>
            <a:xfrm>
              <a:off x="16984731" y="3455282"/>
              <a:ext cx="1501245" cy="267765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 err="1">
                  <a:solidFill>
                    <a:srgbClr val="FF0000"/>
                  </a:solidFill>
                </a:rPr>
                <a:t>int</a:t>
              </a:r>
              <a:endParaRPr lang="en-US" sz="2800" b="1" dirty="0">
                <a:solidFill>
                  <a:srgbClr val="FF0000"/>
                </a:solidFill>
              </a:endParaRPr>
            </a:p>
            <a:p>
              <a:pPr algn="r"/>
              <a:r>
                <a:rPr lang="en-US" sz="2800" b="1" dirty="0" err="1">
                  <a:solidFill>
                    <a:srgbClr val="0070C0"/>
                  </a:solidFill>
                </a:rPr>
                <a:t>int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737936" y="136082"/>
            <a:ext cx="5965918" cy="6330397"/>
            <a:chOff x="12903316" y="6474129"/>
            <a:chExt cx="5965918" cy="6330397"/>
          </a:xfrm>
        </p:grpSpPr>
        <p:sp>
          <p:nvSpPr>
            <p:cNvPr id="21" name="Rounded Rectangle 20"/>
            <p:cNvSpPr/>
            <p:nvPr/>
          </p:nvSpPr>
          <p:spPr>
            <a:xfrm>
              <a:off x="12903316" y="6474129"/>
              <a:ext cx="5965918" cy="3388281"/>
            </a:xfrm>
            <a:prstGeom prst="roundRect">
              <a:avLst/>
            </a:prstGeom>
            <a:ln>
              <a:solidFill>
                <a:schemeClr val="accent2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grpSp>
          <p:nvGrpSpPr>
            <p:cNvPr id="67" name="Group 66"/>
            <p:cNvGrpSpPr/>
            <p:nvPr/>
          </p:nvGrpSpPr>
          <p:grpSpPr>
            <a:xfrm>
              <a:off x="12903316" y="7082458"/>
              <a:ext cx="5965918" cy="5722068"/>
              <a:chOff x="12903316" y="7082458"/>
              <a:chExt cx="5965918" cy="5722068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2903316" y="7087987"/>
                <a:ext cx="5965918" cy="5716539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12903316" y="7082458"/>
                <a:ext cx="5965918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5040851" y="7264550"/>
                <a:ext cx="172194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bookings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13378270" y="8280235"/>
                <a:ext cx="3453061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/>
                  <a:t>BookingID</a:t>
                </a:r>
                <a:endParaRPr lang="en-US" sz="2800" b="1" dirty="0"/>
              </a:p>
              <a:p>
                <a:r>
                  <a:rPr lang="en-US" sz="2800" b="1" dirty="0" err="1">
                    <a:solidFill>
                      <a:srgbClr val="FF0000"/>
                    </a:solidFill>
                  </a:rPr>
                  <a:t>AssignmentID</a:t>
                </a:r>
                <a:endParaRPr lang="en-US" sz="2800" b="1" dirty="0">
                  <a:solidFill>
                    <a:srgbClr val="FF0000"/>
                  </a:solidFill>
                </a:endParaRPr>
              </a:p>
              <a:p>
                <a:r>
                  <a:rPr lang="en-US" sz="2800" dirty="0" err="1"/>
                  <a:t>BookingCompleteDate</a:t>
                </a:r>
                <a:endParaRPr lang="en-US" sz="2800" dirty="0"/>
              </a:p>
              <a:p>
                <a:r>
                  <a:rPr lang="en-US" sz="2800" dirty="0" err="1" smtClean="0"/>
                  <a:t>CancelledDate</a:t>
                </a:r>
                <a:endParaRPr lang="en-US" sz="2800" dirty="0" smtClean="0"/>
              </a:p>
              <a:p>
                <a:r>
                  <a:rPr lang="en-US" sz="2800" dirty="0" smtClean="0"/>
                  <a:t>Destination</a:t>
                </a:r>
                <a:endParaRPr lang="en-US" sz="2800" dirty="0"/>
              </a:p>
              <a:p>
                <a:r>
                  <a:rPr lang="en-US" sz="2800" dirty="0"/>
                  <a:t>Package</a:t>
                </a:r>
              </a:p>
              <a:p>
                <a:r>
                  <a:rPr lang="en-US" sz="2800" dirty="0" err="1"/>
                  <a:t>LaunchLocation</a:t>
                </a:r>
                <a:endParaRPr lang="en-US" sz="2800" dirty="0"/>
              </a:p>
              <a:p>
                <a:r>
                  <a:rPr lang="en-US" sz="2800" dirty="0" err="1"/>
                  <a:t>PackageRevenue</a:t>
                </a:r>
                <a:endParaRPr lang="en-US" sz="2800" dirty="0"/>
              </a:p>
              <a:p>
                <a:r>
                  <a:rPr lang="en-US" sz="2800" dirty="0" err="1"/>
                  <a:t>TotalRevenue</a:t>
                </a:r>
                <a:endParaRPr lang="en-US" sz="2800" dirty="0"/>
              </a:p>
              <a:p>
                <a:r>
                  <a:rPr lang="en-US" sz="2800" dirty="0" err="1"/>
                  <a:t>BookingStatus</a:t>
                </a:r>
                <a:endParaRPr lang="en-US" sz="2800" dirty="0"/>
              </a:p>
            </p:txBody>
          </p:sp>
          <p:sp>
            <p:nvSpPr>
              <p:cNvPr id="27" name="TextBox 26"/>
              <p:cNvSpPr txBox="1"/>
              <p:nvPr/>
            </p:nvSpPr>
            <p:spPr>
              <a:xfrm>
                <a:off x="16984667" y="8269828"/>
                <a:ext cx="1501308" cy="44012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b="1" dirty="0" err="1"/>
                  <a:t>int</a:t>
                </a:r>
                <a:endParaRPr lang="en-US" sz="2800" b="1" dirty="0"/>
              </a:p>
              <a:p>
                <a:pPr algn="r"/>
                <a:r>
                  <a:rPr lang="en-US" sz="2800" b="1" dirty="0" err="1">
                    <a:solidFill>
                      <a:srgbClr val="FF0000"/>
                    </a:solidFill>
                  </a:rPr>
                  <a:t>int</a:t>
                </a:r>
                <a:endParaRPr lang="en-US" sz="2800" b="1" dirty="0">
                  <a:solidFill>
                    <a:srgbClr val="FF0000"/>
                  </a:solidFill>
                </a:endParaRPr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smtClean="0"/>
                  <a:t>varchar</a:t>
                </a:r>
              </a:p>
              <a:p>
                <a:pPr algn="r"/>
                <a:r>
                  <a:rPr lang="en-US" sz="2800" dirty="0" smtClean="0"/>
                  <a:t>varchar</a:t>
                </a:r>
                <a:endParaRPr lang="en-US" sz="2800" dirty="0"/>
              </a:p>
              <a:p>
                <a:pPr algn="r"/>
                <a:r>
                  <a:rPr lang="en-US" sz="2800" dirty="0"/>
                  <a:t>varchar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varchar</a:t>
                </a:r>
              </a:p>
            </p:txBody>
          </p:sp>
          <p:pic>
            <p:nvPicPr>
              <p:cNvPr id="66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3526" y="8386406"/>
                <a:ext cx="334395" cy="334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grpSp>
        <p:nvGrpSpPr>
          <p:cNvPr id="70" name="Group 69"/>
          <p:cNvGrpSpPr/>
          <p:nvPr/>
        </p:nvGrpSpPr>
        <p:grpSpPr>
          <a:xfrm>
            <a:off x="6510191" y="7146097"/>
            <a:ext cx="5965918" cy="6795603"/>
            <a:chOff x="12903316" y="6474129"/>
            <a:chExt cx="5965918" cy="6795603"/>
          </a:xfrm>
        </p:grpSpPr>
        <p:sp>
          <p:nvSpPr>
            <p:cNvPr id="71" name="Rounded Rectangle 70"/>
            <p:cNvSpPr/>
            <p:nvPr/>
          </p:nvSpPr>
          <p:spPr>
            <a:xfrm>
              <a:off x="12903316" y="6474129"/>
              <a:ext cx="5965918" cy="3388281"/>
            </a:xfrm>
            <a:prstGeom prst="roundRect">
              <a:avLst/>
            </a:prstGeom>
            <a:ln/>
          </p:spPr>
          <p:style>
            <a:lnRef idx="2">
              <a:schemeClr val="accent4">
                <a:shade val="50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grpSp>
          <p:nvGrpSpPr>
            <p:cNvPr id="72" name="Group 71"/>
            <p:cNvGrpSpPr/>
            <p:nvPr/>
          </p:nvGrpSpPr>
          <p:grpSpPr>
            <a:xfrm>
              <a:off x="12903316" y="7082458"/>
              <a:ext cx="5965918" cy="6187274"/>
              <a:chOff x="12903316" y="7082458"/>
              <a:chExt cx="5965918" cy="6187274"/>
            </a:xfrm>
          </p:grpSpPr>
          <p:sp>
            <p:nvSpPr>
              <p:cNvPr id="73" name="Rounded Rectangle 72"/>
              <p:cNvSpPr/>
              <p:nvPr/>
            </p:nvSpPr>
            <p:spPr>
              <a:xfrm>
                <a:off x="12903316" y="7087987"/>
                <a:ext cx="5965918" cy="6181745"/>
              </a:xfrm>
              <a:prstGeom prst="roundRect">
                <a:avLst/>
              </a:prstGeom>
              <a:ln>
                <a:solidFill>
                  <a:schemeClr val="accent2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2903316" y="7082458"/>
                <a:ext cx="5965918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sp>
            <p:nvSpPr>
              <p:cNvPr id="75" name="TextBox 74"/>
              <p:cNvSpPr txBox="1"/>
              <p:nvPr/>
            </p:nvSpPr>
            <p:spPr>
              <a:xfrm>
                <a:off x="14812904" y="7280830"/>
                <a:ext cx="214674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b="1" dirty="0"/>
              </a:p>
            </p:txBody>
          </p:sp>
          <p:sp>
            <p:nvSpPr>
              <p:cNvPr id="76" name="TextBox 75"/>
              <p:cNvSpPr txBox="1"/>
              <p:nvPr/>
            </p:nvSpPr>
            <p:spPr>
              <a:xfrm>
                <a:off x="13378270" y="8280235"/>
                <a:ext cx="3453061" cy="4832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1" dirty="0" err="1"/>
                  <a:t>BookingID</a:t>
                </a:r>
                <a:endParaRPr lang="en-US" sz="2800" b="1" dirty="0"/>
              </a:p>
              <a:p>
                <a:r>
                  <a:rPr lang="en-US" sz="2800" dirty="0" err="1"/>
                  <a:t>AssignmentID</a:t>
                </a:r>
                <a:endParaRPr lang="en-US" sz="2800" dirty="0"/>
              </a:p>
              <a:p>
                <a:r>
                  <a:rPr lang="en-US" sz="2800" dirty="0" err="1"/>
                  <a:t>BookingCompleteDate</a:t>
                </a:r>
                <a:endParaRPr lang="en-US" sz="2800" dirty="0"/>
              </a:p>
              <a:p>
                <a:r>
                  <a:rPr lang="en-US" sz="2800" dirty="0" err="1" smtClean="0"/>
                  <a:t>CancelledDate</a:t>
                </a:r>
                <a:endParaRPr lang="en-US" sz="2800" dirty="0" smtClean="0"/>
              </a:p>
              <a:p>
                <a:r>
                  <a:rPr lang="en-US" sz="2800" dirty="0" smtClean="0"/>
                  <a:t>Destination</a:t>
                </a:r>
                <a:endParaRPr lang="en-US" sz="2800" dirty="0"/>
              </a:p>
              <a:p>
                <a:r>
                  <a:rPr lang="en-US" sz="2800" dirty="0"/>
                  <a:t>Package</a:t>
                </a:r>
              </a:p>
              <a:p>
                <a:r>
                  <a:rPr lang="en-US" sz="2800" dirty="0" err="1"/>
                  <a:t>LaunchLocation</a:t>
                </a:r>
                <a:endParaRPr lang="en-US" sz="2800" dirty="0"/>
              </a:p>
              <a:p>
                <a:r>
                  <a:rPr lang="en-US" sz="2800" dirty="0" err="1"/>
                  <a:t>PackageRevenue</a:t>
                </a:r>
                <a:endParaRPr lang="en-US" sz="2800" dirty="0"/>
              </a:p>
              <a:p>
                <a:r>
                  <a:rPr lang="en-US" sz="2800" dirty="0" err="1"/>
                  <a:t>TotalRevenue</a:t>
                </a:r>
                <a:endParaRPr lang="en-US" sz="2800" dirty="0"/>
              </a:p>
              <a:p>
                <a:r>
                  <a:rPr lang="en-US" sz="2800" dirty="0" err="1" smtClean="0"/>
                  <a:t>BookingStatus</a:t>
                </a:r>
                <a:endParaRPr lang="en-US" sz="2800" dirty="0" smtClean="0"/>
              </a:p>
              <a:p>
                <a:r>
                  <a:rPr lang="en-US" sz="2800" b="1" dirty="0" err="1" smtClean="0">
                    <a:solidFill>
                      <a:srgbClr val="0070C0"/>
                    </a:solidFill>
                  </a:rPr>
                  <a:t>AgentID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16952606" y="8269828"/>
                <a:ext cx="1533369" cy="48320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800" b="1" dirty="0" err="1"/>
                  <a:t>int</a:t>
                </a:r>
                <a:endParaRPr lang="en-US" sz="2800" b="1" dirty="0"/>
              </a:p>
              <a:p>
                <a:pPr algn="r"/>
                <a:r>
                  <a:rPr lang="en-US" sz="2800" dirty="0" err="1"/>
                  <a:t>int</a:t>
                </a:r>
                <a:endParaRPr lang="en-US" sz="2800" dirty="0"/>
              </a:p>
              <a:p>
                <a:pPr algn="r"/>
                <a:r>
                  <a:rPr lang="en-US" sz="2800" dirty="0" err="1"/>
                  <a:t>datetime</a:t>
                </a:r>
                <a:endParaRPr lang="en-US" sz="2800" dirty="0"/>
              </a:p>
              <a:p>
                <a:pPr algn="r"/>
                <a:r>
                  <a:rPr lang="en-US" sz="2800" dirty="0" err="1" smtClean="0"/>
                  <a:t>datetime</a:t>
                </a:r>
                <a:endParaRPr lang="en-US" sz="2800" dirty="0" smtClean="0"/>
              </a:p>
              <a:p>
                <a:pPr algn="r"/>
                <a:r>
                  <a:rPr lang="en-US" sz="2800" dirty="0" smtClean="0"/>
                  <a:t>varchar</a:t>
                </a:r>
                <a:endParaRPr lang="en-US" sz="2800" dirty="0"/>
              </a:p>
              <a:p>
                <a:pPr algn="r"/>
                <a:r>
                  <a:rPr lang="en-US" sz="2800" dirty="0"/>
                  <a:t>varchar</a:t>
                </a:r>
              </a:p>
              <a:p>
                <a:pPr algn="r"/>
                <a:r>
                  <a:rPr lang="en-US" sz="2800" dirty="0"/>
                  <a:t>varchar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/>
                  <a:t>decimal</a:t>
                </a:r>
              </a:p>
              <a:p>
                <a:pPr algn="r"/>
                <a:r>
                  <a:rPr lang="en-US" sz="2800" dirty="0" smtClean="0"/>
                  <a:t>Varchar</a:t>
                </a:r>
              </a:p>
              <a:p>
                <a:pPr algn="r"/>
                <a:r>
                  <a:rPr lang="en-US" sz="2800" b="1" dirty="0" err="1" smtClean="0">
                    <a:solidFill>
                      <a:srgbClr val="0070C0"/>
                    </a:solidFill>
                  </a:rPr>
                  <a:t>int</a:t>
                </a:r>
                <a:endParaRPr lang="en-US" sz="2800" b="1" dirty="0">
                  <a:solidFill>
                    <a:srgbClr val="0070C0"/>
                  </a:solidFill>
                </a:endParaRPr>
              </a:p>
            </p:txBody>
          </p:sp>
          <p:pic>
            <p:nvPicPr>
              <p:cNvPr id="78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063526" y="8386406"/>
                <a:ext cx="334395" cy="334395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</p:grpSp>
      <p:cxnSp>
        <p:nvCxnSpPr>
          <p:cNvPr id="80" name="Straight Connector 79"/>
          <p:cNvCxnSpPr>
            <a:stCxn id="22" idx="3"/>
            <a:endCxn id="58" idx="1"/>
          </p:cNvCxnSpPr>
          <p:nvPr/>
        </p:nvCxnSpPr>
        <p:spPr>
          <a:xfrm>
            <a:off x="6703854" y="3608210"/>
            <a:ext cx="5875370" cy="789"/>
          </a:xfrm>
          <a:prstGeom prst="line">
            <a:avLst/>
          </a:prstGeom>
          <a:ln w="762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>
            <a:endCxn id="71" idx="0"/>
          </p:cNvCxnSpPr>
          <p:nvPr/>
        </p:nvCxnSpPr>
        <p:spPr>
          <a:xfrm flipH="1">
            <a:off x="9493150" y="3608210"/>
            <a:ext cx="21690" cy="353788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8771658" y="2574319"/>
            <a:ext cx="1374094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b="1" dirty="0" smtClean="0"/>
              <a:t>JOIN</a:t>
            </a:r>
            <a:endParaRPr lang="en-US" sz="4800" b="1" dirty="0"/>
          </a:p>
        </p:txBody>
      </p:sp>
    </p:spTree>
    <p:extLst>
      <p:ext uri="{BB962C8B-B14F-4D97-AF65-F5344CB8AC3E}">
        <p14:creationId xmlns:p14="http://schemas.microsoft.com/office/powerpoint/2010/main" val="2755042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Arrow Connector 20"/>
          <p:cNvCxnSpPr/>
          <p:nvPr/>
        </p:nvCxnSpPr>
        <p:spPr>
          <a:xfrm>
            <a:off x="7939593" y="6231437"/>
            <a:ext cx="296662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9" name="Group 48"/>
          <p:cNvGrpSpPr/>
          <p:nvPr/>
        </p:nvGrpSpPr>
        <p:grpSpPr>
          <a:xfrm>
            <a:off x="-1903577" y="2843156"/>
            <a:ext cx="12563510" cy="6136971"/>
            <a:chOff x="-737270" y="3231181"/>
            <a:chExt cx="12563510" cy="6136971"/>
          </a:xfrm>
        </p:grpSpPr>
        <p:grpSp>
          <p:nvGrpSpPr>
            <p:cNvPr id="48" name="Group 47"/>
            <p:cNvGrpSpPr/>
            <p:nvPr/>
          </p:nvGrpSpPr>
          <p:grpSpPr>
            <a:xfrm>
              <a:off x="1825956" y="3231181"/>
              <a:ext cx="7279944" cy="6136971"/>
              <a:chOff x="1825956" y="3231181"/>
              <a:chExt cx="7279944" cy="6136971"/>
            </a:xfrm>
          </p:grpSpPr>
          <p:sp>
            <p:nvSpPr>
              <p:cNvPr id="24" name="Rounded Rectangle 23"/>
              <p:cNvSpPr/>
              <p:nvPr/>
            </p:nvSpPr>
            <p:spPr>
              <a:xfrm>
                <a:off x="1825956" y="3231181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26" name="Rounded Rectangle 25"/>
              <p:cNvSpPr/>
              <p:nvPr/>
            </p:nvSpPr>
            <p:spPr>
              <a:xfrm>
                <a:off x="1825956" y="3845040"/>
                <a:ext cx="7279944" cy="5523112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27" name="Rectangle 26"/>
              <p:cNvSpPr/>
              <p:nvPr/>
            </p:nvSpPr>
            <p:spPr>
              <a:xfrm>
                <a:off x="1825956" y="3839510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31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3070" y="5066079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Rectangle 31"/>
              <p:cNvSpPr/>
              <p:nvPr/>
            </p:nvSpPr>
            <p:spPr>
              <a:xfrm>
                <a:off x="3493038" y="4053973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33" name="Rectangle 32"/>
            <p:cNvSpPr/>
            <p:nvPr/>
          </p:nvSpPr>
          <p:spPr>
            <a:xfrm>
              <a:off x="2377440" y="4983831"/>
              <a:ext cx="94488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/>
                <a:t>AverageCustomerServiceRating</a:t>
              </a:r>
              <a:endParaRPr lang="en-US" sz="2800" dirty="0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737270" y="5001546"/>
              <a:ext cx="94488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float</a:t>
              </a:r>
              <a:endParaRPr lang="en-US" sz="2800" dirty="0"/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8333963" y="2481945"/>
            <a:ext cx="12563510" cy="6952909"/>
            <a:chOff x="7145385" y="5724404"/>
            <a:chExt cx="12563510" cy="6952909"/>
          </a:xfrm>
        </p:grpSpPr>
        <p:grpSp>
          <p:nvGrpSpPr>
            <p:cNvPr id="47" name="Group 46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b="1" dirty="0" err="1" smtClean="0">
                  <a:solidFill>
                    <a:srgbClr val="0070C0"/>
                  </a:solidFill>
                </a:rPr>
                <a:t>agent_rank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3146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072560" y="3797922"/>
            <a:ext cx="10000284" cy="4676273"/>
            <a:chOff x="10833530" y="2647805"/>
            <a:chExt cx="10000284" cy="4676273"/>
          </a:xfrm>
        </p:grpSpPr>
        <p:grpSp>
          <p:nvGrpSpPr>
            <p:cNvPr id="3" name="Group 2"/>
            <p:cNvGrpSpPr/>
            <p:nvPr/>
          </p:nvGrpSpPr>
          <p:grpSpPr>
            <a:xfrm>
              <a:off x="10833530" y="2647805"/>
              <a:ext cx="6655278" cy="4676273"/>
              <a:chOff x="10833530" y="2647805"/>
              <a:chExt cx="6655278" cy="4676273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10833530" y="2647805"/>
                <a:ext cx="6655278" cy="3388281"/>
              </a:xfrm>
              <a:prstGeom prst="roundRect">
                <a:avLst/>
              </a:prstGeom>
              <a:solidFill>
                <a:srgbClr val="5B9BD5"/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10833530" y="3261664"/>
                <a:ext cx="6655278" cy="4062414"/>
              </a:xfrm>
              <a:prstGeom prst="roundRect">
                <a:avLst/>
              </a:prstGeom>
              <a:ln>
                <a:solidFill>
                  <a:srgbClr val="5B9BD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10833530" y="3256134"/>
                <a:ext cx="6655278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5B9BD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90644" y="4482703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2500612" y="3470597"/>
                <a:ext cx="3513078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assignment_history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1385014" y="4400455"/>
              <a:ext cx="9448800" cy="2677656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AssignmentID</a:t>
              </a:r>
              <a:endParaRPr lang="en-US" sz="2800" b="1" dirty="0"/>
            </a:p>
            <a:p>
              <a:r>
                <a:rPr lang="en-US" sz="2800" dirty="0" err="1"/>
                <a:t>AgentID</a:t>
              </a:r>
              <a:endParaRPr lang="en-US" sz="2800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CustomerName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CommunicationMethod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LeadSource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AssignedDateTime</a:t>
              </a:r>
              <a:endParaRPr lang="en-US" sz="2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15428517" y="4418170"/>
              <a:ext cx="1873901" cy="267765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15049" y="3797922"/>
            <a:ext cx="7279944" cy="4579911"/>
            <a:chOff x="3051230" y="2519265"/>
            <a:chExt cx="7279944" cy="4579911"/>
          </a:xfrm>
        </p:grpSpPr>
        <p:sp>
          <p:nvSpPr>
            <p:cNvPr id="23" name="Rounded Rectangle 22"/>
            <p:cNvSpPr/>
            <p:nvPr/>
          </p:nvSpPr>
          <p:spPr>
            <a:xfrm>
              <a:off x="3051230" y="2519265"/>
              <a:ext cx="7279944" cy="4112430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51230" y="3310325"/>
              <a:ext cx="7279944" cy="3788851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51230" y="3170664"/>
              <a:ext cx="7279944" cy="9778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5454" y="3367221"/>
              <a:ext cx="27163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new_customer</a:t>
              </a:r>
              <a:endParaRPr lang="en-US" sz="3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22235" y="4418745"/>
              <a:ext cx="3740255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>
                  <a:solidFill>
                    <a:srgbClr val="0070C0"/>
                  </a:solidFill>
                </a:rPr>
                <a:t>CustomerName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CommunicationMethod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LeadSource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/>
                <a:t>Destination</a:t>
              </a:r>
            </a:p>
            <a:p>
              <a:r>
                <a:rPr lang="en-US" sz="2800" dirty="0" err="1"/>
                <a:t>LaunchLocation</a:t>
              </a:r>
              <a:endParaRPr lang="en-US" sz="28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53609" y="4418745"/>
              <a:ext cx="1299651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</p:txBody>
        </p:sp>
        <p:pic>
          <p:nvPicPr>
            <p:cNvPr id="37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40" y="4466340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7429420" y="5706280"/>
            <a:ext cx="469039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solidFill>
                  <a:srgbClr val="5B9BD5"/>
                </a:solidFill>
              </a:rPr>
              <a:t>updating_assignment_history</a:t>
            </a:r>
            <a:endParaRPr lang="en-US" sz="2800" b="1" dirty="0">
              <a:solidFill>
                <a:srgbClr val="5B9BD5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394993" y="6314625"/>
            <a:ext cx="4711137" cy="1219"/>
          </a:xfrm>
          <a:prstGeom prst="straightConnector1">
            <a:avLst/>
          </a:prstGeom>
          <a:ln w="76200">
            <a:solidFill>
              <a:srgbClr val="5B9BD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1981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8524948" y="2725844"/>
            <a:ext cx="12563510" cy="6728874"/>
            <a:chOff x="8270304" y="2647806"/>
            <a:chExt cx="12563510" cy="6728874"/>
          </a:xfrm>
        </p:grpSpPr>
        <p:grpSp>
          <p:nvGrpSpPr>
            <p:cNvPr id="47" name="Group 46"/>
            <p:cNvGrpSpPr/>
            <p:nvPr/>
          </p:nvGrpSpPr>
          <p:grpSpPr>
            <a:xfrm>
              <a:off x="10833530" y="2647806"/>
              <a:ext cx="7279944" cy="6728874"/>
              <a:chOff x="9708611" y="5724404"/>
              <a:chExt cx="7279944" cy="7189137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708611" y="6338264"/>
                <a:ext cx="7279944" cy="6575277"/>
              </a:xfrm>
              <a:prstGeom prst="round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700" y="7730267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2116473" y="6591034"/>
                <a:ext cx="21467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1385014" y="4400455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BookingID</a:t>
              </a:r>
              <a:endParaRPr lang="en-US" sz="2800" b="1" dirty="0"/>
            </a:p>
            <a:p>
              <a:r>
                <a:rPr lang="en-US" sz="2800" dirty="0" err="1"/>
                <a:t>AssignmentID</a:t>
              </a:r>
              <a:endParaRPr lang="en-US" sz="2800" dirty="0"/>
            </a:p>
            <a:p>
              <a:r>
                <a:rPr lang="en-US" sz="2800" dirty="0" err="1"/>
                <a:t>BookingCompleteDate</a:t>
              </a:r>
              <a:endParaRPr lang="en-US" sz="2800" dirty="0"/>
            </a:p>
            <a:p>
              <a:r>
                <a:rPr lang="en-US" sz="2800" dirty="0" err="1" smtClean="0"/>
                <a:t>CancelledDate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Destination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/>
                <a:t>Package</a:t>
              </a: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LaunchLocation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PackageRevenue</a:t>
              </a:r>
              <a:endParaRPr lang="en-US" sz="2800" dirty="0"/>
            </a:p>
            <a:p>
              <a:r>
                <a:rPr lang="en-US" sz="2800" dirty="0" err="1"/>
                <a:t>TotalRevenue</a:t>
              </a:r>
              <a:endParaRPr lang="en-US" sz="2800" dirty="0"/>
            </a:p>
            <a:p>
              <a:r>
                <a:rPr lang="en-US" sz="2800" dirty="0" err="1"/>
                <a:t>BookingStatus</a:t>
              </a:r>
              <a:endParaRPr lang="en-US" sz="2800" dirty="0"/>
            </a:p>
            <a:p>
              <a:r>
                <a:rPr lang="en-US" sz="2800" dirty="0" err="1"/>
                <a:t>AgentID</a:t>
              </a:r>
              <a:endParaRPr lang="en-US" sz="2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8270304" y="4418170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b="1" dirty="0" smtClean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smtClean="0"/>
                <a:t>varchar</a:t>
              </a:r>
              <a:endParaRPr lang="en-US" sz="2800" dirty="0"/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379629" y="3532704"/>
            <a:ext cx="7279944" cy="4579911"/>
            <a:chOff x="3051230" y="2519265"/>
            <a:chExt cx="7279944" cy="4579911"/>
          </a:xfrm>
        </p:grpSpPr>
        <p:sp>
          <p:nvSpPr>
            <p:cNvPr id="23" name="Rounded Rectangle 22"/>
            <p:cNvSpPr/>
            <p:nvPr/>
          </p:nvSpPr>
          <p:spPr>
            <a:xfrm>
              <a:off x="3051230" y="2519265"/>
              <a:ext cx="7279944" cy="4112430"/>
            </a:xfrm>
            <a:prstGeom prst="roundRect">
              <a:avLst/>
            </a:prstGeom>
            <a:solidFill>
              <a:schemeClr val="accent6"/>
            </a:solidFill>
            <a:ln/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051230" y="3310325"/>
              <a:ext cx="7279944" cy="3788851"/>
            </a:xfrm>
            <a:prstGeom prst="roundRect">
              <a:avLst/>
            </a:prstGeom>
            <a:ln>
              <a:solidFill>
                <a:schemeClr val="accent6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8" name="Rectangle 27"/>
            <p:cNvSpPr/>
            <p:nvPr/>
          </p:nvSpPr>
          <p:spPr>
            <a:xfrm>
              <a:off x="3051230" y="3170664"/>
              <a:ext cx="7279944" cy="977891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365454" y="3367221"/>
              <a:ext cx="271638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b="1" dirty="0" err="1"/>
                <a:t>new_customer</a:t>
              </a:r>
              <a:endParaRPr lang="en-US" sz="3200" b="1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3522235" y="4418745"/>
              <a:ext cx="3667799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err="1"/>
                <a:t>CustomerName</a:t>
              </a:r>
              <a:endParaRPr lang="en-US" sz="2800" b="1" dirty="0"/>
            </a:p>
            <a:p>
              <a:r>
                <a:rPr lang="en-US" sz="2800" dirty="0" err="1"/>
                <a:t>CommunicationMethod</a:t>
              </a:r>
              <a:endParaRPr lang="en-US" sz="2800" dirty="0"/>
            </a:p>
            <a:p>
              <a:r>
                <a:rPr lang="en-US" sz="2800" dirty="0" err="1"/>
                <a:t>LeadSource</a:t>
              </a:r>
              <a:endParaRPr lang="en-US" sz="2800" dirty="0"/>
            </a:p>
            <a:p>
              <a:r>
                <a:rPr lang="en-US" sz="2800" b="1" dirty="0">
                  <a:solidFill>
                    <a:srgbClr val="0070C0"/>
                  </a:solidFill>
                </a:rPr>
                <a:t>Destination</a:t>
              </a:r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LaunchLocation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453609" y="4418745"/>
              <a:ext cx="1299651" cy="224676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800" b="1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</p:txBody>
        </p:sp>
        <p:pic>
          <p:nvPicPr>
            <p:cNvPr id="37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7840" y="4466340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8" name="TextBox 37"/>
          <p:cNvSpPr txBox="1"/>
          <p:nvPr/>
        </p:nvSpPr>
        <p:spPr>
          <a:xfrm>
            <a:off x="7689270" y="5718119"/>
            <a:ext cx="33969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accent4"/>
                </a:solidFill>
              </a:rPr>
              <a:t>updating_bookings_2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 flipV="1">
            <a:off x="7659573" y="6354503"/>
            <a:ext cx="3362532" cy="16619"/>
          </a:xfrm>
          <a:prstGeom prst="straightConnector1">
            <a:avLst/>
          </a:prstGeom>
          <a:ln w="762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8020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8270304" y="2647805"/>
            <a:ext cx="12563510" cy="6952909"/>
            <a:chOff x="7145385" y="5724404"/>
            <a:chExt cx="12563510" cy="6952909"/>
          </a:xfrm>
        </p:grpSpPr>
        <p:grpSp>
          <p:nvGrpSpPr>
            <p:cNvPr id="47" name="Group 46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40" name="Rounded Rectangle 39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1" name="Rounded Rectangle 40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4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4" name="Rectangle 43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45" name="Rectangle 44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dirty="0" err="1" smtClean="0"/>
                <a:t>agent_rank</a:t>
              </a:r>
              <a:endParaRPr lang="en-US" sz="2800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8040185" y="5601040"/>
            <a:ext cx="24848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7030A0"/>
                </a:solidFill>
              </a:rPr>
              <a:t>updating_loads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39" name="Straight Arrow Connector 38"/>
          <p:cNvCxnSpPr/>
          <p:nvPr/>
        </p:nvCxnSpPr>
        <p:spPr>
          <a:xfrm>
            <a:off x="7799299" y="6266948"/>
            <a:ext cx="2966620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-2038478" y="2759823"/>
            <a:ext cx="12563510" cy="6728874"/>
            <a:chOff x="8270304" y="2647806"/>
            <a:chExt cx="12563510" cy="6728874"/>
          </a:xfrm>
        </p:grpSpPr>
        <p:grpSp>
          <p:nvGrpSpPr>
            <p:cNvPr id="22" name="Group 21"/>
            <p:cNvGrpSpPr/>
            <p:nvPr/>
          </p:nvGrpSpPr>
          <p:grpSpPr>
            <a:xfrm>
              <a:off x="10833530" y="2647806"/>
              <a:ext cx="7279944" cy="6728874"/>
              <a:chOff x="9708611" y="5724404"/>
              <a:chExt cx="7279944" cy="7189137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31" name="Rounded Rectangle 30"/>
              <p:cNvSpPr/>
              <p:nvPr/>
            </p:nvSpPr>
            <p:spPr>
              <a:xfrm>
                <a:off x="9708611" y="6338264"/>
                <a:ext cx="7279944" cy="6575277"/>
              </a:xfrm>
              <a:prstGeom prst="round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33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700" y="7730267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4" name="Rectangle 33"/>
              <p:cNvSpPr/>
              <p:nvPr/>
            </p:nvSpPr>
            <p:spPr>
              <a:xfrm>
                <a:off x="12116473" y="6591034"/>
                <a:ext cx="21467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dirty="0"/>
              </a:p>
            </p:txBody>
          </p:sp>
        </p:grpSp>
        <p:sp>
          <p:nvSpPr>
            <p:cNvPr id="24" name="Rectangle 23"/>
            <p:cNvSpPr/>
            <p:nvPr/>
          </p:nvSpPr>
          <p:spPr>
            <a:xfrm>
              <a:off x="11385014" y="4400455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BookingID</a:t>
              </a:r>
              <a:endParaRPr lang="en-US" sz="2800" b="1" dirty="0"/>
            </a:p>
            <a:p>
              <a:r>
                <a:rPr lang="en-US" sz="2800" dirty="0" err="1"/>
                <a:t>AssignmentID</a:t>
              </a:r>
              <a:endParaRPr lang="en-US" sz="2800" dirty="0"/>
            </a:p>
            <a:p>
              <a:r>
                <a:rPr lang="en-US" sz="2800" dirty="0" err="1"/>
                <a:t>BookingCompleteDate</a:t>
              </a:r>
              <a:endParaRPr lang="en-US" sz="2800" dirty="0"/>
            </a:p>
            <a:p>
              <a:r>
                <a:rPr lang="en-US" sz="2800" dirty="0" err="1" smtClean="0"/>
                <a:t>CancelledDate</a:t>
              </a:r>
              <a:endParaRPr lang="en-US" sz="2800" dirty="0" smtClean="0"/>
            </a:p>
            <a:p>
              <a:r>
                <a:rPr lang="en-US" sz="2800" dirty="0" smtClean="0"/>
                <a:t>Destination</a:t>
              </a:r>
              <a:endParaRPr lang="en-US" sz="2800" dirty="0"/>
            </a:p>
            <a:p>
              <a:r>
                <a:rPr lang="en-US" sz="2800" dirty="0"/>
                <a:t>Package</a:t>
              </a:r>
            </a:p>
            <a:p>
              <a:r>
                <a:rPr lang="en-US" sz="2800" dirty="0" err="1"/>
                <a:t>LaunchLocation</a:t>
              </a:r>
              <a:endParaRPr lang="en-US" sz="2800" dirty="0"/>
            </a:p>
            <a:p>
              <a:r>
                <a:rPr lang="en-US" sz="2800" dirty="0" err="1"/>
                <a:t>PackageRevenue</a:t>
              </a:r>
              <a:endParaRPr lang="en-US" sz="2800" dirty="0"/>
            </a:p>
            <a:p>
              <a:r>
                <a:rPr lang="en-US" sz="2800" dirty="0" err="1"/>
                <a:t>TotalRevenue</a:t>
              </a:r>
              <a:endParaRPr lang="en-US" sz="2800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BookingStatus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AgentID</a:t>
              </a:r>
              <a:endParaRPr lang="en-US" sz="2800" dirty="0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8270304" y="4418170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smtClean="0"/>
                <a:t>varchar</a:t>
              </a:r>
            </a:p>
            <a:p>
              <a:pPr algn="r"/>
              <a:r>
                <a:rPr lang="en-US" sz="2800" dirty="0" smtClean="0"/>
                <a:t>varchar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6870638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960092" y="3293004"/>
            <a:ext cx="13188681" cy="6507769"/>
            <a:chOff x="7645133" y="2647806"/>
            <a:chExt cx="13188681" cy="6507769"/>
          </a:xfrm>
        </p:grpSpPr>
        <p:grpSp>
          <p:nvGrpSpPr>
            <p:cNvPr id="5" name="Group 4"/>
            <p:cNvGrpSpPr/>
            <p:nvPr/>
          </p:nvGrpSpPr>
          <p:grpSpPr>
            <a:xfrm>
              <a:off x="10833530" y="2647806"/>
              <a:ext cx="6736804" cy="6507769"/>
              <a:chOff x="9708611" y="5724404"/>
              <a:chExt cx="6736804" cy="6952908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9708611" y="5724404"/>
                <a:ext cx="6736804" cy="3388282"/>
              </a:xfrm>
              <a:prstGeom prst="roundRect">
                <a:avLst/>
              </a:prstGeom>
              <a:solidFill>
                <a:srgbClr val="FFC000"/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708611" y="6338264"/>
                <a:ext cx="6736804" cy="6339048"/>
              </a:xfrm>
              <a:prstGeom prst="roundRect">
                <a:avLst/>
              </a:prstGeom>
              <a:ln>
                <a:solidFill>
                  <a:srgbClr val="FFC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708611" y="6332733"/>
                <a:ext cx="673680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FFC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11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925700" y="7730267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2116473" y="6591034"/>
                <a:ext cx="2146742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smtClean="0"/>
                  <a:t>bookings_2</a:t>
                </a:r>
                <a:endParaRPr lang="en-US" sz="3200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1385014" y="4400455"/>
              <a:ext cx="9448800" cy="44012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BookingID</a:t>
              </a:r>
              <a:endParaRPr lang="en-US" sz="2800" b="1" dirty="0"/>
            </a:p>
            <a:p>
              <a:r>
                <a:rPr lang="en-US" sz="2800" dirty="0" err="1"/>
                <a:t>AssignmentID</a:t>
              </a:r>
              <a:endParaRPr lang="en-US" sz="2800" dirty="0"/>
            </a:p>
            <a:p>
              <a:r>
                <a:rPr lang="en-US" sz="2800" dirty="0" err="1"/>
                <a:t>BookingCompleteDate</a:t>
              </a:r>
              <a:endParaRPr lang="en-US" sz="2800" dirty="0"/>
            </a:p>
            <a:p>
              <a:r>
                <a:rPr lang="en-US" sz="2800" dirty="0" err="1"/>
                <a:t>CancelledDate</a:t>
              </a:r>
              <a:endParaRPr lang="en-US" sz="2800" dirty="0"/>
            </a:p>
            <a:p>
              <a:r>
                <a:rPr lang="en-US" sz="2800" dirty="0"/>
                <a:t>Package</a:t>
              </a:r>
            </a:p>
            <a:p>
              <a:r>
                <a:rPr lang="en-US" sz="2800" dirty="0" err="1"/>
                <a:t>LaunchLocation</a:t>
              </a:r>
              <a:endParaRPr lang="en-US" sz="2800" dirty="0"/>
            </a:p>
            <a:p>
              <a:r>
                <a:rPr lang="en-US" sz="2800" dirty="0" err="1"/>
                <a:t>PackageRevenue</a:t>
              </a:r>
              <a:endParaRPr lang="en-US" sz="2800" dirty="0"/>
            </a:p>
            <a:p>
              <a:r>
                <a:rPr lang="en-US" sz="2800" dirty="0" err="1"/>
                <a:t>TotalRevenue</a:t>
              </a:r>
              <a:endParaRPr lang="en-US" sz="2800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BookingStatus</a:t>
              </a:r>
              <a:endParaRPr lang="en-US" sz="2800" b="1" dirty="0">
                <a:solidFill>
                  <a:srgbClr val="0070C0"/>
                </a:solidFill>
              </a:endParaRPr>
            </a:p>
            <a:p>
              <a:r>
                <a:rPr lang="en-US" sz="2800" dirty="0" err="1"/>
                <a:t>AgentID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645133" y="4441630"/>
              <a:ext cx="9448800" cy="4401205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 err="1"/>
                <a:t>datetime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dirty="0"/>
                <a:t>decimal</a:t>
              </a:r>
            </a:p>
            <a:p>
              <a:pPr algn="r"/>
              <a:r>
                <a:rPr lang="en-US" sz="2800" b="1" dirty="0">
                  <a:solidFill>
                    <a:srgbClr val="0070C0"/>
                  </a:solidFill>
                </a:rPr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8925624" y="3097385"/>
            <a:ext cx="12563510" cy="6952909"/>
            <a:chOff x="7145385" y="5724404"/>
            <a:chExt cx="12563510" cy="6952909"/>
          </a:xfrm>
        </p:grpSpPr>
        <p:grpSp>
          <p:nvGrpSpPr>
            <p:cNvPr id="14" name="Group 13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17" name="Rounded Rectangle 16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8" name="Rounded Rectangle 17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9" name="Rectangle 18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20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1" name="Rectangle 20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dirty="0" err="1" smtClean="0"/>
                <a:t>agent_rank</a:t>
              </a:r>
              <a:endParaRPr lang="en-US" sz="2800" dirty="0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7057058" y="6143256"/>
            <a:ext cx="43398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>
                <a:solidFill>
                  <a:srgbClr val="7030A0"/>
                </a:solidFill>
              </a:rPr>
              <a:t>updating_loads_subtracting</a:t>
            </a:r>
            <a:endParaRPr lang="en-US" sz="2800" b="1" dirty="0">
              <a:solidFill>
                <a:srgbClr val="7030A0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6965109" y="6666476"/>
            <a:ext cx="4523741" cy="0"/>
          </a:xfrm>
          <a:prstGeom prst="straightConnector1">
            <a:avLst/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295871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1878823" y="2394099"/>
            <a:ext cx="12563510" cy="6952909"/>
            <a:chOff x="7145385" y="5724404"/>
            <a:chExt cx="12563510" cy="6952909"/>
          </a:xfrm>
        </p:grpSpPr>
        <p:grpSp>
          <p:nvGrpSpPr>
            <p:cNvPr id="5" name="Group 4"/>
            <p:cNvGrpSpPr/>
            <p:nvPr/>
          </p:nvGrpSpPr>
          <p:grpSpPr>
            <a:xfrm>
              <a:off x="9708611" y="5724404"/>
              <a:ext cx="7279944" cy="6952909"/>
              <a:chOff x="9708611" y="5724404"/>
              <a:chExt cx="7279944" cy="6952909"/>
            </a:xfrm>
          </p:grpSpPr>
          <p:sp>
            <p:nvSpPr>
              <p:cNvPr id="8" name="Rounded Rectangle 7"/>
              <p:cNvSpPr/>
              <p:nvPr/>
            </p:nvSpPr>
            <p:spPr>
              <a:xfrm>
                <a:off x="9708611" y="5724404"/>
                <a:ext cx="7279944" cy="3388281"/>
              </a:xfrm>
              <a:prstGeom prst="roundRect">
                <a:avLst/>
              </a:prstGeom>
              <a:solidFill>
                <a:srgbClr val="7030A0"/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9" name="Rounded Rectangle 8"/>
              <p:cNvSpPr/>
              <p:nvPr/>
            </p:nvSpPr>
            <p:spPr>
              <a:xfrm>
                <a:off x="9708611" y="6338263"/>
                <a:ext cx="7279944" cy="6339050"/>
              </a:xfrm>
              <a:prstGeom prst="round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 sz="2669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708611" y="6332733"/>
                <a:ext cx="7279944" cy="1021215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669"/>
              </a:p>
            </p:txBody>
          </p:sp>
          <p:pic>
            <p:nvPicPr>
              <p:cNvPr id="11" name="Picture 2" descr="Free Key SVG, PNG Icon, Symbol. Download Image.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9865725" y="7559302"/>
                <a:ext cx="334395" cy="33439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Rectangle 11"/>
              <p:cNvSpPr/>
              <p:nvPr/>
            </p:nvSpPr>
            <p:spPr>
              <a:xfrm>
                <a:off x="11375693" y="6547196"/>
                <a:ext cx="3652347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200" b="1" dirty="0" err="1"/>
                  <a:t>space_travel_agents</a:t>
                </a:r>
                <a:endParaRPr lang="en-US" sz="3200" dirty="0"/>
              </a:p>
            </p:txBody>
          </p:sp>
        </p:grpSp>
        <p:sp>
          <p:nvSpPr>
            <p:cNvPr id="6" name="Rectangle 5"/>
            <p:cNvSpPr/>
            <p:nvPr/>
          </p:nvSpPr>
          <p:spPr>
            <a:xfrm>
              <a:off x="10260095" y="7477054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dirty="0" err="1"/>
                <a:t>FirstName</a:t>
              </a:r>
              <a:endParaRPr lang="en-US" sz="2800" dirty="0"/>
            </a:p>
            <a:p>
              <a:r>
                <a:rPr lang="en-US" sz="2800" dirty="0" err="1"/>
                <a:t>LastName</a:t>
              </a:r>
              <a:endParaRPr lang="en-US" sz="2800" dirty="0"/>
            </a:p>
            <a:p>
              <a:r>
                <a:rPr lang="en-US" sz="2800" dirty="0"/>
                <a:t>Email</a:t>
              </a:r>
            </a:p>
            <a:p>
              <a:r>
                <a:rPr lang="en-US" sz="2800" dirty="0" err="1"/>
                <a:t>JobTitle</a:t>
              </a:r>
              <a:endParaRPr lang="en-US" sz="2800" dirty="0"/>
            </a:p>
            <a:p>
              <a:r>
                <a:rPr lang="en-US" sz="2800" dirty="0" err="1"/>
                <a:t>DepartmentName</a:t>
              </a:r>
              <a:endParaRPr lang="en-US" sz="2800" dirty="0"/>
            </a:p>
            <a:p>
              <a:r>
                <a:rPr lang="en-US" sz="2800" dirty="0" err="1"/>
                <a:t>ManagerName</a:t>
              </a:r>
              <a:endParaRPr lang="en-US" sz="2800" dirty="0"/>
            </a:p>
            <a:p>
              <a:r>
                <a:rPr lang="en-US" sz="2800" dirty="0" err="1"/>
                <a:t>YearsOfService</a:t>
              </a:r>
              <a:endParaRPr lang="en-US" sz="2800" dirty="0"/>
            </a:p>
            <a:p>
              <a:r>
                <a:rPr lang="en-US" sz="2800" dirty="0" err="1" smtClean="0"/>
                <a:t>AverageCustomerServiceRating</a:t>
              </a:r>
              <a:endParaRPr lang="en-US" sz="2800" dirty="0" smtClean="0"/>
            </a:p>
            <a:p>
              <a:r>
                <a:rPr lang="en-US" sz="2800" b="1" dirty="0" smtClean="0">
                  <a:solidFill>
                    <a:srgbClr val="0070C0"/>
                  </a:solidFill>
                </a:rPr>
                <a:t>load</a:t>
              </a:r>
            </a:p>
            <a:p>
              <a:r>
                <a:rPr lang="en-US" sz="2800" dirty="0" err="1" smtClean="0"/>
                <a:t>agent_rank</a:t>
              </a:r>
              <a:endParaRPr lang="en-US" sz="28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7145385" y="7494769"/>
              <a:ext cx="9448800" cy="4832092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pPr algn="r"/>
              <a:r>
                <a:rPr lang="en-US" sz="2800" b="1" dirty="0" err="1"/>
                <a:t>int</a:t>
              </a:r>
              <a:endParaRPr lang="en-US" sz="2800" b="1" dirty="0"/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/>
                <a:t>varchar</a:t>
              </a:r>
            </a:p>
            <a:p>
              <a:pPr algn="r"/>
              <a:r>
                <a:rPr lang="en-US" sz="2800" dirty="0" err="1"/>
                <a:t>int</a:t>
              </a:r>
              <a:endParaRPr lang="en-US" sz="2800" dirty="0"/>
            </a:p>
            <a:p>
              <a:pPr algn="r"/>
              <a:r>
                <a:rPr lang="en-US" sz="2800" dirty="0" smtClean="0"/>
                <a:t>float</a:t>
              </a:r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 smtClean="0">
                <a:solidFill>
                  <a:srgbClr val="0070C0"/>
                </a:solidFill>
              </a:endParaRPr>
            </a:p>
            <a:p>
              <a:pPr algn="r"/>
              <a:r>
                <a:rPr lang="en-US" sz="2800" dirty="0" err="1" smtClean="0"/>
                <a:t>int</a:t>
              </a:r>
              <a:endParaRPr lang="en-US" sz="2800" dirty="0"/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13393970" y="4284082"/>
            <a:ext cx="5091928" cy="3097545"/>
            <a:chOff x="10019779" y="2829654"/>
            <a:chExt cx="5091928" cy="3097545"/>
          </a:xfrm>
        </p:grpSpPr>
        <p:sp>
          <p:nvSpPr>
            <p:cNvPr id="25" name="Rounded Rectangle 24"/>
            <p:cNvSpPr/>
            <p:nvPr/>
          </p:nvSpPr>
          <p:spPr>
            <a:xfrm>
              <a:off x="10019779" y="2829654"/>
              <a:ext cx="5091928" cy="3097545"/>
            </a:xfrm>
            <a:prstGeom prst="round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10019779" y="3443513"/>
              <a:ext cx="5091928" cy="2483686"/>
            </a:xfrm>
            <a:prstGeom prst="roundRect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2669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10019779" y="3437983"/>
              <a:ext cx="5091928" cy="1021215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5721" tIns="17860" rIns="35721" bIns="1786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669"/>
            </a:p>
          </p:txBody>
        </p:sp>
        <p:pic>
          <p:nvPicPr>
            <p:cNvPr id="28" name="Picture 2" descr="Free Key SVG, PNG Icon, Symbol. Download Image.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6893" y="4664552"/>
              <a:ext cx="334395" cy="3343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Rectangle 28"/>
            <p:cNvSpPr/>
            <p:nvPr/>
          </p:nvSpPr>
          <p:spPr>
            <a:xfrm>
              <a:off x="10925312" y="3661304"/>
              <a:ext cx="3499035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200" b="1" dirty="0" err="1"/>
                <a:t>agent_rank_tracker</a:t>
              </a:r>
              <a:endParaRPr lang="en-US" sz="3200" dirty="0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10571263" y="4582304"/>
              <a:ext cx="1857475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2800" b="1" dirty="0" err="1"/>
                <a:t>AgentID</a:t>
              </a:r>
              <a:endParaRPr lang="en-US" sz="2800" b="1" dirty="0"/>
            </a:p>
            <a:p>
              <a:r>
                <a:rPr lang="en-US" sz="2800" b="1" dirty="0" err="1">
                  <a:solidFill>
                    <a:srgbClr val="0070C0"/>
                  </a:solidFill>
                </a:rPr>
                <a:t>agent_rank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13926489" y="4559446"/>
              <a:ext cx="810137" cy="95410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r"/>
              <a:r>
                <a:rPr lang="en-US" sz="2800" b="1" dirty="0" err="1" smtClean="0"/>
                <a:t>int</a:t>
              </a:r>
              <a:endParaRPr lang="en-US" sz="2800" b="1" dirty="0" smtClean="0"/>
            </a:p>
            <a:p>
              <a:pPr algn="r"/>
              <a:r>
                <a:rPr lang="en-US" sz="2800" b="1" dirty="0" err="1" smtClean="0">
                  <a:solidFill>
                    <a:srgbClr val="0070C0"/>
                  </a:solidFill>
                </a:rPr>
                <a:t>int</a:t>
              </a:r>
              <a:endParaRPr lang="en-US" sz="2800" b="1" dirty="0">
                <a:solidFill>
                  <a:srgbClr val="0070C0"/>
                </a:solidFill>
              </a:endParaRPr>
            </a:p>
          </p:txBody>
        </p:sp>
      </p:grpSp>
      <p:cxnSp>
        <p:nvCxnSpPr>
          <p:cNvPr id="31" name="Straight Arrow Connector 30"/>
          <p:cNvCxnSpPr/>
          <p:nvPr/>
        </p:nvCxnSpPr>
        <p:spPr>
          <a:xfrm>
            <a:off x="7964347" y="6139784"/>
            <a:ext cx="5429623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8146546" y="5507908"/>
            <a:ext cx="50662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>
                <a:solidFill>
                  <a:srgbClr val="FF0000"/>
                </a:solidFill>
              </a:rPr>
              <a:t>recompute_agent_rank_on_load</a:t>
            </a:r>
            <a:endParaRPr lang="en-US" sz="2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33187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259</TotalTime>
  <Words>281</Words>
  <Application>Microsoft Office PowerPoint</Application>
  <PresentationFormat>Custom</PresentationFormat>
  <Paragraphs>281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27</cp:revision>
  <dcterms:created xsi:type="dcterms:W3CDTF">2025-07-11T17:53:11Z</dcterms:created>
  <dcterms:modified xsi:type="dcterms:W3CDTF">2025-07-12T02:16:35Z</dcterms:modified>
</cp:coreProperties>
</file>