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8897600" cy="14173200"/>
  <p:notesSz cx="6858000" cy="9144000"/>
  <p:defaultTextStyle>
    <a:defPPr>
      <a:defRPr lang="en-US"/>
    </a:defPPr>
    <a:lvl1pPr marL="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1pPr>
    <a:lvl2pPr marL="1180908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2pPr>
    <a:lvl3pPr marL="236181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3pPr>
    <a:lvl4pPr marL="354272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4pPr>
    <a:lvl5pPr marL="4723627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5pPr>
    <a:lvl6pPr marL="590453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6pPr>
    <a:lvl7pPr marL="708544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7pPr>
    <a:lvl8pPr marL="8266347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8pPr>
    <a:lvl9pPr marL="944725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320" y="2319550"/>
            <a:ext cx="16062960" cy="4934373"/>
          </a:xfrm>
        </p:spPr>
        <p:txBody>
          <a:bodyPr anchor="b"/>
          <a:lstStyle>
            <a:lvl1pPr algn="ctr">
              <a:defRPr sz="1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7444212"/>
            <a:ext cx="14173200" cy="3421908"/>
          </a:xfrm>
        </p:spPr>
        <p:txBody>
          <a:bodyPr/>
          <a:lstStyle>
            <a:lvl1pPr marL="0" indent="0" algn="ctr">
              <a:buNone/>
              <a:defRPr sz="4960"/>
            </a:lvl1pPr>
            <a:lvl2pPr marL="944895" indent="0" algn="ctr">
              <a:buNone/>
              <a:defRPr sz="4133"/>
            </a:lvl2pPr>
            <a:lvl3pPr marL="1889790" indent="0" algn="ctr">
              <a:buNone/>
              <a:defRPr sz="3720"/>
            </a:lvl3pPr>
            <a:lvl4pPr marL="2834686" indent="0" algn="ctr">
              <a:buNone/>
              <a:defRPr sz="3307"/>
            </a:lvl4pPr>
            <a:lvl5pPr marL="3779581" indent="0" algn="ctr">
              <a:buNone/>
              <a:defRPr sz="3307"/>
            </a:lvl5pPr>
            <a:lvl6pPr marL="4724476" indent="0" algn="ctr">
              <a:buNone/>
              <a:defRPr sz="3307"/>
            </a:lvl6pPr>
            <a:lvl7pPr marL="5669371" indent="0" algn="ctr">
              <a:buNone/>
              <a:defRPr sz="3307"/>
            </a:lvl7pPr>
            <a:lvl8pPr marL="6614267" indent="0" algn="ctr">
              <a:buNone/>
              <a:defRPr sz="3307"/>
            </a:lvl8pPr>
            <a:lvl9pPr marL="7559162" indent="0" algn="ctr">
              <a:buNone/>
              <a:defRPr sz="33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23596" y="754592"/>
            <a:ext cx="4074795" cy="120111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9211" y="754592"/>
            <a:ext cx="11988165" cy="12011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369" y="3533462"/>
            <a:ext cx="16299180" cy="5895656"/>
          </a:xfrm>
        </p:spPr>
        <p:txBody>
          <a:bodyPr anchor="b"/>
          <a:lstStyle>
            <a:lvl1pPr>
              <a:defRPr sz="1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369" y="9484894"/>
            <a:ext cx="16299180" cy="3100386"/>
          </a:xfrm>
        </p:spPr>
        <p:txBody>
          <a:bodyPr/>
          <a:lstStyle>
            <a:lvl1pPr marL="0" indent="0">
              <a:buNone/>
              <a:defRPr sz="4960">
                <a:solidFill>
                  <a:schemeClr val="tx1"/>
                </a:solidFill>
              </a:defRPr>
            </a:lvl1pPr>
            <a:lvl2pPr marL="944895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9210" y="3772958"/>
            <a:ext cx="803148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66910" y="3772958"/>
            <a:ext cx="803148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754595"/>
            <a:ext cx="16299180" cy="2739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674" y="3474404"/>
            <a:ext cx="7994569" cy="1702751"/>
          </a:xfrm>
        </p:spPr>
        <p:txBody>
          <a:bodyPr anchor="b"/>
          <a:lstStyle>
            <a:lvl1pPr marL="0" indent="0">
              <a:buNone/>
              <a:defRPr sz="4960" b="1"/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1674" y="5177155"/>
            <a:ext cx="7994569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6911" y="3474404"/>
            <a:ext cx="8033941" cy="1702751"/>
          </a:xfrm>
        </p:spPr>
        <p:txBody>
          <a:bodyPr anchor="b"/>
          <a:lstStyle>
            <a:lvl1pPr marL="0" indent="0">
              <a:buNone/>
              <a:defRPr sz="4960" b="1"/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6911" y="5177155"/>
            <a:ext cx="8033941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944880"/>
            <a:ext cx="6094968" cy="3307080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941" y="2040682"/>
            <a:ext cx="9566910" cy="10072158"/>
          </a:xfrm>
        </p:spPr>
        <p:txBody>
          <a:bodyPr/>
          <a:lstStyle>
            <a:lvl1pPr>
              <a:defRPr sz="6613"/>
            </a:lvl1pPr>
            <a:lvl2pPr>
              <a:defRPr sz="5787"/>
            </a:lvl2pPr>
            <a:lvl3pPr>
              <a:defRPr sz="4960"/>
            </a:lvl3pPr>
            <a:lvl4pPr>
              <a:defRPr sz="4133"/>
            </a:lvl4pPr>
            <a:lvl5pPr>
              <a:defRPr sz="4133"/>
            </a:lvl5pPr>
            <a:lvl6pPr>
              <a:defRPr sz="4133"/>
            </a:lvl6pPr>
            <a:lvl7pPr>
              <a:defRPr sz="4133"/>
            </a:lvl7pPr>
            <a:lvl8pPr>
              <a:defRPr sz="4133"/>
            </a:lvl8pPr>
            <a:lvl9pPr>
              <a:defRPr sz="4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671" y="4251960"/>
            <a:ext cx="6094968" cy="7877282"/>
          </a:xfrm>
        </p:spPr>
        <p:txBody>
          <a:bodyPr/>
          <a:lstStyle>
            <a:lvl1pPr marL="0" indent="0">
              <a:buNone/>
              <a:defRPr sz="3307"/>
            </a:lvl1pPr>
            <a:lvl2pPr marL="944895" indent="0">
              <a:buNone/>
              <a:defRPr sz="2893"/>
            </a:lvl2pPr>
            <a:lvl3pPr marL="1889790" indent="0">
              <a:buNone/>
              <a:defRPr sz="2480"/>
            </a:lvl3pPr>
            <a:lvl4pPr marL="2834686" indent="0">
              <a:buNone/>
              <a:defRPr sz="2067"/>
            </a:lvl4pPr>
            <a:lvl5pPr marL="3779581" indent="0">
              <a:buNone/>
              <a:defRPr sz="2067"/>
            </a:lvl5pPr>
            <a:lvl6pPr marL="4724476" indent="0">
              <a:buNone/>
              <a:defRPr sz="2067"/>
            </a:lvl6pPr>
            <a:lvl7pPr marL="5669371" indent="0">
              <a:buNone/>
              <a:defRPr sz="2067"/>
            </a:lvl7pPr>
            <a:lvl8pPr marL="6614267" indent="0">
              <a:buNone/>
              <a:defRPr sz="2067"/>
            </a:lvl8pPr>
            <a:lvl9pPr marL="7559162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944880"/>
            <a:ext cx="6094968" cy="3307080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33941" y="2040682"/>
            <a:ext cx="9566910" cy="10072158"/>
          </a:xfrm>
        </p:spPr>
        <p:txBody>
          <a:bodyPr anchor="t"/>
          <a:lstStyle>
            <a:lvl1pPr marL="0" indent="0">
              <a:buNone/>
              <a:defRPr sz="6613"/>
            </a:lvl1pPr>
            <a:lvl2pPr marL="944895" indent="0">
              <a:buNone/>
              <a:defRPr sz="5787"/>
            </a:lvl2pPr>
            <a:lvl3pPr marL="1889790" indent="0">
              <a:buNone/>
              <a:defRPr sz="4960"/>
            </a:lvl3pPr>
            <a:lvl4pPr marL="2834686" indent="0">
              <a:buNone/>
              <a:defRPr sz="4133"/>
            </a:lvl4pPr>
            <a:lvl5pPr marL="3779581" indent="0">
              <a:buNone/>
              <a:defRPr sz="4133"/>
            </a:lvl5pPr>
            <a:lvl6pPr marL="4724476" indent="0">
              <a:buNone/>
              <a:defRPr sz="4133"/>
            </a:lvl6pPr>
            <a:lvl7pPr marL="5669371" indent="0">
              <a:buNone/>
              <a:defRPr sz="4133"/>
            </a:lvl7pPr>
            <a:lvl8pPr marL="6614267" indent="0">
              <a:buNone/>
              <a:defRPr sz="4133"/>
            </a:lvl8pPr>
            <a:lvl9pPr marL="7559162" indent="0">
              <a:buNone/>
              <a:defRPr sz="4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671" y="4251960"/>
            <a:ext cx="6094968" cy="7877282"/>
          </a:xfrm>
        </p:spPr>
        <p:txBody>
          <a:bodyPr/>
          <a:lstStyle>
            <a:lvl1pPr marL="0" indent="0">
              <a:buNone/>
              <a:defRPr sz="3307"/>
            </a:lvl1pPr>
            <a:lvl2pPr marL="944895" indent="0">
              <a:buNone/>
              <a:defRPr sz="2893"/>
            </a:lvl2pPr>
            <a:lvl3pPr marL="1889790" indent="0">
              <a:buNone/>
              <a:defRPr sz="2480"/>
            </a:lvl3pPr>
            <a:lvl4pPr marL="2834686" indent="0">
              <a:buNone/>
              <a:defRPr sz="2067"/>
            </a:lvl4pPr>
            <a:lvl5pPr marL="3779581" indent="0">
              <a:buNone/>
              <a:defRPr sz="2067"/>
            </a:lvl5pPr>
            <a:lvl6pPr marL="4724476" indent="0">
              <a:buNone/>
              <a:defRPr sz="2067"/>
            </a:lvl6pPr>
            <a:lvl7pPr marL="5669371" indent="0">
              <a:buNone/>
              <a:defRPr sz="2067"/>
            </a:lvl7pPr>
            <a:lvl8pPr marL="6614267" indent="0">
              <a:buNone/>
              <a:defRPr sz="2067"/>
            </a:lvl8pPr>
            <a:lvl9pPr marL="7559162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9210" y="754595"/>
            <a:ext cx="1629918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210" y="3772958"/>
            <a:ext cx="1629918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9210" y="13136460"/>
            <a:ext cx="42519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9830" y="13136460"/>
            <a:ext cx="637794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46430" y="13136460"/>
            <a:ext cx="42519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89790" rtl="0" eaLnBrk="1" latinLnBrk="0" hangingPunct="1">
        <a:lnSpc>
          <a:spcPct val="90000"/>
        </a:lnSpc>
        <a:spcBef>
          <a:spcPct val="0"/>
        </a:spcBef>
        <a:buNone/>
        <a:defRPr sz="9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48" indent="-472448" algn="l" defTabSz="1889790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343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2pPr>
      <a:lvl3pPr marL="2362238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3pPr>
      <a:lvl4pPr marL="3307133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029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6924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1819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6714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1610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895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90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686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581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476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371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267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162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2579224" y="944653"/>
            <a:ext cx="5857124" cy="4745232"/>
            <a:chOff x="12903316" y="1602228"/>
            <a:chExt cx="5857124" cy="4745232"/>
          </a:xfrm>
        </p:grpSpPr>
        <p:sp>
          <p:nvSpPr>
            <p:cNvPr id="57" name="Rounded Rectangle 56"/>
            <p:cNvSpPr/>
            <p:nvPr/>
          </p:nvSpPr>
          <p:spPr>
            <a:xfrm>
              <a:off x="12903317" y="1602228"/>
              <a:ext cx="5857123" cy="325933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903316" y="2185688"/>
              <a:ext cx="5857123" cy="416177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903317" y="2104354"/>
              <a:ext cx="5857123" cy="10145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2235" y="2287047"/>
              <a:ext cx="3513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assignment_history</a:t>
              </a:r>
              <a:endParaRPr lang="en-US" sz="3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274098" y="3425668"/>
              <a:ext cx="38782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</a:rPr>
                <a:t>AssignmentID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r>
                <a:rPr lang="en-US" sz="2800" b="1" dirty="0" err="1" smtClean="0">
                  <a:solidFill>
                    <a:srgbClr val="0070C0"/>
                  </a:solidFill>
                </a:rPr>
                <a:t>AgentID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r>
                <a:rPr lang="en-US" sz="2800" dirty="0" err="1" smtClean="0"/>
                <a:t>CustomerName</a:t>
              </a:r>
              <a:endParaRPr lang="en-US" sz="2800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pic>
          <p:nvPicPr>
            <p:cNvPr id="62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8039" y="3521205"/>
              <a:ext cx="334395" cy="33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6984731" y="3455282"/>
              <a:ext cx="150124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rgbClr val="FF0000"/>
                  </a:solidFill>
                </a:rPr>
                <a:t>int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pPr algn="r"/>
              <a:r>
                <a:rPr lang="en-US" sz="2800" b="1" dirty="0" err="1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7936" y="136082"/>
            <a:ext cx="5965918" cy="6330397"/>
            <a:chOff x="12903316" y="6474129"/>
            <a:chExt cx="5965918" cy="6330397"/>
          </a:xfrm>
        </p:grpSpPr>
        <p:sp>
          <p:nvSpPr>
            <p:cNvPr id="21" name="Rounded Rectangle 20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903316" y="7082458"/>
              <a:ext cx="5965918" cy="5722068"/>
              <a:chOff x="12903316" y="7082458"/>
              <a:chExt cx="5965918" cy="5722068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2903316" y="7087987"/>
                <a:ext cx="5965918" cy="5716539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040851" y="7264550"/>
                <a:ext cx="17219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bookings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378270" y="8280235"/>
                <a:ext cx="3453061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b="1" dirty="0" err="1">
                    <a:solidFill>
                      <a:srgbClr val="FF0000"/>
                    </a:solidFill>
                  </a:rPr>
                  <a:t>AssignmentID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/>
                  <a:t>BookingStatus</a:t>
                </a:r>
                <a:endParaRPr lang="en-US" sz="2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984667" y="8269828"/>
                <a:ext cx="1501308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b="1" dirty="0" err="1">
                    <a:solidFill>
                      <a:srgbClr val="FF0000"/>
                    </a:solidFill>
                  </a:rPr>
                  <a:t>int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</p:txBody>
          </p:sp>
          <p:pic>
            <p:nvPicPr>
              <p:cNvPr id="66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Group 69"/>
          <p:cNvGrpSpPr/>
          <p:nvPr/>
        </p:nvGrpSpPr>
        <p:grpSpPr>
          <a:xfrm>
            <a:off x="6510191" y="7146097"/>
            <a:ext cx="5965918" cy="6795603"/>
            <a:chOff x="12903316" y="6474129"/>
            <a:chExt cx="5965918" cy="6795603"/>
          </a:xfrm>
        </p:grpSpPr>
        <p:sp>
          <p:nvSpPr>
            <p:cNvPr id="71" name="Rounded Rectangle 70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2903316" y="7082458"/>
              <a:ext cx="5965918" cy="6187274"/>
              <a:chOff x="12903316" y="7082458"/>
              <a:chExt cx="5965918" cy="61872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2903316" y="7087987"/>
                <a:ext cx="5965918" cy="6181745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812904" y="7280830"/>
                <a:ext cx="2146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3378270" y="8280235"/>
                <a:ext cx="3453061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dirty="0" err="1"/>
                  <a:t>AssignmentID</a:t>
                </a:r>
                <a:endParaRPr lang="en-US" sz="2800" dirty="0"/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 smtClean="0"/>
                  <a:t>BookingStatus</a:t>
                </a:r>
                <a:endParaRPr lang="en-US" sz="2800" dirty="0" smtClean="0"/>
              </a:p>
              <a:p>
                <a:r>
                  <a:rPr lang="en-US" sz="2800" b="1" dirty="0" err="1" smtClean="0">
                    <a:solidFill>
                      <a:srgbClr val="0070C0"/>
                    </a:solidFill>
                  </a:rPr>
                  <a:t>AgentID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952606" y="8269828"/>
                <a:ext cx="1533369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dirty="0" err="1"/>
                  <a:t>int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 smtClean="0"/>
                  <a:t>datetime</a:t>
                </a:r>
                <a:endParaRPr lang="en-US" sz="2800" dirty="0" smtClean="0"/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b="1" dirty="0" err="1" smtClean="0">
                    <a:solidFill>
                      <a:srgbClr val="0070C0"/>
                    </a:solidFill>
                  </a:rPr>
                  <a:t>int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78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80" name="Straight Connector 79"/>
          <p:cNvCxnSpPr>
            <a:stCxn id="22" idx="3"/>
            <a:endCxn id="58" idx="1"/>
          </p:cNvCxnSpPr>
          <p:nvPr/>
        </p:nvCxnSpPr>
        <p:spPr>
          <a:xfrm>
            <a:off x="6703854" y="3608210"/>
            <a:ext cx="5875370" cy="7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0"/>
          </p:cNvCxnSpPr>
          <p:nvPr/>
        </p:nvCxnSpPr>
        <p:spPr>
          <a:xfrm flipH="1">
            <a:off x="9493150" y="3608210"/>
            <a:ext cx="21690" cy="35378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771658" y="2574319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JOIN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5504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644992" y="3658585"/>
            <a:ext cx="7279944" cy="4579911"/>
            <a:chOff x="3051230" y="2519265"/>
            <a:chExt cx="7279944" cy="4579911"/>
          </a:xfrm>
        </p:grpSpPr>
        <p:sp>
          <p:nvSpPr>
            <p:cNvPr id="15" name="Rounded Rectangle 14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22235" y="4418745"/>
              <a:ext cx="374025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CustomerName</a:t>
              </a:r>
              <a:endParaRPr lang="en-US" sz="2800" b="1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/>
                <a:t>Destination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</p:txBody>
        </p:sp>
        <p:pic>
          <p:nvPicPr>
            <p:cNvPr id="21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89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6122313" y="5067853"/>
            <a:ext cx="5091928" cy="3097545"/>
            <a:chOff x="10019779" y="2829654"/>
            <a:chExt cx="5091928" cy="3097545"/>
          </a:xfrm>
        </p:grpSpPr>
        <p:sp>
          <p:nvSpPr>
            <p:cNvPr id="11" name="Rounded Rectangle 10"/>
            <p:cNvSpPr/>
            <p:nvPr/>
          </p:nvSpPr>
          <p:spPr>
            <a:xfrm>
              <a:off x="10019779" y="2829654"/>
              <a:ext cx="5091928" cy="30975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19779" y="3443513"/>
              <a:ext cx="5091928" cy="2483686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9779" y="3437983"/>
              <a:ext cx="5091928" cy="10212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pic>
          <p:nvPicPr>
            <p:cNvPr id="22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6893" y="4664552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10925312" y="3661304"/>
              <a:ext cx="3499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/>
                <a:t>agent_rank_tracker</a:t>
              </a:r>
              <a:endParaRPr lang="en-US" sz="32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571263" y="4582304"/>
              <a:ext cx="18574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agent_rank</a:t>
              </a:r>
              <a:endParaRPr lang="en-US" sz="2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926489" y="4559446"/>
              <a:ext cx="810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 smtClean="0"/>
                <a:t>int</a:t>
              </a:r>
              <a:endParaRPr lang="en-US" sz="2800" b="1" dirty="0" smtClean="0"/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87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64515" y="3531134"/>
            <a:ext cx="12563510" cy="6136971"/>
            <a:chOff x="-737270" y="3231181"/>
            <a:chExt cx="12563510" cy="6136971"/>
          </a:xfrm>
        </p:grpSpPr>
        <p:grpSp>
          <p:nvGrpSpPr>
            <p:cNvPr id="15" name="Group 14"/>
            <p:cNvGrpSpPr/>
            <p:nvPr/>
          </p:nvGrpSpPr>
          <p:grpSpPr>
            <a:xfrm>
              <a:off x="1825956" y="3231181"/>
              <a:ext cx="7279944" cy="6136971"/>
              <a:chOff x="1825956" y="3231181"/>
              <a:chExt cx="7279944" cy="6136971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825956" y="3231181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825956" y="3845040"/>
                <a:ext cx="7279944" cy="5523112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825956" y="3839510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2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3070" y="5066079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ectangle 25"/>
              <p:cNvSpPr/>
              <p:nvPr/>
            </p:nvSpPr>
            <p:spPr>
              <a:xfrm>
                <a:off x="3493038" y="4053973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377440" y="4983831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/>
                <a:t>AverageCustomerServiceRating</a:t>
              </a:r>
              <a:endParaRPr lang="en-US" sz="2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737270" y="5001546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38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7939593" y="6231437"/>
            <a:ext cx="29666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-1903577" y="2843156"/>
            <a:ext cx="12563510" cy="6136971"/>
            <a:chOff x="-737270" y="3231181"/>
            <a:chExt cx="12563510" cy="6136971"/>
          </a:xfrm>
        </p:grpSpPr>
        <p:grpSp>
          <p:nvGrpSpPr>
            <p:cNvPr id="48" name="Group 47"/>
            <p:cNvGrpSpPr/>
            <p:nvPr/>
          </p:nvGrpSpPr>
          <p:grpSpPr>
            <a:xfrm>
              <a:off x="1825956" y="3231181"/>
              <a:ext cx="7279944" cy="6136971"/>
              <a:chOff x="1825956" y="3231181"/>
              <a:chExt cx="7279944" cy="613697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825956" y="3231181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825956" y="3845040"/>
                <a:ext cx="7279944" cy="5523112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25956" y="3839510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3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3070" y="5066079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3493038" y="4053973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77440" y="4983831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/>
                <a:t>AverageCustomerServiceRating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737270" y="5001546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float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33963" y="2481945"/>
            <a:ext cx="12563510" cy="6952909"/>
            <a:chOff x="7145385" y="5724404"/>
            <a:chExt cx="12563510" cy="6952909"/>
          </a:xfrm>
        </p:grpSpPr>
        <p:grpSp>
          <p:nvGrpSpPr>
            <p:cNvPr id="47" name="Group 46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b="1" dirty="0" err="1" smtClean="0">
                  <a:solidFill>
                    <a:srgbClr val="0070C0"/>
                  </a:solidFill>
                </a:rPr>
                <a:t>agent_rank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1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72560" y="3797922"/>
            <a:ext cx="10000284" cy="4676273"/>
            <a:chOff x="10833530" y="2647805"/>
            <a:chExt cx="10000284" cy="4676273"/>
          </a:xfrm>
        </p:grpSpPr>
        <p:grpSp>
          <p:nvGrpSpPr>
            <p:cNvPr id="3" name="Group 2"/>
            <p:cNvGrpSpPr/>
            <p:nvPr/>
          </p:nvGrpSpPr>
          <p:grpSpPr>
            <a:xfrm>
              <a:off x="10833530" y="2647805"/>
              <a:ext cx="6655278" cy="4676273"/>
              <a:chOff x="10833530" y="2647805"/>
              <a:chExt cx="6655278" cy="467627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833530" y="2647805"/>
                <a:ext cx="6655278" cy="3388281"/>
              </a:xfrm>
              <a:prstGeom prst="round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833530" y="3261664"/>
                <a:ext cx="6655278" cy="4062414"/>
              </a:xfrm>
              <a:prstGeom prst="roundRect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833530" y="3256134"/>
                <a:ext cx="665527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0644" y="4482703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2500612" y="3470597"/>
                <a:ext cx="35130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assignment_history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1385014" y="4400455"/>
              <a:ext cx="9448800" cy="26776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AssignmentID</a:t>
              </a:r>
              <a:endParaRPr lang="en-US" sz="2800" b="1" dirty="0"/>
            </a:p>
            <a:p>
              <a:r>
                <a:rPr lang="en-US" sz="2800" dirty="0" err="1"/>
                <a:t>AgentID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CustomerName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CommunicationMethod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LeadSource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28517" y="4418170"/>
              <a:ext cx="187390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5049" y="3797922"/>
            <a:ext cx="7279944" cy="4579911"/>
            <a:chOff x="3051230" y="2519265"/>
            <a:chExt cx="7279944" cy="4579911"/>
          </a:xfrm>
        </p:grpSpPr>
        <p:sp>
          <p:nvSpPr>
            <p:cNvPr id="23" name="Rounded Rectangle 22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22235" y="4418745"/>
              <a:ext cx="374025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0070C0"/>
                  </a:solidFill>
                </a:rPr>
                <a:t>CustomerName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CommunicationMethod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LeadSource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/>
                <a:t>Destination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</p:txBody>
        </p:sp>
        <p:pic>
          <p:nvPicPr>
            <p:cNvPr id="37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7429420" y="5706280"/>
            <a:ext cx="4690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5B9BD5"/>
                </a:solidFill>
              </a:rPr>
              <a:t>updating_assignment_history</a:t>
            </a:r>
            <a:endParaRPr lang="en-US" sz="2800" b="1" dirty="0">
              <a:solidFill>
                <a:srgbClr val="5B9BD5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94993" y="6314625"/>
            <a:ext cx="4711137" cy="1219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8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24948" y="2725844"/>
            <a:ext cx="12563510" cy="6728874"/>
            <a:chOff x="8270304" y="2647806"/>
            <a:chExt cx="12563510" cy="6728874"/>
          </a:xfrm>
        </p:grpSpPr>
        <p:grpSp>
          <p:nvGrpSpPr>
            <p:cNvPr id="47" name="Group 46"/>
            <p:cNvGrpSpPr/>
            <p:nvPr/>
          </p:nvGrpSpPr>
          <p:grpSpPr>
            <a:xfrm>
              <a:off x="10833530" y="2647806"/>
              <a:ext cx="7279944" cy="6728874"/>
              <a:chOff x="9708611" y="5724404"/>
              <a:chExt cx="7279944" cy="718913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4"/>
                <a:ext cx="7279944" cy="6575277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1385014" y="4400455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 smtClean="0"/>
                <a:t>CancelledDate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Destination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/>
                <a:t>Package</a:t>
              </a: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LaunchLocation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dirty="0" err="1"/>
                <a:t>BookingStatus</a:t>
              </a:r>
              <a:endParaRPr lang="en-US" sz="2800" dirty="0"/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70304" y="4418170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b="1" dirty="0" smtClean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smtClean="0"/>
                <a:t>varchar</a:t>
              </a:r>
              <a:endParaRPr lang="en-US" sz="2800" dirty="0"/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9629" y="3532704"/>
            <a:ext cx="7279944" cy="4579911"/>
            <a:chOff x="3051230" y="2519265"/>
            <a:chExt cx="7279944" cy="4579911"/>
          </a:xfrm>
        </p:grpSpPr>
        <p:sp>
          <p:nvSpPr>
            <p:cNvPr id="23" name="Rounded Rectangle 22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22235" y="4418745"/>
              <a:ext cx="366779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CustomerName</a:t>
              </a:r>
              <a:endParaRPr lang="en-US" sz="2800" b="1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b="1" dirty="0">
                  <a:solidFill>
                    <a:srgbClr val="0070C0"/>
                  </a:solidFill>
                </a:rPr>
                <a:t>Destination</a:t>
              </a: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LaunchLocation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</p:txBody>
        </p:sp>
        <p:pic>
          <p:nvPicPr>
            <p:cNvPr id="37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7689270" y="5718119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updating_bookings_2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59573" y="6354503"/>
            <a:ext cx="3362532" cy="166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270304" y="2647805"/>
            <a:ext cx="12563510" cy="6952909"/>
            <a:chOff x="7145385" y="5724404"/>
            <a:chExt cx="12563510" cy="6952909"/>
          </a:xfrm>
        </p:grpSpPr>
        <p:grpSp>
          <p:nvGrpSpPr>
            <p:cNvPr id="47" name="Group 46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40185" y="5601040"/>
            <a:ext cx="24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updating_loads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99299" y="6266948"/>
            <a:ext cx="29666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-2038478" y="2759823"/>
            <a:ext cx="12563510" cy="6728874"/>
            <a:chOff x="8270304" y="2647806"/>
            <a:chExt cx="12563510" cy="6728874"/>
          </a:xfrm>
        </p:grpSpPr>
        <p:grpSp>
          <p:nvGrpSpPr>
            <p:cNvPr id="22" name="Group 21"/>
            <p:cNvGrpSpPr/>
            <p:nvPr/>
          </p:nvGrpSpPr>
          <p:grpSpPr>
            <a:xfrm>
              <a:off x="10833530" y="2647806"/>
              <a:ext cx="7279944" cy="6728874"/>
              <a:chOff x="9708611" y="5724404"/>
              <a:chExt cx="7279944" cy="718913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708611" y="6338264"/>
                <a:ext cx="7279944" cy="6575277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3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1385014" y="4400455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 smtClean="0"/>
                <a:t>CancelledDate</a:t>
              </a:r>
              <a:endParaRPr lang="en-US" sz="2800" dirty="0" smtClean="0"/>
            </a:p>
            <a:p>
              <a:r>
                <a:rPr lang="en-US" sz="2800" dirty="0" smtClean="0"/>
                <a:t>Destination</a:t>
              </a:r>
              <a:endParaRPr lang="en-US" sz="2800" dirty="0"/>
            </a:p>
            <a:p>
              <a:r>
                <a:rPr lang="en-US" sz="2800" dirty="0"/>
                <a:t>Package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BookingStatus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70304" y="4418170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smtClean="0"/>
                <a:t>varchar</a:t>
              </a:r>
            </a:p>
            <a:p>
              <a:pPr algn="r"/>
              <a:r>
                <a:rPr lang="en-US" sz="2800" dirty="0" smtClean="0"/>
                <a:t>varchar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0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960092" y="3293004"/>
            <a:ext cx="13188681" cy="6507769"/>
            <a:chOff x="7645133" y="2647806"/>
            <a:chExt cx="13188681" cy="6507769"/>
          </a:xfrm>
        </p:grpSpPr>
        <p:grpSp>
          <p:nvGrpSpPr>
            <p:cNvPr id="5" name="Group 4"/>
            <p:cNvGrpSpPr/>
            <p:nvPr/>
          </p:nvGrpSpPr>
          <p:grpSpPr>
            <a:xfrm>
              <a:off x="10833530" y="2647806"/>
              <a:ext cx="6736804" cy="6507769"/>
              <a:chOff x="9708611" y="5724404"/>
              <a:chExt cx="6736804" cy="695290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08611" y="5724404"/>
                <a:ext cx="6736804" cy="338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08611" y="6338264"/>
                <a:ext cx="6736804" cy="6339048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08611" y="6332733"/>
                <a:ext cx="673680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1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385014" y="4400455"/>
              <a:ext cx="94488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/>
                <a:t>CancelledDate</a:t>
              </a:r>
              <a:endParaRPr lang="en-US" sz="2800" dirty="0"/>
            </a:p>
            <a:p>
              <a:r>
                <a:rPr lang="en-US" sz="2800" dirty="0"/>
                <a:t>Package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BookingStatus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45133" y="4441630"/>
              <a:ext cx="94488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5624" y="3097385"/>
            <a:ext cx="12563510" cy="6952909"/>
            <a:chOff x="7145385" y="5724404"/>
            <a:chExt cx="12563510" cy="6952909"/>
          </a:xfrm>
        </p:grpSpPr>
        <p:grpSp>
          <p:nvGrpSpPr>
            <p:cNvPr id="14" name="Group 13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20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57058" y="6143256"/>
            <a:ext cx="433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030A0"/>
                </a:solidFill>
              </a:rPr>
              <a:t>updating_loads_subtracting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65109" y="6666476"/>
            <a:ext cx="45237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78823" y="2394099"/>
            <a:ext cx="12563510" cy="6952909"/>
            <a:chOff x="7145385" y="5724404"/>
            <a:chExt cx="12563510" cy="6952909"/>
          </a:xfrm>
        </p:grpSpPr>
        <p:grpSp>
          <p:nvGrpSpPr>
            <p:cNvPr id="5" name="Group 4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1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93970" y="4284082"/>
            <a:ext cx="5091928" cy="3097545"/>
            <a:chOff x="10019779" y="2829654"/>
            <a:chExt cx="5091928" cy="3097545"/>
          </a:xfrm>
        </p:grpSpPr>
        <p:sp>
          <p:nvSpPr>
            <p:cNvPr id="25" name="Rounded Rectangle 24"/>
            <p:cNvSpPr/>
            <p:nvPr/>
          </p:nvSpPr>
          <p:spPr>
            <a:xfrm>
              <a:off x="10019779" y="2829654"/>
              <a:ext cx="5091928" cy="30975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19779" y="3443513"/>
              <a:ext cx="5091928" cy="2483686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19779" y="3437983"/>
              <a:ext cx="5091928" cy="10212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pic>
          <p:nvPicPr>
            <p:cNvPr id="28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6893" y="4664552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10925312" y="3661304"/>
              <a:ext cx="3499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/>
                <a:t>agent_rank_tracker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71263" y="4582304"/>
              <a:ext cx="18574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agent_rank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926489" y="4559446"/>
              <a:ext cx="810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 smtClean="0"/>
                <a:t>int</a:t>
              </a:r>
              <a:endParaRPr lang="en-US" sz="2800" b="1" dirty="0" smtClean="0"/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964347" y="6139784"/>
            <a:ext cx="54296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6546" y="5507908"/>
            <a:ext cx="506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recompute_agent_rank_on_load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17464" y="3940401"/>
            <a:ext cx="5857124" cy="4745232"/>
            <a:chOff x="12903316" y="1602228"/>
            <a:chExt cx="5857124" cy="4745232"/>
          </a:xfrm>
        </p:grpSpPr>
        <p:sp>
          <p:nvSpPr>
            <p:cNvPr id="5" name="Rounded Rectangle 4"/>
            <p:cNvSpPr/>
            <p:nvPr/>
          </p:nvSpPr>
          <p:spPr>
            <a:xfrm>
              <a:off x="12903317" y="1602228"/>
              <a:ext cx="5857123" cy="325933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03316" y="2185688"/>
              <a:ext cx="5857123" cy="416177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03317" y="2104354"/>
              <a:ext cx="5857123" cy="10145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012235" y="2287047"/>
              <a:ext cx="3513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assignment_history</a:t>
              </a:r>
              <a:endParaRPr lang="en-US" sz="3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74098" y="3425668"/>
              <a:ext cx="38782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AssignmentID</a:t>
              </a:r>
              <a:endParaRPr lang="en-US" sz="2800" b="1" dirty="0"/>
            </a:p>
            <a:p>
              <a:r>
                <a:rPr lang="en-US" sz="2800" dirty="0" err="1" smtClean="0"/>
                <a:t>AgentID</a:t>
              </a:r>
              <a:endParaRPr lang="en-US" sz="2800" dirty="0" smtClean="0"/>
            </a:p>
            <a:p>
              <a:r>
                <a:rPr lang="en-US" sz="2800" dirty="0" err="1" smtClean="0"/>
                <a:t>CustomerName</a:t>
              </a:r>
              <a:endParaRPr lang="en-US" sz="2800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pic>
          <p:nvPicPr>
            <p:cNvPr id="10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8039" y="3521205"/>
              <a:ext cx="334395" cy="33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984731" y="3455282"/>
              <a:ext cx="150124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66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67582" y="2922825"/>
            <a:ext cx="5965918" cy="6330397"/>
            <a:chOff x="12903316" y="6474129"/>
            <a:chExt cx="5965918" cy="6330397"/>
          </a:xfrm>
        </p:grpSpPr>
        <p:sp>
          <p:nvSpPr>
            <p:cNvPr id="6" name="Rounded Rectangle 5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2903316" y="7082458"/>
              <a:ext cx="5965918" cy="5722068"/>
              <a:chOff x="12903316" y="7082458"/>
              <a:chExt cx="5965918" cy="572206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2903316" y="7087987"/>
                <a:ext cx="5965918" cy="5716539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040851" y="7264550"/>
                <a:ext cx="17219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bookings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378270" y="8280235"/>
                <a:ext cx="3453061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dirty="0" err="1"/>
                  <a:t>AssignmentID</a:t>
                </a:r>
                <a:endParaRPr lang="en-US" sz="2800" dirty="0"/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/>
                  <a:t>BookingStatus</a:t>
                </a:r>
                <a:endParaRPr lang="en-US" sz="28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984667" y="8269828"/>
                <a:ext cx="1501308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dirty="0" err="1"/>
                  <a:t>int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</p:txBody>
          </p:sp>
          <p:pic>
            <p:nvPicPr>
              <p:cNvPr id="1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50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350</Words>
  <Application>Microsoft Office PowerPoint</Application>
  <PresentationFormat>Custom</PresentationFormat>
  <Paragraphs>350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2025-07-11T17:53:11Z</dcterms:created>
  <dcterms:modified xsi:type="dcterms:W3CDTF">2025-07-12T03:37:21Z</dcterms:modified>
</cp:coreProperties>
</file>