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1" r:id="rId3"/>
    <p:sldId id="262" r:id="rId4"/>
    <p:sldId id="269" r:id="rId5"/>
    <p:sldId id="272" r:id="rId6"/>
    <p:sldId id="270" r:id="rId7"/>
    <p:sldId id="274" r:id="rId8"/>
    <p:sldId id="276" r:id="rId9"/>
    <p:sldId id="278" r:id="rId10"/>
    <p:sldId id="273"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66377"/>
  </p:normalViewPr>
  <p:slideViewPr>
    <p:cSldViewPr snapToGrid="0" snapToObjects="1">
      <p:cViewPr varScale="1">
        <p:scale>
          <a:sx n="70" d="100"/>
          <a:sy n="70"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5F745-340E-1D44-BC4E-FC70162AE9D2}"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135DC-5C24-5841-9D4C-9DE900F1068A}" type="slidenum">
              <a:rPr lang="en-US" smtClean="0"/>
              <a:t>‹#›</a:t>
            </a:fld>
            <a:endParaRPr lang="en-US"/>
          </a:p>
        </p:txBody>
      </p:sp>
    </p:spTree>
    <p:extLst>
      <p:ext uri="{BB962C8B-B14F-4D97-AF65-F5344CB8AC3E}">
        <p14:creationId xmlns:p14="http://schemas.microsoft.com/office/powerpoint/2010/main" val="35328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heard time and time again that money can’t buy happiness. However, the main strategy for many countries to promote happiness is to increase its GDP. While these two statements seem contradictory, that line of thinking holds some truth as the happiest countries also have the highest GDP. But, this is not the whole story as the UN’s Global Happiness Report has found that many of the most affluent nations are actually declining in happiness. These reports indicate that the relationship between GDP and happiness is actually reversed due to the fact that happier people are more engaged and productive and that this increased productivity is what actually drives GDP growth. During this presentation we will examine this relationship further and demonstrate that focusing public policy on happiness can create a positive feedback loop where happiness breeds more happiness.</a:t>
            </a:r>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2</a:t>
            </a:fld>
            <a:endParaRPr lang="en-US"/>
          </a:p>
        </p:txBody>
      </p:sp>
    </p:spTree>
    <p:extLst>
      <p:ext uri="{BB962C8B-B14F-4D97-AF65-F5344CB8AC3E}">
        <p14:creationId xmlns:p14="http://schemas.microsoft.com/office/powerpoint/2010/main" val="362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aid our exploration of the relationship between socioeconomic policies, happiness, and GDP, we will use the Gallop World Poll global survey data from 2005 to 2018. We paired this data with the findings from the UN Global Happiness reports and created a model to predict happiness scores for the years prior to its initial publication in 2012. We employed multiple advanced techniques to improve the overall performance of our model and thus are able to predict happiness scores with just under 90% accuracy.</a:t>
            </a:r>
          </a:p>
        </p:txBody>
      </p:sp>
      <p:sp>
        <p:nvSpPr>
          <p:cNvPr id="4" name="Slide Number Placeholder 3"/>
          <p:cNvSpPr>
            <a:spLocks noGrp="1"/>
          </p:cNvSpPr>
          <p:nvPr>
            <p:ph type="sldNum" sz="quarter" idx="5"/>
          </p:nvPr>
        </p:nvSpPr>
        <p:spPr/>
        <p:txBody>
          <a:bodyPr/>
          <a:lstStyle/>
          <a:p>
            <a:fld id="{9E9135DC-5C24-5841-9D4C-9DE900F1068A}" type="slidenum">
              <a:rPr lang="en-US" smtClean="0"/>
              <a:t>3</a:t>
            </a:fld>
            <a:endParaRPr lang="en-US"/>
          </a:p>
        </p:txBody>
      </p:sp>
    </p:spTree>
    <p:extLst>
      <p:ext uri="{BB962C8B-B14F-4D97-AF65-F5344CB8AC3E}">
        <p14:creationId xmlns:p14="http://schemas.microsoft.com/office/powerpoint/2010/main" val="321727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Venezuela as a specific example to evaluate how happiness scores change in response to public policy as it has seen some dramatic changes in the past 10 years. In 2014, it was ranked the 22</a:t>
            </a:r>
            <a:r>
              <a:rPr lang="en-US" baseline="30000" dirty="0"/>
              <a:t>nd</a:t>
            </a:r>
            <a:r>
              <a:rPr lang="en-US" dirty="0"/>
              <a:t> happiest country in the world. Since then, it has fallen 85 spots to 107</a:t>
            </a:r>
            <a:r>
              <a:rPr lang="en-US" baseline="30000" dirty="0"/>
              <a:t>th</a:t>
            </a:r>
            <a:r>
              <a:rPr lang="en-US" dirty="0"/>
              <a:t> and made international headlines with growing concerns over its current socioeconomic crisis. </a:t>
            </a:r>
          </a:p>
        </p:txBody>
      </p:sp>
      <p:sp>
        <p:nvSpPr>
          <p:cNvPr id="4" name="Slide Number Placeholder 3"/>
          <p:cNvSpPr>
            <a:spLocks noGrp="1"/>
          </p:cNvSpPr>
          <p:nvPr>
            <p:ph type="sldNum" sz="quarter" idx="5"/>
          </p:nvPr>
        </p:nvSpPr>
        <p:spPr/>
        <p:txBody>
          <a:bodyPr/>
          <a:lstStyle/>
          <a:p>
            <a:fld id="{BEFCEA2C-03C2-6F46-913D-1527B52356AE}" type="slidenum">
              <a:rPr lang="en-US" smtClean="0"/>
              <a:t>4</a:t>
            </a:fld>
            <a:endParaRPr lang="en-US"/>
          </a:p>
        </p:txBody>
      </p:sp>
    </p:spTree>
    <p:extLst>
      <p:ext uri="{BB962C8B-B14F-4D97-AF65-F5344CB8AC3E}">
        <p14:creationId xmlns:p14="http://schemas.microsoft.com/office/powerpoint/2010/main" val="7622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touch on any specific measures, let’s recall the happiness feedback loop mentioned at the beginning of this presentation. It asserts that a country with happiness-focused public policy leads to greater social engagement and productivity from its citizens, which in turn increases its GDP, which can then be used to fund additional happiness-focused policies and projects.</a:t>
            </a:r>
          </a:p>
        </p:txBody>
      </p:sp>
      <p:sp>
        <p:nvSpPr>
          <p:cNvPr id="4" name="Slide Number Placeholder 3"/>
          <p:cNvSpPr>
            <a:spLocks noGrp="1"/>
          </p:cNvSpPr>
          <p:nvPr>
            <p:ph type="sldNum" sz="quarter" idx="5"/>
          </p:nvPr>
        </p:nvSpPr>
        <p:spPr/>
        <p:txBody>
          <a:bodyPr/>
          <a:lstStyle/>
          <a:p>
            <a:fld id="{9E9135DC-5C24-5841-9D4C-9DE900F1068A}" type="slidenum">
              <a:rPr lang="en-US" smtClean="0"/>
              <a:t>5</a:t>
            </a:fld>
            <a:endParaRPr lang="en-US"/>
          </a:p>
        </p:txBody>
      </p:sp>
    </p:spTree>
    <p:extLst>
      <p:ext uri="{BB962C8B-B14F-4D97-AF65-F5344CB8AC3E}">
        <p14:creationId xmlns:p14="http://schemas.microsoft.com/office/powerpoint/2010/main" val="233898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graphs represent the three points on the happiness feedback loop. The graph at the top of the screen displays the change in Venezuela’s socioeconomic equality from 2006 to 2018. The graph in the bottom right of the screen displays its happiness scores over that same time period and the graph in the bottom left displays its GDP. </a:t>
            </a:r>
          </a:p>
        </p:txBody>
      </p:sp>
      <p:sp>
        <p:nvSpPr>
          <p:cNvPr id="4" name="Slide Number Placeholder 3"/>
          <p:cNvSpPr>
            <a:spLocks noGrp="1"/>
          </p:cNvSpPr>
          <p:nvPr>
            <p:ph type="sldNum" sz="quarter" idx="5"/>
          </p:nvPr>
        </p:nvSpPr>
        <p:spPr/>
        <p:txBody>
          <a:bodyPr/>
          <a:lstStyle/>
          <a:p>
            <a:fld id="{9E9135DC-5C24-5841-9D4C-9DE900F1068A}" type="slidenum">
              <a:rPr lang="en-US" smtClean="0"/>
              <a:t>6</a:t>
            </a:fld>
            <a:endParaRPr lang="en-US"/>
          </a:p>
        </p:txBody>
      </p:sp>
    </p:spTree>
    <p:extLst>
      <p:ext uri="{BB962C8B-B14F-4D97-AF65-F5344CB8AC3E}">
        <p14:creationId xmlns:p14="http://schemas.microsoft.com/office/powerpoint/2010/main" val="223958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Beginning with GDP, we can see a sharp increase between 2006-2008. As Venezuela is one of the world’s leading oil exporters, this is most likely in response to the rebound of oil prices in the early 2000’s. This increased revenue then funded numerous populist social policies that dramatically decreased wealth inequality, as shown by the steep drop in the yellow line in the top graph. This decrease in inequality corresponds with an increase in national happiness as displayed in the bottom right graph.</a:t>
            </a:r>
          </a:p>
        </p:txBody>
      </p:sp>
      <p:sp>
        <p:nvSpPr>
          <p:cNvPr id="4" name="Slide Number Placeholder 3"/>
          <p:cNvSpPr>
            <a:spLocks noGrp="1"/>
          </p:cNvSpPr>
          <p:nvPr>
            <p:ph type="sldNum" sz="quarter" idx="5"/>
          </p:nvPr>
        </p:nvSpPr>
        <p:spPr/>
        <p:txBody>
          <a:bodyPr/>
          <a:lstStyle/>
          <a:p>
            <a:fld id="{9E9135DC-5C24-5841-9D4C-9DE900F1068A}" type="slidenum">
              <a:rPr lang="en-US" smtClean="0"/>
              <a:t>7</a:t>
            </a:fld>
            <a:endParaRPr lang="en-US"/>
          </a:p>
        </p:txBody>
      </p:sp>
    </p:spTree>
    <p:extLst>
      <p:ext uri="{BB962C8B-B14F-4D97-AF65-F5344CB8AC3E}">
        <p14:creationId xmlns:p14="http://schemas.microsoft.com/office/powerpoint/2010/main" val="81802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Happiness scores remained high until 2013, when a contested election following the death of Hugo Chavez and widespread corruption sent the country on its current downward spiral.  The sharp increase seen in the inequality measure aligns with the drastic decrease in both the nation’s happiness scores and GDP. To frame this in the context of the happiness feedback loop. Rising levels of inequality have lead to an unhappy and unproductive economy, which has in turn resulted in a decrease in GDP and thus fewer available funds to invest in prosocial public policies and projects.</a:t>
            </a:r>
          </a:p>
        </p:txBody>
      </p:sp>
      <p:sp>
        <p:nvSpPr>
          <p:cNvPr id="4" name="Slide Number Placeholder 3"/>
          <p:cNvSpPr>
            <a:spLocks noGrp="1"/>
          </p:cNvSpPr>
          <p:nvPr>
            <p:ph type="sldNum" sz="quarter" idx="5"/>
          </p:nvPr>
        </p:nvSpPr>
        <p:spPr/>
        <p:txBody>
          <a:bodyPr/>
          <a:lstStyle/>
          <a:p>
            <a:fld id="{9E9135DC-5C24-5841-9D4C-9DE900F1068A}" type="slidenum">
              <a:rPr lang="en-US" smtClean="0"/>
              <a:t>8</a:t>
            </a:fld>
            <a:endParaRPr lang="en-US"/>
          </a:p>
        </p:txBody>
      </p:sp>
    </p:spTree>
    <p:extLst>
      <p:ext uri="{BB962C8B-B14F-4D97-AF65-F5344CB8AC3E}">
        <p14:creationId xmlns:p14="http://schemas.microsoft.com/office/powerpoint/2010/main" val="64805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walk through Venezuela has shown, there is a strong relationship between public policy, happiness, and GDP. Thus the main take-away from this presentation is that a country can exploit the happiness feedback loop to increase its GDP by developing public policy aimed at fostering happiness.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9</a:t>
            </a:fld>
            <a:endParaRPr lang="en-US"/>
          </a:p>
        </p:txBody>
      </p:sp>
    </p:spTree>
    <p:extLst>
      <p:ext uri="{BB962C8B-B14F-4D97-AF65-F5344CB8AC3E}">
        <p14:creationId xmlns:p14="http://schemas.microsoft.com/office/powerpoint/2010/main" val="3663387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from this project could be extended in several ways. First, further analysis could be performed to determine which other features of the data have significant influence on happiness so that other sectors of the economy can be incorporated into the feedback loop.</a:t>
            </a:r>
          </a:p>
          <a:p>
            <a:endParaRPr lang="en-US" dirty="0"/>
          </a:p>
          <a:p>
            <a:r>
              <a:rPr lang="en-US" dirty="0"/>
              <a:t>Second, grouping this data on a subnational level could give insight into if the happiness feedback loop is applicable on a smaller scale.</a:t>
            </a:r>
          </a:p>
          <a:p>
            <a:endParaRPr lang="en-US" dirty="0"/>
          </a:p>
          <a:p>
            <a:r>
              <a:rPr lang="en-US" dirty="0"/>
              <a:t>Lastly, transforming this work into a regression model would give the added ability to extrapolate happiness predictions into the future and thus better inform discussions surrounding socioeconomic policies.</a:t>
            </a:r>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10</a:t>
            </a:fld>
            <a:endParaRPr lang="en-US"/>
          </a:p>
        </p:txBody>
      </p:sp>
    </p:spTree>
    <p:extLst>
      <p:ext uri="{BB962C8B-B14F-4D97-AF65-F5344CB8AC3E}">
        <p14:creationId xmlns:p14="http://schemas.microsoft.com/office/powerpoint/2010/main" val="143302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0A2C-3035-5C48-9624-7653112CE4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1B321-5ED7-114A-A727-4C97FB254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F411DB-2553-0D4B-A15F-53BF8E850EF3}"/>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643702DA-950D-F140-A3D8-FC63F40BE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AD864-880A-C745-ABBD-0E68411A8154}"/>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122728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C305-E050-7843-931D-5905119C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FB0205-3127-1D43-AD65-9A554F9F45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32F4A-3305-2A4C-B5F6-43AAF4100A33}"/>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32F435BE-E14C-2F45-99F9-720EB5F2E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DD92C-E5CB-AE43-9227-7B5FF7E249AC}"/>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385420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4E82E-3A2F-1F49-89FA-6B587C5AF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679C4F-26DF-1641-95E3-FD656C8A0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F8DDB-42B2-BB42-95E2-96E4E903EDBF}"/>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9A588AFD-CD5F-C541-B34C-30893353A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F6E09-4B0D-FA46-9895-5D28D3838D5E}"/>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281997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AA04-8583-0743-84BA-861131E91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5E42-1186-474E-B34D-5DA7008E5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0BB1-F94B-1048-BB40-07B2D0BA4F1A}"/>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1F73802B-F116-9143-A632-41A453B0C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2B69C-0A1F-9542-8A42-01BFB2CC1506}"/>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1223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6926-E752-DC46-961D-5F1C6B689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D0C138-0410-3C40-AAFD-CFE632A92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7FB28-0CCD-9E46-9761-5068E00D69B9}"/>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ACB4D475-B186-EB49-AA96-114B38FDF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DFD4B-E8C2-084E-9696-AE7800A75493}"/>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294282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35D2-5428-CF45-94A9-DEF8D09E3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806E3-3848-E447-9BD5-D0C82649D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B719A-55DB-ED40-8421-4F45C74E4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DA5D5-ECD1-BE46-9CE3-250FBE965244}"/>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6" name="Footer Placeholder 5">
            <a:extLst>
              <a:ext uri="{FF2B5EF4-FFF2-40B4-BE49-F238E27FC236}">
                <a16:creationId xmlns:a16="http://schemas.microsoft.com/office/drawing/2014/main" id="{88CC5887-BC8C-7542-A013-66C8A70A6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A1125-A680-054F-B3A3-52B6EB48FA31}"/>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352319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55A9-F910-554C-9A43-D601C79547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EC1DA-CF3C-7F49-95F0-5B1564D00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C0E77-E40C-444B-9152-24D21B13C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DF8EC-E372-6F45-8B0E-F4BD335B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B96E7-7EB9-A242-A908-F99CD207C7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430D02-E9FF-2846-994B-55CEBED9C939}"/>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8" name="Footer Placeholder 7">
            <a:extLst>
              <a:ext uri="{FF2B5EF4-FFF2-40B4-BE49-F238E27FC236}">
                <a16:creationId xmlns:a16="http://schemas.microsoft.com/office/drawing/2014/main" id="{8A5AD63F-05FF-1549-B8E7-B574812209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AAE921-4FAA-4648-9FD6-31DC99F899BD}"/>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5957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D02A-AD6B-9848-A765-AE61983E2F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3DD3B3-B305-7E47-BBFB-B84E898996AC}"/>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4" name="Footer Placeholder 3">
            <a:extLst>
              <a:ext uri="{FF2B5EF4-FFF2-40B4-BE49-F238E27FC236}">
                <a16:creationId xmlns:a16="http://schemas.microsoft.com/office/drawing/2014/main" id="{5BA420C0-2934-9746-BFD3-A98E34AD8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6D246C-34DC-354F-A866-A9F91F8D8700}"/>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88884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05AC9-3BD8-EC46-84C0-C2B178B26262}"/>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3" name="Footer Placeholder 2">
            <a:extLst>
              <a:ext uri="{FF2B5EF4-FFF2-40B4-BE49-F238E27FC236}">
                <a16:creationId xmlns:a16="http://schemas.microsoft.com/office/drawing/2014/main" id="{269E3E1D-F7B3-DB4D-80B6-B0E7C86F7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BA2A5-B113-2C45-B217-98CCCEA0A4CE}"/>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274290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21A9-396F-1C4D-8E63-5830617A8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B776F-BF79-C440-86EC-4FD12F658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065E6-A740-F243-89E7-B437DF800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77B9A-1965-C947-A853-CB54F65931BA}"/>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6" name="Footer Placeholder 5">
            <a:extLst>
              <a:ext uri="{FF2B5EF4-FFF2-40B4-BE49-F238E27FC236}">
                <a16:creationId xmlns:a16="http://schemas.microsoft.com/office/drawing/2014/main" id="{4C7C229C-044C-BF48-ACD1-ABA854799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E0234-8E04-BE4F-8CB9-B77DB82B31C3}"/>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202429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B903-1537-DB44-B9C1-DF75BF6A4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CCB86D-4820-E846-9D3D-D0DBBD854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90C3E1-EAAB-794A-8B9F-B9107735C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E46D8-70D7-314D-A5EE-26E9A6E91C10}"/>
              </a:ext>
            </a:extLst>
          </p:cNvPr>
          <p:cNvSpPr>
            <a:spLocks noGrp="1"/>
          </p:cNvSpPr>
          <p:nvPr>
            <p:ph type="dt" sz="half" idx="10"/>
          </p:nvPr>
        </p:nvSpPr>
        <p:spPr/>
        <p:txBody>
          <a:bodyPr/>
          <a:lstStyle/>
          <a:p>
            <a:fld id="{08BB0ECC-17D5-AD4F-A52B-4335F5560EAC}" type="datetimeFigureOut">
              <a:rPr lang="en-US" smtClean="0"/>
              <a:t>5/14/19</a:t>
            </a:fld>
            <a:endParaRPr lang="en-US"/>
          </a:p>
        </p:txBody>
      </p:sp>
      <p:sp>
        <p:nvSpPr>
          <p:cNvPr id="6" name="Footer Placeholder 5">
            <a:extLst>
              <a:ext uri="{FF2B5EF4-FFF2-40B4-BE49-F238E27FC236}">
                <a16:creationId xmlns:a16="http://schemas.microsoft.com/office/drawing/2014/main" id="{2B81AA47-AA8B-5B46-B0B3-2CD5D18A1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61F68-471C-004C-B0F2-7C4FF825E009}"/>
              </a:ext>
            </a:extLst>
          </p:cNvPr>
          <p:cNvSpPr>
            <a:spLocks noGrp="1"/>
          </p:cNvSpPr>
          <p:nvPr>
            <p:ph type="sldNum" sz="quarter" idx="12"/>
          </p:nvPr>
        </p:nvSpPr>
        <p:spPr/>
        <p:txBody>
          <a:bodyPr/>
          <a:lstStyle/>
          <a:p>
            <a:fld id="{57D8DD11-8210-8049-9D60-BF6C81EB4339}" type="slidenum">
              <a:rPr lang="en-US" smtClean="0"/>
              <a:t>‹#›</a:t>
            </a:fld>
            <a:endParaRPr lang="en-US"/>
          </a:p>
        </p:txBody>
      </p:sp>
    </p:spTree>
    <p:extLst>
      <p:ext uri="{BB962C8B-B14F-4D97-AF65-F5344CB8AC3E}">
        <p14:creationId xmlns:p14="http://schemas.microsoft.com/office/powerpoint/2010/main" val="140175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E7953-103B-1D4C-A406-F36773D1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F2926-1AD0-154C-A9F0-132937297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54898-39FE-FD47-B028-414CAE0C7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B0ECC-17D5-AD4F-A52B-4335F5560EAC}" type="datetimeFigureOut">
              <a:rPr lang="en-US" smtClean="0"/>
              <a:t>5/14/19</a:t>
            </a:fld>
            <a:endParaRPr lang="en-US"/>
          </a:p>
        </p:txBody>
      </p:sp>
      <p:sp>
        <p:nvSpPr>
          <p:cNvPr id="5" name="Footer Placeholder 4">
            <a:extLst>
              <a:ext uri="{FF2B5EF4-FFF2-40B4-BE49-F238E27FC236}">
                <a16:creationId xmlns:a16="http://schemas.microsoft.com/office/drawing/2014/main" id="{35BA086E-1BB2-C945-ABBB-D267032E4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66094A-37A6-9E41-B53B-892DC40D0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8DD11-8210-8049-9D60-BF6C81EB4339}" type="slidenum">
              <a:rPr lang="en-US" smtClean="0"/>
              <a:t>‹#›</a:t>
            </a:fld>
            <a:endParaRPr lang="en-US"/>
          </a:p>
        </p:txBody>
      </p:sp>
    </p:spTree>
    <p:extLst>
      <p:ext uri="{BB962C8B-B14F-4D97-AF65-F5344CB8AC3E}">
        <p14:creationId xmlns:p14="http://schemas.microsoft.com/office/powerpoint/2010/main" val="114852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35C1-514D-A847-A3D0-595EC33A476B}"/>
              </a:ext>
            </a:extLst>
          </p:cNvPr>
          <p:cNvSpPr>
            <a:spLocks noGrp="1"/>
          </p:cNvSpPr>
          <p:nvPr>
            <p:ph type="ctrTitle"/>
          </p:nvPr>
        </p:nvSpPr>
        <p:spPr/>
        <p:txBody>
          <a:bodyPr>
            <a:normAutofit/>
          </a:bodyPr>
          <a:lstStyle/>
          <a:p>
            <a:pPr algn="ctr"/>
            <a:r>
              <a:rPr lang="en-US" b="1" dirty="0"/>
              <a:t>The Pursuit of Happiness</a:t>
            </a:r>
          </a:p>
        </p:txBody>
      </p:sp>
      <p:sp>
        <p:nvSpPr>
          <p:cNvPr id="3" name="Subtitle 2">
            <a:extLst>
              <a:ext uri="{FF2B5EF4-FFF2-40B4-BE49-F238E27FC236}">
                <a16:creationId xmlns:a16="http://schemas.microsoft.com/office/drawing/2014/main" id="{17007647-DD9A-F64F-ACD7-0FE5C0BCC5FF}"/>
              </a:ext>
            </a:extLst>
          </p:cNvPr>
          <p:cNvSpPr>
            <a:spLocks noGrp="1"/>
          </p:cNvSpPr>
          <p:nvPr>
            <p:ph type="subTitle" idx="1"/>
          </p:nvPr>
        </p:nvSpPr>
        <p:spPr/>
        <p:txBody>
          <a:bodyPr/>
          <a:lstStyle/>
          <a:p>
            <a:pPr algn="ctr"/>
            <a:r>
              <a:rPr lang="en-US" dirty="0"/>
              <a:t>Informing Public Policy and Predicting Global Needs</a:t>
            </a:r>
          </a:p>
        </p:txBody>
      </p:sp>
    </p:spTree>
    <p:extLst>
      <p:ext uri="{BB962C8B-B14F-4D97-AF65-F5344CB8AC3E}">
        <p14:creationId xmlns:p14="http://schemas.microsoft.com/office/powerpoint/2010/main" val="684770631"/>
      </p:ext>
    </p:extLst>
  </p:cSld>
  <p:clrMapOvr>
    <a:masterClrMapping/>
  </p:clrMapOvr>
  <mc:AlternateContent xmlns:mc="http://schemas.openxmlformats.org/markup-compatibility/2006">
    <mc:Choice xmlns:p14="http://schemas.microsoft.com/office/powerpoint/2010/main" Requires="p14">
      <p:transition spd="slow" p14:dur="2000" advTm="9820"/>
    </mc:Choice>
    <mc:Fallback>
      <p:transition spd="slow" advTm="98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E8C7-526E-6A4F-A1D5-90852D39D87F}"/>
              </a:ext>
            </a:extLst>
          </p:cNvPr>
          <p:cNvSpPr>
            <a:spLocks noGrp="1"/>
          </p:cNvSpPr>
          <p:nvPr>
            <p:ph type="title"/>
          </p:nvPr>
        </p:nvSpPr>
        <p:spPr/>
        <p:txBody>
          <a:bodyPr/>
          <a:lstStyle/>
          <a:p>
            <a:pPr algn="ctr"/>
            <a:r>
              <a:rPr lang="en-US" b="1" dirty="0"/>
              <a:t>Future Work</a:t>
            </a:r>
          </a:p>
        </p:txBody>
      </p:sp>
      <p:sp>
        <p:nvSpPr>
          <p:cNvPr id="3" name="Content Placeholder 2">
            <a:extLst>
              <a:ext uri="{FF2B5EF4-FFF2-40B4-BE49-F238E27FC236}">
                <a16:creationId xmlns:a16="http://schemas.microsoft.com/office/drawing/2014/main" id="{29B687DB-1AEC-F54E-9CE9-DD0C1F08D728}"/>
              </a:ext>
            </a:extLst>
          </p:cNvPr>
          <p:cNvSpPr>
            <a:spLocks noGrp="1"/>
          </p:cNvSpPr>
          <p:nvPr>
            <p:ph idx="1"/>
          </p:nvPr>
        </p:nvSpPr>
        <p:spPr/>
        <p:txBody>
          <a:bodyPr/>
          <a:lstStyle/>
          <a:p>
            <a:r>
              <a:rPr lang="en-US" dirty="0"/>
              <a:t>Do other other economic factors influence the happiness feedback loop?</a:t>
            </a:r>
          </a:p>
          <a:p>
            <a:r>
              <a:rPr lang="en-US" dirty="0"/>
              <a:t>Do the trends hold on a local level?</a:t>
            </a:r>
          </a:p>
          <a:p>
            <a:r>
              <a:rPr lang="en-US" dirty="0"/>
              <a:t>Transform into a regression model to extrapolate predictions of future happiness</a:t>
            </a:r>
          </a:p>
        </p:txBody>
      </p:sp>
    </p:spTree>
    <p:extLst>
      <p:ext uri="{BB962C8B-B14F-4D97-AF65-F5344CB8AC3E}">
        <p14:creationId xmlns:p14="http://schemas.microsoft.com/office/powerpoint/2010/main" val="356350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BA1A4-0E51-E04F-B522-331B81640D1B}"/>
              </a:ext>
            </a:extLst>
          </p:cNvPr>
          <p:cNvSpPr>
            <a:spLocks noGrp="1"/>
          </p:cNvSpPr>
          <p:nvPr>
            <p:ph type="ctrTitle"/>
          </p:nvPr>
        </p:nvSpPr>
        <p:spPr/>
        <p:txBody>
          <a:bodyPr/>
          <a:lstStyle/>
          <a:p>
            <a:r>
              <a:rPr lang="en-US" b="1" dirty="0"/>
              <a:t>Thank You</a:t>
            </a:r>
          </a:p>
        </p:txBody>
      </p:sp>
      <p:sp>
        <p:nvSpPr>
          <p:cNvPr id="4" name="Subtitle 3">
            <a:extLst>
              <a:ext uri="{FF2B5EF4-FFF2-40B4-BE49-F238E27FC236}">
                <a16:creationId xmlns:a16="http://schemas.microsoft.com/office/drawing/2014/main" id="{3A114985-6B60-0E40-9316-A4222973711A}"/>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26536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240C-CCA2-CD43-AC07-283591BE829D}"/>
              </a:ext>
            </a:extLst>
          </p:cNvPr>
          <p:cNvSpPr>
            <a:spLocks noGrp="1"/>
          </p:cNvSpPr>
          <p:nvPr>
            <p:ph type="title"/>
          </p:nvPr>
        </p:nvSpPr>
        <p:spPr/>
        <p:txBody>
          <a:bodyPr anchor="ctr">
            <a:normAutofit/>
          </a:bodyPr>
          <a:lstStyle/>
          <a:p>
            <a:pPr algn="ctr"/>
            <a:r>
              <a:rPr lang="en-US" sz="4000" b="1" dirty="0"/>
              <a:t>Purpose</a:t>
            </a:r>
          </a:p>
        </p:txBody>
      </p:sp>
      <p:sp>
        <p:nvSpPr>
          <p:cNvPr id="6" name="Content Placeholder 5">
            <a:extLst>
              <a:ext uri="{FF2B5EF4-FFF2-40B4-BE49-F238E27FC236}">
                <a16:creationId xmlns:a16="http://schemas.microsoft.com/office/drawing/2014/main" id="{CC6C8E2B-CF97-DF46-AEED-C497E9A60DD6}"/>
              </a:ext>
            </a:extLst>
          </p:cNvPr>
          <p:cNvSpPr>
            <a:spLocks noGrp="1"/>
          </p:cNvSpPr>
          <p:nvPr>
            <p:ph idx="1"/>
          </p:nvPr>
        </p:nvSpPr>
        <p:spPr/>
        <p:txBody>
          <a:bodyPr/>
          <a:lstStyle/>
          <a:p>
            <a:endParaRPr lang="en-US" dirty="0"/>
          </a:p>
        </p:txBody>
      </p:sp>
      <p:sp>
        <p:nvSpPr>
          <p:cNvPr id="3" name="Content Placeholder 2">
            <a:extLst>
              <a:ext uri="{FF2B5EF4-FFF2-40B4-BE49-F238E27FC236}">
                <a16:creationId xmlns:a16="http://schemas.microsoft.com/office/drawing/2014/main" id="{4F995195-2835-D044-AFF5-A978DA69A3A9}"/>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t>Predicting happiness scores to guide public policy</a:t>
            </a:r>
          </a:p>
          <a:p>
            <a:pPr marL="285750" indent="-285750">
              <a:buFont typeface="Arial" panose="020B0604020202020204" pitchFamily="34" charset="0"/>
              <a:buChar char="•"/>
            </a:pPr>
            <a:r>
              <a:rPr lang="en-US" sz="2400" dirty="0"/>
              <a:t>Money can’t buy happiness</a:t>
            </a:r>
          </a:p>
          <a:p>
            <a:pPr marL="285750" indent="-285750">
              <a:buFont typeface="Arial" panose="020B0604020202020204" pitchFamily="34" charset="0"/>
              <a:buChar char="•"/>
            </a:pPr>
            <a:r>
              <a:rPr lang="en-US" sz="2400" dirty="0"/>
              <a:t>Positive feedback loop</a:t>
            </a:r>
          </a:p>
          <a:p>
            <a:pPr marL="0" indent="0">
              <a:buNone/>
            </a:pPr>
            <a:endParaRPr lang="en-US" dirty="0"/>
          </a:p>
        </p:txBody>
      </p:sp>
      <p:grpSp>
        <p:nvGrpSpPr>
          <p:cNvPr id="24" name="Group 23">
            <a:extLst>
              <a:ext uri="{FF2B5EF4-FFF2-40B4-BE49-F238E27FC236}">
                <a16:creationId xmlns:a16="http://schemas.microsoft.com/office/drawing/2014/main" id="{6CDFA2E9-B6A3-2B4E-8F65-C4611E98D299}"/>
              </a:ext>
            </a:extLst>
          </p:cNvPr>
          <p:cNvGrpSpPr/>
          <p:nvPr/>
        </p:nvGrpSpPr>
        <p:grpSpPr>
          <a:xfrm>
            <a:off x="4772025" y="1569308"/>
            <a:ext cx="6666685" cy="4312037"/>
            <a:chOff x="4772025" y="1569308"/>
            <a:chExt cx="6666685" cy="4312037"/>
          </a:xfrm>
        </p:grpSpPr>
        <p:sp>
          <p:nvSpPr>
            <p:cNvPr id="10" name="Rounded Rectangle 9">
              <a:extLst>
                <a:ext uri="{FF2B5EF4-FFF2-40B4-BE49-F238E27FC236}">
                  <a16:creationId xmlns:a16="http://schemas.microsoft.com/office/drawing/2014/main" id="{154ECFA7-09DA-F841-AC88-DD6F4A6E1132}"/>
                </a:ext>
              </a:extLst>
            </p:cNvPr>
            <p:cNvSpPr/>
            <p:nvPr/>
          </p:nvSpPr>
          <p:spPr>
            <a:xfrm>
              <a:off x="7096897" y="1569308"/>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Socioeconomic  Policies Focusing on  Happiness</a:t>
              </a:r>
            </a:p>
          </p:txBody>
        </p:sp>
        <p:sp>
          <p:nvSpPr>
            <p:cNvPr id="11" name="Rounded Rectangle 10">
              <a:extLst>
                <a:ext uri="{FF2B5EF4-FFF2-40B4-BE49-F238E27FC236}">
                  <a16:creationId xmlns:a16="http://schemas.microsoft.com/office/drawing/2014/main" id="{F02FE6A8-6D1A-2B46-AC3A-B6420D8F1337}"/>
                </a:ext>
              </a:extLst>
            </p:cNvPr>
            <p:cNvSpPr/>
            <p:nvPr/>
          </p:nvSpPr>
          <p:spPr>
            <a:xfrm>
              <a:off x="9362775" y="4905161"/>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Productive and Engaged Citizens</a:t>
              </a:r>
            </a:p>
          </p:txBody>
        </p:sp>
        <p:sp>
          <p:nvSpPr>
            <p:cNvPr id="12" name="Rounded Rectangle 11">
              <a:extLst>
                <a:ext uri="{FF2B5EF4-FFF2-40B4-BE49-F238E27FC236}">
                  <a16:creationId xmlns:a16="http://schemas.microsoft.com/office/drawing/2014/main" id="{8381EFA3-25A4-884B-969D-1F5FECBCD37A}"/>
                </a:ext>
              </a:extLst>
            </p:cNvPr>
            <p:cNvSpPr/>
            <p:nvPr/>
          </p:nvSpPr>
          <p:spPr>
            <a:xfrm>
              <a:off x="4772025" y="4888123"/>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Increased GDP</a:t>
              </a:r>
            </a:p>
          </p:txBody>
        </p:sp>
        <p:cxnSp>
          <p:nvCxnSpPr>
            <p:cNvPr id="17" name="Straight Arrow Connector 16">
              <a:extLst>
                <a:ext uri="{FF2B5EF4-FFF2-40B4-BE49-F238E27FC236}">
                  <a16:creationId xmlns:a16="http://schemas.microsoft.com/office/drawing/2014/main" id="{21A72BB7-523F-174D-B581-DE3D742F333E}"/>
                </a:ext>
              </a:extLst>
            </p:cNvPr>
            <p:cNvCxnSpPr>
              <a:cxnSpLocks/>
            </p:cNvCxnSpPr>
            <p:nvPr/>
          </p:nvCxnSpPr>
          <p:spPr>
            <a:xfrm>
              <a:off x="9172832" y="2545492"/>
              <a:ext cx="1227910" cy="224624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8DEAAF-1E2C-5949-88CE-88B70265242C}"/>
                </a:ext>
              </a:extLst>
            </p:cNvPr>
            <p:cNvCxnSpPr>
              <a:cxnSpLocks/>
            </p:cNvCxnSpPr>
            <p:nvPr/>
          </p:nvCxnSpPr>
          <p:spPr>
            <a:xfrm flipH="1">
              <a:off x="6955718" y="5376215"/>
              <a:ext cx="231185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A66F70-4493-2B42-A38A-5AC9FBE8AA21}"/>
                </a:ext>
              </a:extLst>
            </p:cNvPr>
            <p:cNvCxnSpPr/>
            <p:nvPr/>
          </p:nvCxnSpPr>
          <p:spPr>
            <a:xfrm flipV="1">
              <a:off x="5900608" y="2552618"/>
              <a:ext cx="1196289" cy="220670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2641795"/>
      </p:ext>
    </p:extLst>
  </p:cSld>
  <p:clrMapOvr>
    <a:masterClrMapping/>
  </p:clrMapOvr>
  <mc:AlternateContent xmlns:mc="http://schemas.openxmlformats.org/markup-compatibility/2006">
    <mc:Choice xmlns:p14="http://schemas.microsoft.com/office/powerpoint/2010/main" Requires="p14">
      <p:transition spd="slow" p14:dur="2000" advTm="5679"/>
    </mc:Choice>
    <mc:Fallback>
      <p:transition spd="slow" advTm="56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FB7A4-D507-144F-B7B5-5316537E9704}"/>
              </a:ext>
            </a:extLst>
          </p:cNvPr>
          <p:cNvSpPr>
            <a:spLocks noGrp="1"/>
          </p:cNvSpPr>
          <p:nvPr>
            <p:ph type="title"/>
          </p:nvPr>
        </p:nvSpPr>
        <p:spPr/>
        <p:txBody>
          <a:bodyPr/>
          <a:lstStyle/>
          <a:p>
            <a:pPr algn="ctr"/>
            <a:r>
              <a:rPr lang="en-US" b="1" dirty="0"/>
              <a:t>Methods</a:t>
            </a:r>
          </a:p>
        </p:txBody>
      </p:sp>
      <p:sp>
        <p:nvSpPr>
          <p:cNvPr id="6" name="Content Placeholder 5">
            <a:extLst>
              <a:ext uri="{FF2B5EF4-FFF2-40B4-BE49-F238E27FC236}">
                <a16:creationId xmlns:a16="http://schemas.microsoft.com/office/drawing/2014/main" id="{AC0FF9E3-4D9F-8D44-9690-FAD21045308B}"/>
              </a:ext>
            </a:extLst>
          </p:cNvPr>
          <p:cNvSpPr>
            <a:spLocks noGrp="1"/>
          </p:cNvSpPr>
          <p:nvPr>
            <p:ph idx="1"/>
          </p:nvPr>
        </p:nvSpPr>
        <p:spPr>
          <a:xfrm>
            <a:off x="838200" y="1825625"/>
            <a:ext cx="5257800" cy="4351338"/>
          </a:xfrm>
        </p:spPr>
        <p:txBody>
          <a:bodyPr/>
          <a:lstStyle/>
          <a:p>
            <a:r>
              <a:rPr lang="en-US" dirty="0"/>
              <a:t>Gallop World Poll 2005-2018</a:t>
            </a:r>
          </a:p>
          <a:p>
            <a:r>
              <a:rPr lang="en-US" dirty="0"/>
              <a:t>Model Stacking and Semi-Supervised Learning to improve accuracy</a:t>
            </a:r>
          </a:p>
        </p:txBody>
      </p:sp>
      <p:sp>
        <p:nvSpPr>
          <p:cNvPr id="11" name="10-Point Star 10">
            <a:extLst>
              <a:ext uri="{FF2B5EF4-FFF2-40B4-BE49-F238E27FC236}">
                <a16:creationId xmlns:a16="http://schemas.microsoft.com/office/drawing/2014/main" id="{D870E670-4EC8-564E-8216-48BD277ECE0B}"/>
              </a:ext>
            </a:extLst>
          </p:cNvPr>
          <p:cNvSpPr/>
          <p:nvPr/>
        </p:nvSpPr>
        <p:spPr>
          <a:xfrm>
            <a:off x="8649726" y="4503436"/>
            <a:ext cx="2150075" cy="2174789"/>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Increased Performance!!</a:t>
            </a:r>
          </a:p>
        </p:txBody>
      </p:sp>
      <p:sp>
        <p:nvSpPr>
          <p:cNvPr id="12" name="Down Arrow Callout 11">
            <a:extLst>
              <a:ext uri="{FF2B5EF4-FFF2-40B4-BE49-F238E27FC236}">
                <a16:creationId xmlns:a16="http://schemas.microsoft.com/office/drawing/2014/main" id="{715C5D8F-0D3E-2547-ABD4-754C0F2E4ED9}"/>
              </a:ext>
            </a:extLst>
          </p:cNvPr>
          <p:cNvSpPr/>
          <p:nvPr/>
        </p:nvSpPr>
        <p:spPr>
          <a:xfrm>
            <a:off x="8760937" y="513009"/>
            <a:ext cx="1927654" cy="102282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GWP Survey Data</a:t>
            </a:r>
          </a:p>
        </p:txBody>
      </p:sp>
      <p:sp>
        <p:nvSpPr>
          <p:cNvPr id="13" name="Down Arrow Callout 12">
            <a:extLst>
              <a:ext uri="{FF2B5EF4-FFF2-40B4-BE49-F238E27FC236}">
                <a16:creationId xmlns:a16="http://schemas.microsoft.com/office/drawing/2014/main" id="{1C0CAA11-67BB-D941-80EF-4880F9A086DC}"/>
              </a:ext>
            </a:extLst>
          </p:cNvPr>
          <p:cNvSpPr/>
          <p:nvPr/>
        </p:nvSpPr>
        <p:spPr>
          <a:xfrm>
            <a:off x="8760937" y="1843152"/>
            <a:ext cx="1927654" cy="102282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Stacking</a:t>
            </a:r>
          </a:p>
        </p:txBody>
      </p:sp>
      <p:sp>
        <p:nvSpPr>
          <p:cNvPr id="14" name="Down Arrow Callout 13">
            <a:extLst>
              <a:ext uri="{FF2B5EF4-FFF2-40B4-BE49-F238E27FC236}">
                <a16:creationId xmlns:a16="http://schemas.microsoft.com/office/drawing/2014/main" id="{64D1284F-432A-9A4C-9383-186652D43239}"/>
              </a:ext>
            </a:extLst>
          </p:cNvPr>
          <p:cNvSpPr/>
          <p:nvPr/>
        </p:nvSpPr>
        <p:spPr>
          <a:xfrm>
            <a:off x="8760937" y="3173294"/>
            <a:ext cx="1927654" cy="102282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Pseudo-Labeling</a:t>
            </a:r>
          </a:p>
        </p:txBody>
      </p:sp>
    </p:spTree>
    <p:extLst>
      <p:ext uri="{BB962C8B-B14F-4D97-AF65-F5344CB8AC3E}">
        <p14:creationId xmlns:p14="http://schemas.microsoft.com/office/powerpoint/2010/main" val="158846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175A-7681-584F-AF24-0EBE9DA03D4A}"/>
              </a:ext>
            </a:extLst>
          </p:cNvPr>
          <p:cNvSpPr>
            <a:spLocks noGrp="1"/>
          </p:cNvSpPr>
          <p:nvPr>
            <p:ph type="title"/>
          </p:nvPr>
        </p:nvSpPr>
        <p:spPr/>
        <p:txBody>
          <a:bodyPr/>
          <a:lstStyle/>
          <a:p>
            <a:pPr algn="ctr"/>
            <a:r>
              <a:rPr lang="en-US" b="1" dirty="0"/>
              <a:t>Evaluating Changes in Global Happiness Scores</a:t>
            </a:r>
          </a:p>
        </p:txBody>
      </p:sp>
      <p:pic>
        <p:nvPicPr>
          <p:cNvPr id="5" name="Content Placeholder 4">
            <a:extLst>
              <a:ext uri="{FF2B5EF4-FFF2-40B4-BE49-F238E27FC236}">
                <a16:creationId xmlns:a16="http://schemas.microsoft.com/office/drawing/2014/main" id="{87F7E12B-05AC-A04A-92A3-3107A115E6D1}"/>
              </a:ext>
            </a:extLst>
          </p:cNvPr>
          <p:cNvPicPr>
            <a:picLocks noGrp="1" noChangeAspect="1"/>
          </p:cNvPicPr>
          <p:nvPr>
            <p:ph idx="4294967295"/>
          </p:nvPr>
        </p:nvPicPr>
        <p:blipFill>
          <a:blip r:embed="rId3"/>
          <a:stretch>
            <a:fillRect/>
          </a:stretch>
        </p:blipFill>
        <p:spPr>
          <a:xfrm>
            <a:off x="0" y="1690688"/>
            <a:ext cx="10258425" cy="5167312"/>
          </a:xfrm>
        </p:spPr>
      </p:pic>
      <p:sp>
        <p:nvSpPr>
          <p:cNvPr id="6" name="TextBox 5">
            <a:extLst>
              <a:ext uri="{FF2B5EF4-FFF2-40B4-BE49-F238E27FC236}">
                <a16:creationId xmlns:a16="http://schemas.microsoft.com/office/drawing/2014/main" id="{500053AC-9DE6-5A46-8F6C-9AEF9F9F5357}"/>
              </a:ext>
            </a:extLst>
          </p:cNvPr>
          <p:cNvSpPr txBox="1"/>
          <p:nvPr/>
        </p:nvSpPr>
        <p:spPr>
          <a:xfrm>
            <a:off x="676085" y="4690364"/>
            <a:ext cx="1168400" cy="381000"/>
          </a:xfrm>
          <a:prstGeom prst="rect">
            <a:avLst/>
          </a:prstGeom>
          <a:noFill/>
          <a:ln>
            <a:solidFill>
              <a:schemeClr val="tx1"/>
            </a:solidFill>
          </a:ln>
        </p:spPr>
        <p:txBody>
          <a:bodyPr wrap="square" rtlCol="0">
            <a:spAutoFit/>
          </a:bodyPr>
          <a:lstStyle/>
          <a:p>
            <a:r>
              <a:rPr lang="en-US" dirty="0"/>
              <a:t>Venezuela</a:t>
            </a:r>
          </a:p>
        </p:txBody>
      </p:sp>
      <p:cxnSp>
        <p:nvCxnSpPr>
          <p:cNvPr id="8" name="Straight Arrow Connector 7">
            <a:extLst>
              <a:ext uri="{FF2B5EF4-FFF2-40B4-BE49-F238E27FC236}">
                <a16:creationId xmlns:a16="http://schemas.microsoft.com/office/drawing/2014/main" id="{8465A17B-D72A-F64D-91F0-7B2E373142FA}"/>
              </a:ext>
            </a:extLst>
          </p:cNvPr>
          <p:cNvCxnSpPr/>
          <p:nvPr/>
        </p:nvCxnSpPr>
        <p:spPr>
          <a:xfrm flipV="1">
            <a:off x="1844485" y="4360164"/>
            <a:ext cx="1371600"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1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0B7-1CD4-F04E-BF0A-13B7DE2563EB}"/>
              </a:ext>
            </a:extLst>
          </p:cNvPr>
          <p:cNvSpPr>
            <a:spLocks noGrp="1"/>
          </p:cNvSpPr>
          <p:nvPr>
            <p:ph type="title"/>
          </p:nvPr>
        </p:nvSpPr>
        <p:spPr>
          <a:xfrm>
            <a:off x="838200" y="292113"/>
            <a:ext cx="10515600" cy="1325563"/>
          </a:xfrm>
        </p:spPr>
        <p:txBody>
          <a:bodyPr/>
          <a:lstStyle/>
          <a:p>
            <a:pPr algn="ctr"/>
            <a:r>
              <a:rPr lang="en-US" b="1" dirty="0"/>
              <a:t>Happiness Feedback Loop</a:t>
            </a:r>
          </a:p>
        </p:txBody>
      </p:sp>
      <p:grpSp>
        <p:nvGrpSpPr>
          <p:cNvPr id="3" name="Group 2">
            <a:extLst>
              <a:ext uri="{FF2B5EF4-FFF2-40B4-BE49-F238E27FC236}">
                <a16:creationId xmlns:a16="http://schemas.microsoft.com/office/drawing/2014/main" id="{10626836-B3C2-6849-9486-819AABA9B4AF}"/>
              </a:ext>
            </a:extLst>
          </p:cNvPr>
          <p:cNvGrpSpPr/>
          <p:nvPr/>
        </p:nvGrpSpPr>
        <p:grpSpPr>
          <a:xfrm>
            <a:off x="2762657" y="1887330"/>
            <a:ext cx="6666685" cy="4304911"/>
            <a:chOff x="4772025" y="1576434"/>
            <a:chExt cx="6666685" cy="4304911"/>
          </a:xfrm>
        </p:grpSpPr>
        <p:sp>
          <p:nvSpPr>
            <p:cNvPr id="4" name="Rounded Rectangle 3">
              <a:extLst>
                <a:ext uri="{FF2B5EF4-FFF2-40B4-BE49-F238E27FC236}">
                  <a16:creationId xmlns:a16="http://schemas.microsoft.com/office/drawing/2014/main" id="{54646098-E4AA-F041-AAC1-109B58727EE2}"/>
                </a:ext>
              </a:extLst>
            </p:cNvPr>
            <p:cNvSpPr/>
            <p:nvPr/>
          </p:nvSpPr>
          <p:spPr>
            <a:xfrm>
              <a:off x="7079762" y="1576434"/>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Socioeconomic  Policies Focusing on  Happiness</a:t>
              </a:r>
            </a:p>
          </p:txBody>
        </p:sp>
        <p:sp>
          <p:nvSpPr>
            <p:cNvPr id="5" name="Rounded Rectangle 4">
              <a:extLst>
                <a:ext uri="{FF2B5EF4-FFF2-40B4-BE49-F238E27FC236}">
                  <a16:creationId xmlns:a16="http://schemas.microsoft.com/office/drawing/2014/main" id="{4C8E1195-4B7A-394C-98DC-7C565A1B0D6D}"/>
                </a:ext>
              </a:extLst>
            </p:cNvPr>
            <p:cNvSpPr/>
            <p:nvPr/>
          </p:nvSpPr>
          <p:spPr>
            <a:xfrm>
              <a:off x="9362775" y="4905161"/>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Productive and Engaged Citizens</a:t>
              </a:r>
            </a:p>
          </p:txBody>
        </p:sp>
        <p:sp>
          <p:nvSpPr>
            <p:cNvPr id="6" name="Rounded Rectangle 5">
              <a:extLst>
                <a:ext uri="{FF2B5EF4-FFF2-40B4-BE49-F238E27FC236}">
                  <a16:creationId xmlns:a16="http://schemas.microsoft.com/office/drawing/2014/main" id="{51D3A541-3628-D944-838A-ED0C132E7139}"/>
                </a:ext>
              </a:extLst>
            </p:cNvPr>
            <p:cNvSpPr/>
            <p:nvPr/>
          </p:nvSpPr>
          <p:spPr>
            <a:xfrm>
              <a:off x="4772025" y="4888123"/>
              <a:ext cx="2075935" cy="97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Increased GDP</a:t>
              </a:r>
            </a:p>
          </p:txBody>
        </p:sp>
        <p:cxnSp>
          <p:nvCxnSpPr>
            <p:cNvPr id="7" name="Straight Arrow Connector 6">
              <a:extLst>
                <a:ext uri="{FF2B5EF4-FFF2-40B4-BE49-F238E27FC236}">
                  <a16:creationId xmlns:a16="http://schemas.microsoft.com/office/drawing/2014/main" id="{C5C247E0-9E0B-854A-8978-502B5B24E67C}"/>
                </a:ext>
              </a:extLst>
            </p:cNvPr>
            <p:cNvCxnSpPr>
              <a:cxnSpLocks/>
            </p:cNvCxnSpPr>
            <p:nvPr/>
          </p:nvCxnSpPr>
          <p:spPr>
            <a:xfrm>
              <a:off x="9172832" y="2545492"/>
              <a:ext cx="1227910" cy="224624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3427B7-4219-0949-80AB-DCA18802B195}"/>
                </a:ext>
              </a:extLst>
            </p:cNvPr>
            <p:cNvCxnSpPr>
              <a:cxnSpLocks/>
            </p:cNvCxnSpPr>
            <p:nvPr/>
          </p:nvCxnSpPr>
          <p:spPr>
            <a:xfrm flipH="1">
              <a:off x="6955718" y="5376215"/>
              <a:ext cx="231185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6C90EB-0A31-EC4F-A1B1-78732DF53FAD}"/>
                </a:ext>
              </a:extLst>
            </p:cNvPr>
            <p:cNvCxnSpPr/>
            <p:nvPr/>
          </p:nvCxnSpPr>
          <p:spPr>
            <a:xfrm flipV="1">
              <a:off x="5900608" y="2552618"/>
              <a:ext cx="1196289" cy="220670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18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580B3F-C70E-9D4E-81AD-4C81FC5A42BE}"/>
              </a:ext>
            </a:extLst>
          </p:cNvPr>
          <p:cNvPicPr>
            <a:picLocks noChangeAspect="1"/>
          </p:cNvPicPr>
          <p:nvPr/>
        </p:nvPicPr>
        <p:blipFill>
          <a:blip r:embed="rId3"/>
          <a:stretch>
            <a:fillRect/>
          </a:stretch>
        </p:blipFill>
        <p:spPr>
          <a:xfrm>
            <a:off x="271018" y="3852291"/>
            <a:ext cx="4352435" cy="2836418"/>
          </a:xfrm>
          <a:prstGeom prst="rect">
            <a:avLst/>
          </a:prstGeom>
        </p:spPr>
      </p:pic>
      <p:pic>
        <p:nvPicPr>
          <p:cNvPr id="6" name="Picture 5">
            <a:extLst>
              <a:ext uri="{FF2B5EF4-FFF2-40B4-BE49-F238E27FC236}">
                <a16:creationId xmlns:a16="http://schemas.microsoft.com/office/drawing/2014/main" id="{015FC3F1-08C2-B748-B5F0-A52DBAE659B7}"/>
              </a:ext>
            </a:extLst>
          </p:cNvPr>
          <p:cNvPicPr>
            <a:picLocks noChangeAspect="1"/>
          </p:cNvPicPr>
          <p:nvPr/>
        </p:nvPicPr>
        <p:blipFill>
          <a:blip r:embed="rId4"/>
          <a:stretch>
            <a:fillRect/>
          </a:stretch>
        </p:blipFill>
        <p:spPr>
          <a:xfrm>
            <a:off x="7951232" y="3852291"/>
            <a:ext cx="4240768" cy="2836418"/>
          </a:xfrm>
          <a:prstGeom prst="rect">
            <a:avLst/>
          </a:prstGeom>
        </p:spPr>
      </p:pic>
      <p:pic>
        <p:nvPicPr>
          <p:cNvPr id="8" name="Picture 7">
            <a:extLst>
              <a:ext uri="{FF2B5EF4-FFF2-40B4-BE49-F238E27FC236}">
                <a16:creationId xmlns:a16="http://schemas.microsoft.com/office/drawing/2014/main" id="{9A70AAA1-E6A1-E544-9FF8-824E879F2304}"/>
              </a:ext>
            </a:extLst>
          </p:cNvPr>
          <p:cNvPicPr>
            <a:picLocks noChangeAspect="1"/>
          </p:cNvPicPr>
          <p:nvPr/>
        </p:nvPicPr>
        <p:blipFill>
          <a:blip r:embed="rId5"/>
          <a:stretch>
            <a:fillRect/>
          </a:stretch>
        </p:blipFill>
        <p:spPr>
          <a:xfrm>
            <a:off x="3919782" y="296304"/>
            <a:ext cx="4352435" cy="2658319"/>
          </a:xfrm>
          <a:prstGeom prst="rect">
            <a:avLst/>
          </a:prstGeom>
        </p:spPr>
      </p:pic>
      <p:cxnSp>
        <p:nvCxnSpPr>
          <p:cNvPr id="10" name="Straight Arrow Connector 9">
            <a:extLst>
              <a:ext uri="{FF2B5EF4-FFF2-40B4-BE49-F238E27FC236}">
                <a16:creationId xmlns:a16="http://schemas.microsoft.com/office/drawing/2014/main" id="{AAB1B6D8-7D3D-5B4B-914A-A9322DA998CF}"/>
              </a:ext>
            </a:extLst>
          </p:cNvPr>
          <p:cNvCxnSpPr>
            <a:cxnSpLocks/>
            <a:stCxn id="6" idx="1"/>
          </p:cNvCxnSpPr>
          <p:nvPr/>
        </p:nvCxnSpPr>
        <p:spPr>
          <a:xfrm flipH="1">
            <a:off x="4389120" y="5270500"/>
            <a:ext cx="3562112"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DF57EBBE-5C7A-E840-A1C7-77BD4FBA8672}"/>
              </a:ext>
            </a:extLst>
          </p:cNvPr>
          <p:cNvCxnSpPr>
            <a:stCxn id="8" idx="3"/>
            <a:endCxn id="6" idx="0"/>
          </p:cNvCxnSpPr>
          <p:nvPr/>
        </p:nvCxnSpPr>
        <p:spPr>
          <a:xfrm>
            <a:off x="8272217" y="1625464"/>
            <a:ext cx="1799399" cy="2226827"/>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B17B199-5062-204A-AE3C-EB681F17A777}"/>
              </a:ext>
            </a:extLst>
          </p:cNvPr>
          <p:cNvCxnSpPr>
            <a:stCxn id="4" idx="0"/>
            <a:endCxn id="8" idx="1"/>
          </p:cNvCxnSpPr>
          <p:nvPr/>
        </p:nvCxnSpPr>
        <p:spPr>
          <a:xfrm rot="5400000" flipH="1" flipV="1">
            <a:off x="2070096" y="2002605"/>
            <a:ext cx="2226827" cy="1472546"/>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D96B092-19F4-D04C-BAED-F36D41090F27}"/>
              </a:ext>
            </a:extLst>
          </p:cNvPr>
          <p:cNvSpPr txBox="1"/>
          <p:nvPr/>
        </p:nvSpPr>
        <p:spPr>
          <a:xfrm>
            <a:off x="5196929" y="3309784"/>
            <a:ext cx="2501813" cy="707886"/>
          </a:xfrm>
          <a:prstGeom prst="rect">
            <a:avLst/>
          </a:prstGeom>
          <a:noFill/>
        </p:spPr>
        <p:txBody>
          <a:bodyPr wrap="square" rtlCol="0">
            <a:spAutoFit/>
          </a:bodyPr>
          <a:lstStyle/>
          <a:p>
            <a:r>
              <a:rPr lang="en-US" sz="4000" b="1" dirty="0"/>
              <a:t>Venezuela</a:t>
            </a:r>
          </a:p>
        </p:txBody>
      </p:sp>
    </p:spTree>
    <p:extLst>
      <p:ext uri="{BB962C8B-B14F-4D97-AF65-F5344CB8AC3E}">
        <p14:creationId xmlns:p14="http://schemas.microsoft.com/office/powerpoint/2010/main" val="41345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a:extLst>
              <a:ext uri="{FF2B5EF4-FFF2-40B4-BE49-F238E27FC236}">
                <a16:creationId xmlns:a16="http://schemas.microsoft.com/office/drawing/2014/main" id="{5B17B199-5062-204A-AE3C-EB681F17A777}"/>
              </a:ext>
            </a:extLst>
          </p:cNvPr>
          <p:cNvCxnSpPr>
            <a:cxnSpLocks/>
          </p:cNvCxnSpPr>
          <p:nvPr/>
        </p:nvCxnSpPr>
        <p:spPr>
          <a:xfrm rot="5400000" flipH="1" flipV="1">
            <a:off x="2070096" y="2002605"/>
            <a:ext cx="2226827" cy="1472546"/>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D96B092-19F4-D04C-BAED-F36D41090F27}"/>
              </a:ext>
            </a:extLst>
          </p:cNvPr>
          <p:cNvSpPr txBox="1"/>
          <p:nvPr/>
        </p:nvSpPr>
        <p:spPr>
          <a:xfrm>
            <a:off x="5196929" y="3309784"/>
            <a:ext cx="2501813" cy="707886"/>
          </a:xfrm>
          <a:prstGeom prst="rect">
            <a:avLst/>
          </a:prstGeom>
          <a:noFill/>
        </p:spPr>
        <p:txBody>
          <a:bodyPr wrap="square" rtlCol="0">
            <a:spAutoFit/>
          </a:bodyPr>
          <a:lstStyle/>
          <a:p>
            <a:r>
              <a:rPr lang="en-US" sz="4000" b="1" dirty="0"/>
              <a:t>Venezuela</a:t>
            </a:r>
          </a:p>
        </p:txBody>
      </p:sp>
      <p:pic>
        <p:nvPicPr>
          <p:cNvPr id="3" name="Picture 2">
            <a:extLst>
              <a:ext uri="{FF2B5EF4-FFF2-40B4-BE49-F238E27FC236}">
                <a16:creationId xmlns:a16="http://schemas.microsoft.com/office/drawing/2014/main" id="{D7DC0B32-4ECD-AC44-BA82-CE9BDAE4A44B}"/>
              </a:ext>
            </a:extLst>
          </p:cNvPr>
          <p:cNvPicPr>
            <a:picLocks noChangeAspect="1"/>
          </p:cNvPicPr>
          <p:nvPr/>
        </p:nvPicPr>
        <p:blipFill>
          <a:blip r:embed="rId3"/>
          <a:stretch>
            <a:fillRect/>
          </a:stretch>
        </p:blipFill>
        <p:spPr>
          <a:xfrm>
            <a:off x="246525" y="3905546"/>
            <a:ext cx="4257013" cy="2785331"/>
          </a:xfrm>
          <a:prstGeom prst="rect">
            <a:avLst/>
          </a:prstGeom>
        </p:spPr>
      </p:pic>
      <p:cxnSp>
        <p:nvCxnSpPr>
          <p:cNvPr id="10" name="Straight Arrow Connector 9">
            <a:extLst>
              <a:ext uri="{FF2B5EF4-FFF2-40B4-BE49-F238E27FC236}">
                <a16:creationId xmlns:a16="http://schemas.microsoft.com/office/drawing/2014/main" id="{AAB1B6D8-7D3D-5B4B-914A-A9322DA998CF}"/>
              </a:ext>
            </a:extLst>
          </p:cNvPr>
          <p:cNvCxnSpPr>
            <a:cxnSpLocks/>
          </p:cNvCxnSpPr>
          <p:nvPr/>
        </p:nvCxnSpPr>
        <p:spPr>
          <a:xfrm flipH="1">
            <a:off x="4389120" y="5270500"/>
            <a:ext cx="3562112"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9D0D87-1B45-8D48-A21B-5EBE25D3011E}"/>
              </a:ext>
            </a:extLst>
          </p:cNvPr>
          <p:cNvPicPr>
            <a:picLocks noChangeAspect="1"/>
          </p:cNvPicPr>
          <p:nvPr/>
        </p:nvPicPr>
        <p:blipFill>
          <a:blip r:embed="rId4"/>
          <a:stretch>
            <a:fillRect/>
          </a:stretch>
        </p:blipFill>
        <p:spPr>
          <a:xfrm>
            <a:off x="7791184" y="3718269"/>
            <a:ext cx="4352435" cy="3104462"/>
          </a:xfrm>
          <a:prstGeom prst="rect">
            <a:avLst/>
          </a:prstGeom>
        </p:spPr>
      </p:pic>
      <p:pic>
        <p:nvPicPr>
          <p:cNvPr id="11" name="Picture 10">
            <a:extLst>
              <a:ext uri="{FF2B5EF4-FFF2-40B4-BE49-F238E27FC236}">
                <a16:creationId xmlns:a16="http://schemas.microsoft.com/office/drawing/2014/main" id="{4175674E-BAE7-DC42-A05F-1195D656BB18}"/>
              </a:ext>
            </a:extLst>
          </p:cNvPr>
          <p:cNvPicPr>
            <a:picLocks noChangeAspect="1"/>
          </p:cNvPicPr>
          <p:nvPr/>
        </p:nvPicPr>
        <p:blipFill>
          <a:blip r:embed="rId5"/>
          <a:stretch>
            <a:fillRect/>
          </a:stretch>
        </p:blipFill>
        <p:spPr>
          <a:xfrm>
            <a:off x="3986669" y="269934"/>
            <a:ext cx="4427089" cy="3009197"/>
          </a:xfrm>
          <a:prstGeom prst="rect">
            <a:avLst/>
          </a:prstGeom>
        </p:spPr>
      </p:pic>
      <p:cxnSp>
        <p:nvCxnSpPr>
          <p:cNvPr id="12" name="Elbow Connector 11">
            <a:extLst>
              <a:ext uri="{FF2B5EF4-FFF2-40B4-BE49-F238E27FC236}">
                <a16:creationId xmlns:a16="http://schemas.microsoft.com/office/drawing/2014/main" id="{DF57EBBE-5C7A-E840-A1C7-77BD4FBA8672}"/>
              </a:ext>
            </a:extLst>
          </p:cNvPr>
          <p:cNvCxnSpPr>
            <a:cxnSpLocks/>
          </p:cNvCxnSpPr>
          <p:nvPr/>
        </p:nvCxnSpPr>
        <p:spPr>
          <a:xfrm>
            <a:off x="8272217" y="1625464"/>
            <a:ext cx="1799399" cy="2226827"/>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42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D96B092-19F4-D04C-BAED-F36D41090F27}"/>
              </a:ext>
            </a:extLst>
          </p:cNvPr>
          <p:cNvSpPr txBox="1"/>
          <p:nvPr/>
        </p:nvSpPr>
        <p:spPr>
          <a:xfrm>
            <a:off x="5196929" y="3309784"/>
            <a:ext cx="2501813" cy="707886"/>
          </a:xfrm>
          <a:prstGeom prst="rect">
            <a:avLst/>
          </a:prstGeom>
          <a:noFill/>
        </p:spPr>
        <p:txBody>
          <a:bodyPr wrap="square" rtlCol="0">
            <a:spAutoFit/>
          </a:bodyPr>
          <a:lstStyle/>
          <a:p>
            <a:r>
              <a:rPr lang="en-US" sz="4000" b="1" dirty="0"/>
              <a:t>Venezuela</a:t>
            </a:r>
          </a:p>
        </p:txBody>
      </p:sp>
      <p:cxnSp>
        <p:nvCxnSpPr>
          <p:cNvPr id="12" name="Elbow Connector 11">
            <a:extLst>
              <a:ext uri="{FF2B5EF4-FFF2-40B4-BE49-F238E27FC236}">
                <a16:creationId xmlns:a16="http://schemas.microsoft.com/office/drawing/2014/main" id="{DF57EBBE-5C7A-E840-A1C7-77BD4FBA8672}"/>
              </a:ext>
            </a:extLst>
          </p:cNvPr>
          <p:cNvCxnSpPr>
            <a:cxnSpLocks/>
          </p:cNvCxnSpPr>
          <p:nvPr/>
        </p:nvCxnSpPr>
        <p:spPr>
          <a:xfrm>
            <a:off x="8272217" y="1625464"/>
            <a:ext cx="1799399" cy="2226827"/>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CF74322-1C3E-D14B-85BE-DF2273AFB378}"/>
              </a:ext>
            </a:extLst>
          </p:cNvPr>
          <p:cNvPicPr>
            <a:picLocks noChangeAspect="1"/>
          </p:cNvPicPr>
          <p:nvPr/>
        </p:nvPicPr>
        <p:blipFill>
          <a:blip r:embed="rId3"/>
          <a:stretch>
            <a:fillRect/>
          </a:stretch>
        </p:blipFill>
        <p:spPr>
          <a:xfrm>
            <a:off x="7113" y="3852290"/>
            <a:ext cx="4440134" cy="2970439"/>
          </a:xfrm>
          <a:prstGeom prst="rect">
            <a:avLst/>
          </a:prstGeom>
        </p:spPr>
      </p:pic>
      <p:pic>
        <p:nvPicPr>
          <p:cNvPr id="6" name="Picture 5">
            <a:extLst>
              <a:ext uri="{FF2B5EF4-FFF2-40B4-BE49-F238E27FC236}">
                <a16:creationId xmlns:a16="http://schemas.microsoft.com/office/drawing/2014/main" id="{2E0CBD88-343D-E741-A0EF-60F13C17B742}"/>
              </a:ext>
            </a:extLst>
          </p:cNvPr>
          <p:cNvPicPr>
            <a:picLocks noChangeAspect="1"/>
          </p:cNvPicPr>
          <p:nvPr/>
        </p:nvPicPr>
        <p:blipFill>
          <a:blip r:embed="rId4"/>
          <a:stretch>
            <a:fillRect/>
          </a:stretch>
        </p:blipFill>
        <p:spPr>
          <a:xfrm>
            <a:off x="3919783" y="259335"/>
            <a:ext cx="4615245" cy="3052355"/>
          </a:xfrm>
          <a:prstGeom prst="rect">
            <a:avLst/>
          </a:prstGeom>
        </p:spPr>
      </p:pic>
      <p:cxnSp>
        <p:nvCxnSpPr>
          <p:cNvPr id="14" name="Elbow Connector 13">
            <a:extLst>
              <a:ext uri="{FF2B5EF4-FFF2-40B4-BE49-F238E27FC236}">
                <a16:creationId xmlns:a16="http://schemas.microsoft.com/office/drawing/2014/main" id="{5B17B199-5062-204A-AE3C-EB681F17A777}"/>
              </a:ext>
            </a:extLst>
          </p:cNvPr>
          <p:cNvCxnSpPr>
            <a:cxnSpLocks/>
          </p:cNvCxnSpPr>
          <p:nvPr/>
        </p:nvCxnSpPr>
        <p:spPr>
          <a:xfrm rot="5400000" flipH="1" flipV="1">
            <a:off x="2070096" y="2002605"/>
            <a:ext cx="2226827" cy="1472546"/>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6D97961-DFA2-EA4F-8DFE-42BC02F0D73F}"/>
              </a:ext>
            </a:extLst>
          </p:cNvPr>
          <p:cNvPicPr>
            <a:picLocks noChangeAspect="1"/>
          </p:cNvPicPr>
          <p:nvPr/>
        </p:nvPicPr>
        <p:blipFill>
          <a:blip r:embed="rId5"/>
          <a:stretch>
            <a:fillRect/>
          </a:stretch>
        </p:blipFill>
        <p:spPr>
          <a:xfrm>
            <a:off x="7918603" y="3852291"/>
            <a:ext cx="4414635" cy="3005709"/>
          </a:xfrm>
          <a:prstGeom prst="rect">
            <a:avLst/>
          </a:prstGeom>
        </p:spPr>
      </p:pic>
      <p:cxnSp>
        <p:nvCxnSpPr>
          <p:cNvPr id="10" name="Straight Arrow Connector 9">
            <a:extLst>
              <a:ext uri="{FF2B5EF4-FFF2-40B4-BE49-F238E27FC236}">
                <a16:creationId xmlns:a16="http://schemas.microsoft.com/office/drawing/2014/main" id="{AAB1B6D8-7D3D-5B4B-914A-A9322DA998CF}"/>
              </a:ext>
            </a:extLst>
          </p:cNvPr>
          <p:cNvCxnSpPr>
            <a:cxnSpLocks/>
          </p:cNvCxnSpPr>
          <p:nvPr/>
        </p:nvCxnSpPr>
        <p:spPr>
          <a:xfrm flipH="1">
            <a:off x="4389120" y="5270500"/>
            <a:ext cx="3562112"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1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AD925-5F2D-EA42-A1DA-AF93356FFB64}"/>
              </a:ext>
            </a:extLst>
          </p:cNvPr>
          <p:cNvSpPr>
            <a:spLocks noGrp="1"/>
          </p:cNvSpPr>
          <p:nvPr>
            <p:ph type="title"/>
          </p:nvPr>
        </p:nvSpPr>
        <p:spPr/>
        <p:txBody>
          <a:bodyPr/>
          <a:lstStyle/>
          <a:p>
            <a:pPr algn="ctr"/>
            <a:r>
              <a:rPr lang="en-US" b="1" dirty="0"/>
              <a:t>Recommendations</a:t>
            </a:r>
          </a:p>
        </p:txBody>
      </p:sp>
      <p:sp>
        <p:nvSpPr>
          <p:cNvPr id="5" name="Content Placeholder 4">
            <a:extLst>
              <a:ext uri="{FF2B5EF4-FFF2-40B4-BE49-F238E27FC236}">
                <a16:creationId xmlns:a16="http://schemas.microsoft.com/office/drawing/2014/main" id="{67778085-58F9-2843-B8BA-1A1792A02B9C}"/>
              </a:ext>
            </a:extLst>
          </p:cNvPr>
          <p:cNvSpPr>
            <a:spLocks noGrp="1"/>
          </p:cNvSpPr>
          <p:nvPr>
            <p:ph idx="1"/>
          </p:nvPr>
        </p:nvSpPr>
        <p:spPr/>
        <p:txBody>
          <a:bodyPr/>
          <a:lstStyle/>
          <a:p>
            <a:r>
              <a:rPr lang="en-US" dirty="0"/>
              <a:t>Develop public policy centered around increasing happiness</a:t>
            </a:r>
          </a:p>
          <a:p>
            <a:r>
              <a:rPr lang="en-US" dirty="0"/>
              <a:t>Increase happiness to increase GDP</a:t>
            </a:r>
          </a:p>
          <a:p>
            <a:r>
              <a:rPr lang="en-US" dirty="0"/>
              <a:t>Allocate revenue from increased GDP to finance more happiness-focused public policy and projects</a:t>
            </a:r>
          </a:p>
          <a:p>
            <a:endParaRPr lang="en-US" dirty="0"/>
          </a:p>
        </p:txBody>
      </p:sp>
    </p:spTree>
    <p:extLst>
      <p:ext uri="{BB962C8B-B14F-4D97-AF65-F5344CB8AC3E}">
        <p14:creationId xmlns:p14="http://schemas.microsoft.com/office/powerpoint/2010/main" val="230611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934</Words>
  <Application>Microsoft Macintosh PowerPoint</Application>
  <PresentationFormat>Widescreen</PresentationFormat>
  <Paragraphs>58</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Pursuit of Happiness</vt:lpstr>
      <vt:lpstr>Purpose</vt:lpstr>
      <vt:lpstr>Methods</vt:lpstr>
      <vt:lpstr>Evaluating Changes in Global Happiness Scores</vt:lpstr>
      <vt:lpstr>Happiness Feedback Loop</vt:lpstr>
      <vt:lpstr>PowerPoint Presentation</vt:lpstr>
      <vt:lpstr>PowerPoint Presentation</vt:lpstr>
      <vt:lpstr>PowerPoint Presentation</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Pursuit of Happiness</dc:title>
  <dc:creator>Katherine Pokrass</dc:creator>
  <cp:lastModifiedBy>Katherine Pokrass</cp:lastModifiedBy>
  <cp:revision>27</cp:revision>
  <dcterms:created xsi:type="dcterms:W3CDTF">2019-05-14T19:47:44Z</dcterms:created>
  <dcterms:modified xsi:type="dcterms:W3CDTF">2019-05-15T17:53:00Z</dcterms:modified>
</cp:coreProperties>
</file>