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6" r:id="rId1"/>
  </p:sldMasterIdLst>
  <p:notesMasterIdLst>
    <p:notesMasterId r:id="rId13"/>
  </p:notesMasterIdLst>
  <p:sldIdLst>
    <p:sldId id="256" r:id="rId2"/>
    <p:sldId id="261" r:id="rId3"/>
    <p:sldId id="264" r:id="rId4"/>
    <p:sldId id="267" r:id="rId5"/>
    <p:sldId id="265" r:id="rId6"/>
    <p:sldId id="269" r:id="rId7"/>
    <p:sldId id="275" r:id="rId8"/>
    <p:sldId id="276" r:id="rId9"/>
    <p:sldId id="272"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5EDB"/>
    <a:srgbClr val="8D3BC9"/>
    <a:srgbClr val="D024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p:restoredTop sz="72864"/>
  </p:normalViewPr>
  <p:slideViewPr>
    <p:cSldViewPr snapToGrid="0" snapToObjects="1">
      <p:cViewPr varScale="1">
        <p:scale>
          <a:sx n="77" d="100"/>
          <a:sy n="77" d="100"/>
        </p:scale>
        <p:origin x="11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1DB9D-80F7-7044-B4C9-957697A60CE8}" type="datetimeFigureOut">
              <a:rPr lang="en-US" smtClean="0"/>
              <a:t>5/13/19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CEA2C-03C2-6F46-913D-1527B52356AE}" type="slidenum">
              <a:rPr lang="en-US" smtClean="0"/>
              <a:t>‹#›</a:t>
            </a:fld>
            <a:endParaRPr lang="en-US"/>
          </a:p>
        </p:txBody>
      </p:sp>
    </p:spTree>
    <p:extLst>
      <p:ext uri="{BB962C8B-B14F-4D97-AF65-F5344CB8AC3E}">
        <p14:creationId xmlns:p14="http://schemas.microsoft.com/office/powerpoint/2010/main" val="3709468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publication of the Wealth of Nations by Adam Smith in the 1700’s, it has been thought that a nation’s wealth is directly proportional to its citizen's happiness. And for the most part, that is true as 15 of the top 25 happiest countries in 2019 are also in the top 25 countries with the highest GDP. Thus, most current governmental policies are focused on increasing GDP as the main strategy for promoting the happiness of its citizens. However, the Global Happiness report, an annual publication from the United Nation’s Sustainable Development Solutions Network summarizing global happiness measures, has found that while the world is becoming richer as a whole there is still considerable unhappiness and that many of the most affluent nations are actually declining in happiness. In a sense, we now have data to prove the old saying that money can’t buy happiness.</a:t>
            </a:r>
          </a:p>
          <a:p>
            <a:endParaRPr lang="en-US" dirty="0"/>
          </a:p>
          <a:p>
            <a:r>
              <a:rPr lang="en-US" dirty="0"/>
              <a:t>To combat the socioeconomic burden of declining mental health, the Global Council for Happiness and Well-Being analyzes the findings and data from these reports with the aim of creating a framework for government policy makers to follow that will promote happiness in accordance with 17 sustainable development goals. These goals outline a holistic approach to the development of happiness by focusing on fostering equitable and inclusive economies, quality education, accessible healthcare, social protection, and the preservation of the natural environment. The council has found that not only do the policies of the happiest countries align with a majority of the sustainable development goals, but that the citizens of the happiest countries are also more prosocial, engaged in government, and productive. Essentially, happiness breeds more happiness. Because the Global Happiness Report’s initial publication was in 2012, the long-term effects of adhering to the sustainable development goals is unknown. But, being able to model happiness scores for a  nation will better inform that nation’s policy makers on developing a stable and productive environment for its citizens.</a:t>
            </a:r>
          </a:p>
        </p:txBody>
      </p:sp>
      <p:sp>
        <p:nvSpPr>
          <p:cNvPr id="4" name="Slide Number Placeholder 3"/>
          <p:cNvSpPr>
            <a:spLocks noGrp="1"/>
          </p:cNvSpPr>
          <p:nvPr>
            <p:ph type="sldNum" sz="quarter" idx="5"/>
          </p:nvPr>
        </p:nvSpPr>
        <p:spPr/>
        <p:txBody>
          <a:bodyPr/>
          <a:lstStyle/>
          <a:p>
            <a:fld id="{BEFCEA2C-03C2-6F46-913D-1527B52356AE}" type="slidenum">
              <a:rPr lang="en-US" smtClean="0"/>
              <a:t>2</a:t>
            </a:fld>
            <a:endParaRPr lang="en-US"/>
          </a:p>
        </p:txBody>
      </p:sp>
    </p:spTree>
    <p:extLst>
      <p:ext uri="{BB962C8B-B14F-4D97-AF65-F5344CB8AC3E}">
        <p14:creationId xmlns:p14="http://schemas.microsoft.com/office/powerpoint/2010/main" val="376754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used for this project was a collection of survey responses to the Gallop World Poll from the citizens of different nations from 2005 to 2018 covering topics such as life expectancy, perceptions of corruption, freedom of choice, and accessibility to social support. The model created to predict the global happiness scores from this data employed a stacking strategy where a collection of base-level classifying models make happiness score predictions, which are then presented along with the original data to a second-level classifying model to make the final happiness prediction. This strategy has been used with significant success in many national data science competitions and was selected for this project to increase the overall accuracy of the model.</a:t>
            </a:r>
          </a:p>
        </p:txBody>
      </p:sp>
      <p:sp>
        <p:nvSpPr>
          <p:cNvPr id="4" name="Slide Number Placeholder 3"/>
          <p:cNvSpPr>
            <a:spLocks noGrp="1"/>
          </p:cNvSpPr>
          <p:nvPr>
            <p:ph type="sldNum" sz="quarter" idx="5"/>
          </p:nvPr>
        </p:nvSpPr>
        <p:spPr/>
        <p:txBody>
          <a:bodyPr/>
          <a:lstStyle/>
          <a:p>
            <a:fld id="{BEFCEA2C-03C2-6F46-913D-1527B52356AE}" type="slidenum">
              <a:rPr lang="en-US" smtClean="0"/>
              <a:t>3</a:t>
            </a:fld>
            <a:endParaRPr lang="en-US"/>
          </a:p>
        </p:txBody>
      </p:sp>
    </p:spTree>
    <p:extLst>
      <p:ext uri="{BB962C8B-B14F-4D97-AF65-F5344CB8AC3E}">
        <p14:creationId xmlns:p14="http://schemas.microsoft.com/office/powerpoint/2010/main" val="85325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Additionally, while the survey responses from the Gallop World Poll were accessible back to the year 2005 for most countries, only the most recent 5 years of happiness scores were available. Thus, this project utilized a technique called semi-supervised learning where the data points without actual reported happiness scores were given pseudo-labels equal to the predicted happiness scores from the stacked model. This technique is used by major companies such as Google and Microsoft to increase the amount of usable data without having to pay and wait for a human to label the data by hand. Semi-supervised learning was used in this project to increase the performance of the model we created by giving it access to a greater amount of information from the data describing its underlying structure and trends.</a:t>
            </a:r>
          </a:p>
        </p:txBody>
      </p:sp>
      <p:sp>
        <p:nvSpPr>
          <p:cNvPr id="4" name="Slide Number Placeholder 3"/>
          <p:cNvSpPr>
            <a:spLocks noGrp="1"/>
          </p:cNvSpPr>
          <p:nvPr>
            <p:ph type="sldNum" sz="quarter" idx="5"/>
          </p:nvPr>
        </p:nvSpPr>
        <p:spPr/>
        <p:txBody>
          <a:bodyPr/>
          <a:lstStyle/>
          <a:p>
            <a:fld id="{BEFCEA2C-03C2-6F46-913D-1527B52356AE}" type="slidenum">
              <a:rPr lang="en-US" smtClean="0"/>
              <a:t>4</a:t>
            </a:fld>
            <a:endParaRPr lang="en-US"/>
          </a:p>
        </p:txBody>
      </p:sp>
    </p:spTree>
    <p:extLst>
      <p:ext uri="{BB962C8B-B14F-4D97-AF65-F5344CB8AC3E}">
        <p14:creationId xmlns:p14="http://schemas.microsoft.com/office/powerpoint/2010/main" val="3139921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additional efforts were successful as the model trained on the ground-truth labeled and pseudo-labeled data scored 5% higher than the model trained on the ground-truth labels alone. Thus, we can conclude that our model is able to predict the happiness scores of a nation based on the Gallop World Poll survey responses with roughly 90% accuracy.</a:t>
            </a:r>
          </a:p>
        </p:txBody>
      </p:sp>
      <p:sp>
        <p:nvSpPr>
          <p:cNvPr id="4" name="Slide Number Placeholder 3"/>
          <p:cNvSpPr>
            <a:spLocks noGrp="1"/>
          </p:cNvSpPr>
          <p:nvPr>
            <p:ph type="sldNum" sz="quarter" idx="5"/>
          </p:nvPr>
        </p:nvSpPr>
        <p:spPr/>
        <p:txBody>
          <a:bodyPr/>
          <a:lstStyle/>
          <a:p>
            <a:fld id="{BEFCEA2C-03C2-6F46-913D-1527B52356AE}" type="slidenum">
              <a:rPr lang="en-US" smtClean="0"/>
              <a:t>5</a:t>
            </a:fld>
            <a:endParaRPr lang="en-US"/>
          </a:p>
        </p:txBody>
      </p:sp>
    </p:spTree>
    <p:extLst>
      <p:ext uri="{BB962C8B-B14F-4D97-AF65-F5344CB8AC3E}">
        <p14:creationId xmlns:p14="http://schemas.microsoft.com/office/powerpoint/2010/main" val="161349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t>
            </a:r>
            <a:r>
              <a:rPr lang="en-US" dirty="0"/>
              <a:t>graphic displays the change in national happiness scores from 2014 to 2018 where a darker blue equates to a larger increase in happiness scores and a darker red indicates a larger decrease in happiness scores. Please direct your attention to Venezuela and Benin and note that these two countries represent the nations with the greatest negative and positive changes, respectively, to their happiness scores.</a:t>
            </a:r>
          </a:p>
        </p:txBody>
      </p:sp>
      <p:sp>
        <p:nvSpPr>
          <p:cNvPr id="4" name="Slide Number Placeholder 3"/>
          <p:cNvSpPr>
            <a:spLocks noGrp="1"/>
          </p:cNvSpPr>
          <p:nvPr>
            <p:ph type="sldNum" sz="quarter" idx="5"/>
          </p:nvPr>
        </p:nvSpPr>
        <p:spPr/>
        <p:txBody>
          <a:bodyPr/>
          <a:lstStyle/>
          <a:p>
            <a:fld id="{BEFCEA2C-03C2-6F46-913D-1527B52356AE}" type="slidenum">
              <a:rPr lang="en-US" smtClean="0"/>
              <a:t>6</a:t>
            </a:fld>
            <a:endParaRPr lang="en-US"/>
          </a:p>
        </p:txBody>
      </p:sp>
    </p:spTree>
    <p:extLst>
      <p:ext uri="{BB962C8B-B14F-4D97-AF65-F5344CB8AC3E}">
        <p14:creationId xmlns:p14="http://schemas.microsoft.com/office/powerpoint/2010/main" val="58120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2015 Global Happiness Report, Venezuela was ranked 22</a:t>
            </a:r>
            <a:r>
              <a:rPr lang="en-US" baseline="30000" dirty="0"/>
              <a:t>nd</a:t>
            </a:r>
            <a:r>
              <a:rPr lang="en-US" dirty="0"/>
              <a:t> with a happiness score of 6.8. Since then it has fallen 85 spots to 107</a:t>
            </a:r>
            <a:r>
              <a:rPr lang="en-US" baseline="30000" dirty="0"/>
              <a:t>th</a:t>
            </a:r>
            <a:r>
              <a:rPr lang="en-US" dirty="0"/>
              <a:t> in the 2019 report and dropped its happiness score by 2.1 points. The dramatic decline of the happiness of this nation’s citizens is a direct result of it current socioeconomic crisis. Venezuela is currently experiencing shortages of basic goods, increased child mortality and disease, rapidly rising unemployment rates, and unprecedented hyperinflation. Understandably, Venezuelans are unhappy, which has led the the mass emigration of 3 million people to the surrounding countries.</a:t>
            </a:r>
          </a:p>
          <a:p>
            <a:endParaRPr lang="en-US" dirty="0"/>
          </a:p>
          <a:p>
            <a:r>
              <a:rPr lang="en-US" dirty="0"/>
              <a:t>While it is impossible to blame a single policy for the current crisis. Analyzing its recent history may give some insight into what sent Venezuela on this path of decline. Oil was discovered in the country in the early 1900’s and it has been one of the world’s leading exporters ever since. Oil prices dropped in the 1980s in response to a surplus of crude oil, sending the country into a foreign debt crisis and destabilized the economy. Oil prices recovered in the early 2000’s and the government established populist social welfare policies in response to the increased revenue. These policies focused on reducing economic inequality and initially boosted social spending and happiness. However, widespread corruption and diversion of funds away from other sectors of the country not related to increasing oil exports has led to the current crisis.</a:t>
            </a:r>
          </a:p>
          <a:p>
            <a:endParaRPr lang="en-US" dirty="0"/>
          </a:p>
          <a:p>
            <a:endParaRPr lang="en-US" dirty="0"/>
          </a:p>
        </p:txBody>
      </p:sp>
      <p:sp>
        <p:nvSpPr>
          <p:cNvPr id="4" name="Slide Number Placeholder 3"/>
          <p:cNvSpPr>
            <a:spLocks noGrp="1"/>
          </p:cNvSpPr>
          <p:nvPr>
            <p:ph type="sldNum" sz="quarter" idx="5"/>
          </p:nvPr>
        </p:nvSpPr>
        <p:spPr/>
        <p:txBody>
          <a:bodyPr/>
          <a:lstStyle/>
          <a:p>
            <a:fld id="{BEFCEA2C-03C2-6F46-913D-1527B52356AE}" type="slidenum">
              <a:rPr lang="en-US" smtClean="0"/>
              <a:t>7</a:t>
            </a:fld>
            <a:endParaRPr lang="en-US"/>
          </a:p>
        </p:txBody>
      </p:sp>
    </p:spTree>
    <p:extLst>
      <p:ext uri="{BB962C8B-B14F-4D97-AF65-F5344CB8AC3E}">
        <p14:creationId xmlns:p14="http://schemas.microsoft.com/office/powerpoint/2010/main" val="1156234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country of Benin, on the other hand, has shown significant increases in happiness measures since 2014, due in large part to grants aimed at improving many aspects of the nation such as its judicial system, healthcare, and accessibility to the internet. It was awarded 307 million dollars as part of the Millennium Challenge Grant in 2006. These funds went to developing an off-grid clean energy facility, financing small businesses, and investing in the agricultural sector to promote greater access to food in rural areas. Additionally, the recent Bamako initiative directs funds towards the revitalization of the healthcare system and expansion of immunization programs in rural areas. These efforts align with the sustainable development goals, and thus Benin has seen an increase in its happiness scores and global happiness rank since 2014. The country has risen 53 positions and increased its happiness score by 1.5 points.</a:t>
            </a:r>
          </a:p>
          <a:p>
            <a:endParaRPr lang="en-US" dirty="0"/>
          </a:p>
          <a:p>
            <a:endParaRPr lang="en-US" dirty="0"/>
          </a:p>
          <a:p>
            <a:endParaRPr lang="en-US" dirty="0"/>
          </a:p>
          <a:p>
            <a:endParaRPr lang="en-US" dirty="0"/>
          </a:p>
          <a:p>
            <a:endParaRPr lang="en-US" dirty="0"/>
          </a:p>
          <a:p>
            <a:r>
              <a:rPr lang="en-US" dirty="0"/>
              <a:t>Increased 1.5 in happiness score since 2014 (3.3– 4.9)</a:t>
            </a:r>
          </a:p>
          <a:p>
            <a:endParaRPr lang="en-US" dirty="0"/>
          </a:p>
          <a:p>
            <a:r>
              <a:rPr lang="en-US" dirty="0"/>
              <a:t>Increased 53 positions in rank since 2014 (154</a:t>
            </a:r>
            <a:r>
              <a:rPr lang="en-US" baseline="30000" dirty="0"/>
              <a:t>th</a:t>
            </a:r>
            <a:r>
              <a:rPr lang="en-US" dirty="0"/>
              <a:t> to 101</a:t>
            </a:r>
            <a:r>
              <a:rPr lang="en-US" baseline="30000" dirty="0"/>
              <a:t>st</a:t>
            </a:r>
            <a:r>
              <a:rPr lang="en-US" dirty="0"/>
              <a:t>)</a:t>
            </a:r>
          </a:p>
          <a:p>
            <a:endParaRPr lang="en-US" dirty="0"/>
          </a:p>
          <a:p>
            <a:r>
              <a:rPr lang="en-US" dirty="0"/>
              <a:t>Former French colony, gained full independence in 1960. since has had different democratic governments, military coups, and was Communist 1975 – 1990. In 1979 had a show election where there was only Mathieu </a:t>
            </a:r>
            <a:r>
              <a:rPr lang="en-US" dirty="0" err="1"/>
              <a:t>Kerekou</a:t>
            </a:r>
            <a:r>
              <a:rPr lang="en-US" dirty="0"/>
              <a:t> on the ballot. During his term, multiple policy changes caused foreign nations to withdraw their investments and for teachers in the country to leave. This reorganization was financed by agreeing to take nuclear waste from the Soviet Union and France. </a:t>
            </a:r>
          </a:p>
          <a:p>
            <a:endParaRPr lang="en-US" dirty="0"/>
          </a:p>
          <a:p>
            <a:r>
              <a:rPr lang="en-US" dirty="0"/>
              <a:t>In 2006, Benin had their first free and fair election and received 307 million dollars as part of the </a:t>
            </a:r>
            <a:r>
              <a:rPr lang="en-US" dirty="0" err="1"/>
              <a:t>Millenium</a:t>
            </a:r>
            <a:r>
              <a:rPr lang="en-US" dirty="0"/>
              <a:t> Challenge Grant to improve their judicial system, international commerce, and financial sector.</a:t>
            </a:r>
          </a:p>
          <a:p>
            <a:endParaRPr lang="en-US" dirty="0"/>
          </a:p>
          <a:p>
            <a:r>
              <a:rPr lang="en-US" dirty="0"/>
              <a:t>Africa Coast to Europe Cable in 2011 (reduce prices of data and increase access to internet)</a:t>
            </a:r>
          </a:p>
          <a:p>
            <a:endParaRPr lang="en-US" dirty="0"/>
          </a:p>
          <a:p>
            <a:r>
              <a:rPr lang="en-US" dirty="0"/>
              <a:t>Bamako Initiative (improvements to health)</a:t>
            </a:r>
          </a:p>
        </p:txBody>
      </p:sp>
      <p:sp>
        <p:nvSpPr>
          <p:cNvPr id="4" name="Slide Number Placeholder 3"/>
          <p:cNvSpPr>
            <a:spLocks noGrp="1"/>
          </p:cNvSpPr>
          <p:nvPr>
            <p:ph type="sldNum" sz="quarter" idx="5"/>
          </p:nvPr>
        </p:nvSpPr>
        <p:spPr/>
        <p:txBody>
          <a:bodyPr/>
          <a:lstStyle/>
          <a:p>
            <a:fld id="{BEFCEA2C-03C2-6F46-913D-1527B52356AE}" type="slidenum">
              <a:rPr lang="en-US" smtClean="0"/>
              <a:t>8</a:t>
            </a:fld>
            <a:endParaRPr lang="en-US"/>
          </a:p>
        </p:txBody>
      </p:sp>
    </p:spTree>
    <p:extLst>
      <p:ext uri="{BB962C8B-B14F-4D97-AF65-F5344CB8AC3E}">
        <p14:creationId xmlns:p14="http://schemas.microsoft.com/office/powerpoint/2010/main" val="1428834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there is a correlation between unhappiness and displays of civil unrest, a model that is able to predict happiness scores could be used to identify countries at risk of turmoil and give international governing bodies more time to plan for the repercussions or coordinate an intervention.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Additionally, the model built as part of this project could be used to predict the effects of proposed policy changes and thus guide their implementation</a:t>
            </a:r>
          </a:p>
          <a:p>
            <a:endParaRPr lang="en-US" dirty="0"/>
          </a:p>
          <a:p>
            <a:r>
              <a:rPr lang="en-US" dirty="0"/>
              <a:t>Lastly, the insights gained from tracking and predicting the effects of policy changes could help guide the development countries recovering from turmoil to encourage stability.</a:t>
            </a:r>
          </a:p>
          <a:p>
            <a:endParaRPr lang="en-US" dirty="0"/>
          </a:p>
          <a:p>
            <a:endParaRPr lang="en-US" dirty="0"/>
          </a:p>
          <a:p>
            <a:endParaRPr lang="en-US" dirty="0"/>
          </a:p>
          <a:p>
            <a:endParaRPr lang="en-US" dirty="0"/>
          </a:p>
          <a:p>
            <a:endParaRPr lang="en-US" dirty="0"/>
          </a:p>
          <a:p>
            <a:r>
              <a:rPr lang="en-US" dirty="0"/>
              <a:t>1. Direct resources and intervene</a:t>
            </a:r>
          </a:p>
        </p:txBody>
      </p:sp>
      <p:sp>
        <p:nvSpPr>
          <p:cNvPr id="4" name="Slide Number Placeholder 3"/>
          <p:cNvSpPr>
            <a:spLocks noGrp="1"/>
          </p:cNvSpPr>
          <p:nvPr>
            <p:ph type="sldNum" sz="quarter" idx="5"/>
          </p:nvPr>
        </p:nvSpPr>
        <p:spPr/>
        <p:txBody>
          <a:bodyPr/>
          <a:lstStyle/>
          <a:p>
            <a:fld id="{BEFCEA2C-03C2-6F46-913D-1527B52356AE}" type="slidenum">
              <a:rPr lang="en-US" smtClean="0"/>
              <a:t>9</a:t>
            </a:fld>
            <a:endParaRPr lang="en-US"/>
          </a:p>
        </p:txBody>
      </p:sp>
    </p:spTree>
    <p:extLst>
      <p:ext uri="{BB962C8B-B14F-4D97-AF65-F5344CB8AC3E}">
        <p14:creationId xmlns:p14="http://schemas.microsoft.com/office/powerpoint/2010/main" val="3816575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from this project could be extended in several ways. First, further analysis could be performed to determine which features of the data have the most influence on happiness scores and thus direct immediate policy changes in those areas of struggling countries.</a:t>
            </a:r>
          </a:p>
          <a:p>
            <a:endParaRPr lang="en-US" dirty="0"/>
          </a:p>
          <a:p>
            <a:r>
              <a:rPr lang="en-US" dirty="0"/>
              <a:t>Second, it is human nature to try to avoid a source of unhappiness. The data used in this project could be combined with emigration data to better predict levels of emigration so that international governing bodies can allocate aid and resources to the nations most likely to receive the migrating people.</a:t>
            </a:r>
          </a:p>
          <a:p>
            <a:endParaRPr lang="en-US" dirty="0"/>
          </a:p>
          <a:p>
            <a:r>
              <a:rPr lang="en-US" dirty="0"/>
              <a:t>Lastly, the data is available to transform this classification model into a regression model. This would give the added ability to extrapolate happiness predictions into the future and better inform discussions surrounding socioeconomic policies.</a:t>
            </a:r>
          </a:p>
          <a:p>
            <a:endParaRPr lang="en-US" dirty="0"/>
          </a:p>
          <a:p>
            <a:endParaRPr lang="en-US" dirty="0"/>
          </a:p>
          <a:p>
            <a:endParaRPr lang="en-US" dirty="0"/>
          </a:p>
          <a:p>
            <a:endParaRPr lang="en-US" dirty="0"/>
          </a:p>
          <a:p>
            <a:r>
              <a:rPr lang="en-US" dirty="0"/>
              <a:t>2. Allocate aid and resources</a:t>
            </a:r>
          </a:p>
        </p:txBody>
      </p:sp>
      <p:sp>
        <p:nvSpPr>
          <p:cNvPr id="4" name="Slide Number Placeholder 3"/>
          <p:cNvSpPr>
            <a:spLocks noGrp="1"/>
          </p:cNvSpPr>
          <p:nvPr>
            <p:ph type="sldNum" sz="quarter" idx="5"/>
          </p:nvPr>
        </p:nvSpPr>
        <p:spPr/>
        <p:txBody>
          <a:bodyPr/>
          <a:lstStyle/>
          <a:p>
            <a:fld id="{BEFCEA2C-03C2-6F46-913D-1527B52356AE}" type="slidenum">
              <a:rPr lang="en-US" smtClean="0"/>
              <a:t>10</a:t>
            </a:fld>
            <a:endParaRPr lang="en-US"/>
          </a:p>
        </p:txBody>
      </p:sp>
    </p:spTree>
    <p:extLst>
      <p:ext uri="{BB962C8B-B14F-4D97-AF65-F5344CB8AC3E}">
        <p14:creationId xmlns:p14="http://schemas.microsoft.com/office/powerpoint/2010/main" val="1170001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1512-853E-564A-93A1-7AF4C14AE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25E68-591D-CB4C-AAB7-BCD3F5F08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C8B83D-2450-5444-B2FE-001D5E548BF9}"/>
              </a:ext>
            </a:extLst>
          </p:cNvPr>
          <p:cNvSpPr>
            <a:spLocks noGrp="1"/>
          </p:cNvSpPr>
          <p:nvPr>
            <p:ph type="dt" sz="half" idx="10"/>
          </p:nvPr>
        </p:nvSpPr>
        <p:spPr/>
        <p:txBody>
          <a:bodyPr/>
          <a:lstStyle/>
          <a:p>
            <a:fld id="{A8B1FA62-6DC3-534D-837D-470FAB672685}" type="datetimeFigureOut">
              <a:rPr lang="en-US" smtClean="0"/>
              <a:t>5/13/19</a:t>
            </a:fld>
            <a:endParaRPr lang="en-US"/>
          </a:p>
        </p:txBody>
      </p:sp>
      <p:sp>
        <p:nvSpPr>
          <p:cNvPr id="5" name="Footer Placeholder 4">
            <a:extLst>
              <a:ext uri="{FF2B5EF4-FFF2-40B4-BE49-F238E27FC236}">
                <a16:creationId xmlns:a16="http://schemas.microsoft.com/office/drawing/2014/main" id="{A51A35BC-EE94-0F4F-A1C5-8006BAA23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E3F5D-A9C7-9F4B-A754-34895E423CB0}"/>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331272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3ED3-AD8E-1049-83C3-FB560FAA6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29ABB2-44C9-C348-BAB8-231964A21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F8379-3612-3144-A7C2-8ECCF804EAAE}"/>
              </a:ext>
            </a:extLst>
          </p:cNvPr>
          <p:cNvSpPr>
            <a:spLocks noGrp="1"/>
          </p:cNvSpPr>
          <p:nvPr>
            <p:ph type="dt" sz="half" idx="10"/>
          </p:nvPr>
        </p:nvSpPr>
        <p:spPr/>
        <p:txBody>
          <a:bodyPr/>
          <a:lstStyle/>
          <a:p>
            <a:fld id="{A8B1FA62-6DC3-534D-837D-470FAB672685}" type="datetimeFigureOut">
              <a:rPr lang="en-US" smtClean="0"/>
              <a:t>5/13/19</a:t>
            </a:fld>
            <a:endParaRPr lang="en-US"/>
          </a:p>
        </p:txBody>
      </p:sp>
      <p:sp>
        <p:nvSpPr>
          <p:cNvPr id="5" name="Footer Placeholder 4">
            <a:extLst>
              <a:ext uri="{FF2B5EF4-FFF2-40B4-BE49-F238E27FC236}">
                <a16:creationId xmlns:a16="http://schemas.microsoft.com/office/drawing/2014/main" id="{091DED62-6221-EB46-96C3-EB4CF8F39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54B41-C700-0343-808E-DD6C7229BEE2}"/>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163374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7B84C-8FB4-4044-9EDD-B60872D710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098B5E-FABE-C841-A23A-921A05313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059E1-BEE9-A843-B7F0-4503C9F391FD}"/>
              </a:ext>
            </a:extLst>
          </p:cNvPr>
          <p:cNvSpPr>
            <a:spLocks noGrp="1"/>
          </p:cNvSpPr>
          <p:nvPr>
            <p:ph type="dt" sz="half" idx="10"/>
          </p:nvPr>
        </p:nvSpPr>
        <p:spPr/>
        <p:txBody>
          <a:bodyPr/>
          <a:lstStyle/>
          <a:p>
            <a:fld id="{A8B1FA62-6DC3-534D-837D-470FAB672685}" type="datetimeFigureOut">
              <a:rPr lang="en-US" smtClean="0"/>
              <a:t>5/13/19</a:t>
            </a:fld>
            <a:endParaRPr lang="en-US"/>
          </a:p>
        </p:txBody>
      </p:sp>
      <p:sp>
        <p:nvSpPr>
          <p:cNvPr id="5" name="Footer Placeholder 4">
            <a:extLst>
              <a:ext uri="{FF2B5EF4-FFF2-40B4-BE49-F238E27FC236}">
                <a16:creationId xmlns:a16="http://schemas.microsoft.com/office/drawing/2014/main" id="{4D67386E-ACFD-A946-8840-40C9DCBF7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1E201-33CF-B541-9826-ED1D338BB587}"/>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239182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303D-2E5F-BE40-97A1-09A0EB6F7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084AE-D75E-FB48-9D5C-743EE8F046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0DF37-8C24-2348-9ADC-81F2EF0CFE3A}"/>
              </a:ext>
            </a:extLst>
          </p:cNvPr>
          <p:cNvSpPr>
            <a:spLocks noGrp="1"/>
          </p:cNvSpPr>
          <p:nvPr>
            <p:ph type="dt" sz="half" idx="10"/>
          </p:nvPr>
        </p:nvSpPr>
        <p:spPr/>
        <p:txBody>
          <a:bodyPr/>
          <a:lstStyle/>
          <a:p>
            <a:fld id="{A8B1FA62-6DC3-534D-837D-470FAB672685}" type="datetimeFigureOut">
              <a:rPr lang="en-US" smtClean="0"/>
              <a:t>5/13/19</a:t>
            </a:fld>
            <a:endParaRPr lang="en-US"/>
          </a:p>
        </p:txBody>
      </p:sp>
      <p:sp>
        <p:nvSpPr>
          <p:cNvPr id="5" name="Footer Placeholder 4">
            <a:extLst>
              <a:ext uri="{FF2B5EF4-FFF2-40B4-BE49-F238E27FC236}">
                <a16:creationId xmlns:a16="http://schemas.microsoft.com/office/drawing/2014/main" id="{360F6E95-49F4-854D-86DE-28B6C2078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11408-EBFA-9349-ABA0-AC3A8E95E778}"/>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17853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D09F-8807-694B-9C7C-1F865CD639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E1BCE3-D17B-CE46-B75D-2C44B8B07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C30C22-874C-024B-8A7C-3DF9FE4DFBC3}"/>
              </a:ext>
            </a:extLst>
          </p:cNvPr>
          <p:cNvSpPr>
            <a:spLocks noGrp="1"/>
          </p:cNvSpPr>
          <p:nvPr>
            <p:ph type="dt" sz="half" idx="10"/>
          </p:nvPr>
        </p:nvSpPr>
        <p:spPr/>
        <p:txBody>
          <a:bodyPr/>
          <a:lstStyle/>
          <a:p>
            <a:fld id="{A8B1FA62-6DC3-534D-837D-470FAB672685}" type="datetimeFigureOut">
              <a:rPr lang="en-US" smtClean="0"/>
              <a:t>5/13/19</a:t>
            </a:fld>
            <a:endParaRPr lang="en-US"/>
          </a:p>
        </p:txBody>
      </p:sp>
      <p:sp>
        <p:nvSpPr>
          <p:cNvPr id="5" name="Footer Placeholder 4">
            <a:extLst>
              <a:ext uri="{FF2B5EF4-FFF2-40B4-BE49-F238E27FC236}">
                <a16:creationId xmlns:a16="http://schemas.microsoft.com/office/drawing/2014/main" id="{88740A3F-C7EE-3242-8CA9-CFDD2251C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971F3-88C5-464B-8515-43E65A8E152C}"/>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2624420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63594-E8C6-7B44-9B11-83552C81C5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4BE72-603E-6446-81BC-2F11D21E6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7799A2-25E0-0D41-A04D-102EC9FD7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041C5-0112-194C-ADC2-E37A43B1F347}"/>
              </a:ext>
            </a:extLst>
          </p:cNvPr>
          <p:cNvSpPr>
            <a:spLocks noGrp="1"/>
          </p:cNvSpPr>
          <p:nvPr>
            <p:ph type="dt" sz="half" idx="10"/>
          </p:nvPr>
        </p:nvSpPr>
        <p:spPr/>
        <p:txBody>
          <a:bodyPr/>
          <a:lstStyle/>
          <a:p>
            <a:fld id="{A8B1FA62-6DC3-534D-837D-470FAB672685}" type="datetimeFigureOut">
              <a:rPr lang="en-US" smtClean="0"/>
              <a:t>5/13/19</a:t>
            </a:fld>
            <a:endParaRPr lang="en-US"/>
          </a:p>
        </p:txBody>
      </p:sp>
      <p:sp>
        <p:nvSpPr>
          <p:cNvPr id="6" name="Footer Placeholder 5">
            <a:extLst>
              <a:ext uri="{FF2B5EF4-FFF2-40B4-BE49-F238E27FC236}">
                <a16:creationId xmlns:a16="http://schemas.microsoft.com/office/drawing/2014/main" id="{6AEC490B-2309-ED45-8752-94B9960B6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4CCD7-B088-EA4B-B60C-7AC9BAEF9F8B}"/>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221409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24D5-BB25-7A4B-BAA8-2E6D748E7D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289AAE-AD6F-AF48-A184-BFC8F6F05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0DA824-B16D-514B-83E4-2461600A9B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CA0A02-515A-A844-B444-896D5B4F48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2E8DAE-97B9-6F4C-BAF3-AE4913954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419FC0-B3BD-8E46-A93A-08BC74F34FF2}"/>
              </a:ext>
            </a:extLst>
          </p:cNvPr>
          <p:cNvSpPr>
            <a:spLocks noGrp="1"/>
          </p:cNvSpPr>
          <p:nvPr>
            <p:ph type="dt" sz="half" idx="10"/>
          </p:nvPr>
        </p:nvSpPr>
        <p:spPr/>
        <p:txBody>
          <a:bodyPr/>
          <a:lstStyle/>
          <a:p>
            <a:fld id="{A8B1FA62-6DC3-534D-837D-470FAB672685}" type="datetimeFigureOut">
              <a:rPr lang="en-US" smtClean="0"/>
              <a:t>5/13/19</a:t>
            </a:fld>
            <a:endParaRPr lang="en-US"/>
          </a:p>
        </p:txBody>
      </p:sp>
      <p:sp>
        <p:nvSpPr>
          <p:cNvPr id="8" name="Footer Placeholder 7">
            <a:extLst>
              <a:ext uri="{FF2B5EF4-FFF2-40B4-BE49-F238E27FC236}">
                <a16:creationId xmlns:a16="http://schemas.microsoft.com/office/drawing/2014/main" id="{4CF738B9-36D0-9A49-B309-A54DBCBD2A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42FD3F-DE63-1B47-A1C4-8635F98FD4D9}"/>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203012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F024-4FD1-CB42-992F-213F8BAE7E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CEB177-D58B-AC45-8BEA-9FE1E1E11DB8}"/>
              </a:ext>
            </a:extLst>
          </p:cNvPr>
          <p:cNvSpPr>
            <a:spLocks noGrp="1"/>
          </p:cNvSpPr>
          <p:nvPr>
            <p:ph type="dt" sz="half" idx="10"/>
          </p:nvPr>
        </p:nvSpPr>
        <p:spPr/>
        <p:txBody>
          <a:bodyPr/>
          <a:lstStyle/>
          <a:p>
            <a:fld id="{A8B1FA62-6DC3-534D-837D-470FAB672685}" type="datetimeFigureOut">
              <a:rPr lang="en-US" smtClean="0"/>
              <a:t>5/13/19</a:t>
            </a:fld>
            <a:endParaRPr lang="en-US"/>
          </a:p>
        </p:txBody>
      </p:sp>
      <p:sp>
        <p:nvSpPr>
          <p:cNvPr id="4" name="Footer Placeholder 3">
            <a:extLst>
              <a:ext uri="{FF2B5EF4-FFF2-40B4-BE49-F238E27FC236}">
                <a16:creationId xmlns:a16="http://schemas.microsoft.com/office/drawing/2014/main" id="{02632FC4-BEF4-CA42-B08A-97B6B251D0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8F4E6F-B509-7A42-9F6C-7C166C3B0B2D}"/>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141169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26AE2-1163-D74F-A283-4D268FDB4B23}"/>
              </a:ext>
            </a:extLst>
          </p:cNvPr>
          <p:cNvSpPr>
            <a:spLocks noGrp="1"/>
          </p:cNvSpPr>
          <p:nvPr>
            <p:ph type="dt" sz="half" idx="10"/>
          </p:nvPr>
        </p:nvSpPr>
        <p:spPr/>
        <p:txBody>
          <a:bodyPr/>
          <a:lstStyle/>
          <a:p>
            <a:fld id="{A8B1FA62-6DC3-534D-837D-470FAB672685}" type="datetimeFigureOut">
              <a:rPr lang="en-US" smtClean="0"/>
              <a:t>5/13/19</a:t>
            </a:fld>
            <a:endParaRPr lang="en-US"/>
          </a:p>
        </p:txBody>
      </p:sp>
      <p:sp>
        <p:nvSpPr>
          <p:cNvPr id="3" name="Footer Placeholder 2">
            <a:extLst>
              <a:ext uri="{FF2B5EF4-FFF2-40B4-BE49-F238E27FC236}">
                <a16:creationId xmlns:a16="http://schemas.microsoft.com/office/drawing/2014/main" id="{61523254-411F-9045-AD76-18E21C23EF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E3901B-F7F2-634F-B10C-C4653B4F7182}"/>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338095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11DD-E626-174A-A395-3EFD25E3DB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5100C0-DAE6-9A46-A01B-7EFDEF43D4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E6EE68-3C8C-4B41-8625-12E91DE9C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9B866-5263-A047-AADC-8C01DF87C35E}"/>
              </a:ext>
            </a:extLst>
          </p:cNvPr>
          <p:cNvSpPr>
            <a:spLocks noGrp="1"/>
          </p:cNvSpPr>
          <p:nvPr>
            <p:ph type="dt" sz="half" idx="10"/>
          </p:nvPr>
        </p:nvSpPr>
        <p:spPr/>
        <p:txBody>
          <a:bodyPr/>
          <a:lstStyle/>
          <a:p>
            <a:fld id="{A8B1FA62-6DC3-534D-837D-470FAB672685}" type="datetimeFigureOut">
              <a:rPr lang="en-US" smtClean="0"/>
              <a:t>5/13/19</a:t>
            </a:fld>
            <a:endParaRPr lang="en-US"/>
          </a:p>
        </p:txBody>
      </p:sp>
      <p:sp>
        <p:nvSpPr>
          <p:cNvPr id="6" name="Footer Placeholder 5">
            <a:extLst>
              <a:ext uri="{FF2B5EF4-FFF2-40B4-BE49-F238E27FC236}">
                <a16:creationId xmlns:a16="http://schemas.microsoft.com/office/drawing/2014/main" id="{94CECA82-9325-7942-A1A9-8B5E1A367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F338F-3706-5E45-B90F-B2B95EFD864C}"/>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317646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D5DD-D160-874C-BF1F-A601A99D3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40A992-FDBC-3F42-838A-24A657CFDE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97BD42-092F-704D-8317-930323C40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18C82-A589-394D-867C-84F4AE99034B}"/>
              </a:ext>
            </a:extLst>
          </p:cNvPr>
          <p:cNvSpPr>
            <a:spLocks noGrp="1"/>
          </p:cNvSpPr>
          <p:nvPr>
            <p:ph type="dt" sz="half" idx="10"/>
          </p:nvPr>
        </p:nvSpPr>
        <p:spPr/>
        <p:txBody>
          <a:bodyPr/>
          <a:lstStyle/>
          <a:p>
            <a:fld id="{A8B1FA62-6DC3-534D-837D-470FAB672685}" type="datetimeFigureOut">
              <a:rPr lang="en-US" smtClean="0"/>
              <a:t>5/13/19</a:t>
            </a:fld>
            <a:endParaRPr lang="en-US"/>
          </a:p>
        </p:txBody>
      </p:sp>
      <p:sp>
        <p:nvSpPr>
          <p:cNvPr id="6" name="Footer Placeholder 5">
            <a:extLst>
              <a:ext uri="{FF2B5EF4-FFF2-40B4-BE49-F238E27FC236}">
                <a16:creationId xmlns:a16="http://schemas.microsoft.com/office/drawing/2014/main" id="{D076E505-1D7D-8B4D-8BA4-A845BD909C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C9191C-8F17-0B4E-A458-BB5A78FA8086}"/>
              </a:ext>
            </a:extLst>
          </p:cNvPr>
          <p:cNvSpPr>
            <a:spLocks noGrp="1"/>
          </p:cNvSpPr>
          <p:nvPr>
            <p:ph type="sldNum" sz="quarter" idx="12"/>
          </p:nvPr>
        </p:nvSpPr>
        <p:spPr/>
        <p:txBody>
          <a:bodyPr/>
          <a:lstStyle/>
          <a:p>
            <a:fld id="{6A12713F-6320-D746-BBF1-129F552D3E16}" type="slidenum">
              <a:rPr lang="en-US" smtClean="0"/>
              <a:t>‹#›</a:t>
            </a:fld>
            <a:endParaRPr lang="en-US"/>
          </a:p>
        </p:txBody>
      </p:sp>
    </p:spTree>
    <p:extLst>
      <p:ext uri="{BB962C8B-B14F-4D97-AF65-F5344CB8AC3E}">
        <p14:creationId xmlns:p14="http://schemas.microsoft.com/office/powerpoint/2010/main" val="385303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C571A-C26F-2B4F-B924-8AC6E3247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1521DC-E2D8-6C44-84BF-E9E2D70D6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794F0-B7B4-E644-B4C0-33FC52CF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1FA62-6DC3-534D-837D-470FAB672685}" type="datetimeFigureOut">
              <a:rPr lang="en-US" smtClean="0"/>
              <a:t>5/13/19</a:t>
            </a:fld>
            <a:endParaRPr lang="en-US"/>
          </a:p>
        </p:txBody>
      </p:sp>
      <p:sp>
        <p:nvSpPr>
          <p:cNvPr id="5" name="Footer Placeholder 4">
            <a:extLst>
              <a:ext uri="{FF2B5EF4-FFF2-40B4-BE49-F238E27FC236}">
                <a16:creationId xmlns:a16="http://schemas.microsoft.com/office/drawing/2014/main" id="{CC8D1294-F71D-1146-A36C-0BA16F8C2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1421C3-12B5-5843-A987-52250B5C5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2713F-6320-D746-BBF1-129F552D3E16}" type="slidenum">
              <a:rPr lang="en-US" smtClean="0"/>
              <a:t>‹#›</a:t>
            </a:fld>
            <a:endParaRPr lang="en-US"/>
          </a:p>
        </p:txBody>
      </p:sp>
    </p:spTree>
    <p:extLst>
      <p:ext uri="{BB962C8B-B14F-4D97-AF65-F5344CB8AC3E}">
        <p14:creationId xmlns:p14="http://schemas.microsoft.com/office/powerpoint/2010/main" val="3760115118"/>
      </p:ext>
    </p:extLst>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35C1-514D-A847-A3D0-595EC33A476B}"/>
              </a:ext>
            </a:extLst>
          </p:cNvPr>
          <p:cNvSpPr>
            <a:spLocks noGrp="1"/>
          </p:cNvSpPr>
          <p:nvPr>
            <p:ph type="ctrTitle"/>
          </p:nvPr>
        </p:nvSpPr>
        <p:spPr/>
        <p:txBody>
          <a:bodyPr>
            <a:normAutofit/>
          </a:bodyPr>
          <a:lstStyle/>
          <a:p>
            <a:pPr algn="ctr"/>
            <a:r>
              <a:rPr lang="en-US" b="1" dirty="0"/>
              <a:t>The Pursuit of Happiness</a:t>
            </a:r>
          </a:p>
        </p:txBody>
      </p:sp>
      <p:sp>
        <p:nvSpPr>
          <p:cNvPr id="3" name="Subtitle 2">
            <a:extLst>
              <a:ext uri="{FF2B5EF4-FFF2-40B4-BE49-F238E27FC236}">
                <a16:creationId xmlns:a16="http://schemas.microsoft.com/office/drawing/2014/main" id="{17007647-DD9A-F64F-ACD7-0FE5C0BCC5FF}"/>
              </a:ext>
            </a:extLst>
          </p:cNvPr>
          <p:cNvSpPr>
            <a:spLocks noGrp="1"/>
          </p:cNvSpPr>
          <p:nvPr>
            <p:ph type="subTitle" idx="1"/>
          </p:nvPr>
        </p:nvSpPr>
        <p:spPr/>
        <p:txBody>
          <a:bodyPr/>
          <a:lstStyle/>
          <a:p>
            <a:pPr algn="ctr"/>
            <a:r>
              <a:rPr lang="en-US" dirty="0"/>
              <a:t>Informing Public Policy and Predicting Global Needs</a:t>
            </a:r>
          </a:p>
        </p:txBody>
      </p:sp>
    </p:spTree>
    <p:extLst>
      <p:ext uri="{BB962C8B-B14F-4D97-AF65-F5344CB8AC3E}">
        <p14:creationId xmlns:p14="http://schemas.microsoft.com/office/powerpoint/2010/main" val="17525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E8C7-526E-6A4F-A1D5-90852D39D87F}"/>
              </a:ext>
            </a:extLst>
          </p:cNvPr>
          <p:cNvSpPr>
            <a:spLocks noGrp="1"/>
          </p:cNvSpPr>
          <p:nvPr>
            <p:ph type="title"/>
          </p:nvPr>
        </p:nvSpPr>
        <p:spPr/>
        <p:txBody>
          <a:bodyPr/>
          <a:lstStyle/>
          <a:p>
            <a:pPr algn="ctr"/>
            <a:r>
              <a:rPr lang="en-US" b="1" dirty="0"/>
              <a:t>Future Work</a:t>
            </a:r>
          </a:p>
        </p:txBody>
      </p:sp>
      <p:sp>
        <p:nvSpPr>
          <p:cNvPr id="3" name="Content Placeholder 2">
            <a:extLst>
              <a:ext uri="{FF2B5EF4-FFF2-40B4-BE49-F238E27FC236}">
                <a16:creationId xmlns:a16="http://schemas.microsoft.com/office/drawing/2014/main" id="{29B687DB-1AEC-F54E-9CE9-DD0C1F08D728}"/>
              </a:ext>
            </a:extLst>
          </p:cNvPr>
          <p:cNvSpPr>
            <a:spLocks noGrp="1"/>
          </p:cNvSpPr>
          <p:nvPr>
            <p:ph idx="1"/>
          </p:nvPr>
        </p:nvSpPr>
        <p:spPr/>
        <p:txBody>
          <a:bodyPr/>
          <a:lstStyle/>
          <a:p>
            <a:r>
              <a:rPr lang="en-US" dirty="0"/>
              <a:t>Determine which features have the most influence on happiness scores</a:t>
            </a:r>
          </a:p>
          <a:p>
            <a:r>
              <a:rPr lang="en-US" dirty="0"/>
              <a:t>Correlate with emigration data</a:t>
            </a:r>
          </a:p>
          <a:p>
            <a:r>
              <a:rPr lang="en-US" dirty="0"/>
              <a:t>Transform into a regression model to extrapolate predictions of future happiness</a:t>
            </a:r>
          </a:p>
        </p:txBody>
      </p:sp>
    </p:spTree>
    <p:extLst>
      <p:ext uri="{BB962C8B-B14F-4D97-AF65-F5344CB8AC3E}">
        <p14:creationId xmlns:p14="http://schemas.microsoft.com/office/powerpoint/2010/main" val="266731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2BA1A4-0E51-E04F-B522-331B81640D1B}"/>
              </a:ext>
            </a:extLst>
          </p:cNvPr>
          <p:cNvSpPr>
            <a:spLocks noGrp="1"/>
          </p:cNvSpPr>
          <p:nvPr>
            <p:ph type="ctrTitle"/>
          </p:nvPr>
        </p:nvSpPr>
        <p:spPr/>
        <p:txBody>
          <a:bodyPr/>
          <a:lstStyle/>
          <a:p>
            <a:r>
              <a:rPr lang="en-US" b="1" dirty="0"/>
              <a:t>Thank You</a:t>
            </a:r>
          </a:p>
        </p:txBody>
      </p:sp>
      <p:sp>
        <p:nvSpPr>
          <p:cNvPr id="4" name="Subtitle 3">
            <a:extLst>
              <a:ext uri="{FF2B5EF4-FFF2-40B4-BE49-F238E27FC236}">
                <a16:creationId xmlns:a16="http://schemas.microsoft.com/office/drawing/2014/main" id="{3A114985-6B60-0E40-9316-A4222973711A}"/>
              </a:ext>
            </a:extLst>
          </p:cNvPr>
          <p:cNvSpPr>
            <a:spLocks noGrp="1"/>
          </p:cNvSpPr>
          <p:nvPr>
            <p:ph type="subTitle" idx="1"/>
          </p:nvPr>
        </p:nvSpPr>
        <p:spPr/>
        <p:txBody>
          <a:bodyPr/>
          <a:lstStyle/>
          <a:p>
            <a:r>
              <a:rPr lang="en-US" dirty="0"/>
              <a:t>Questions?</a:t>
            </a:r>
          </a:p>
        </p:txBody>
      </p:sp>
    </p:spTree>
    <p:extLst>
      <p:ext uri="{BB962C8B-B14F-4D97-AF65-F5344CB8AC3E}">
        <p14:creationId xmlns:p14="http://schemas.microsoft.com/office/powerpoint/2010/main" val="328855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240C-CCA2-CD43-AC07-283591BE829D}"/>
              </a:ext>
            </a:extLst>
          </p:cNvPr>
          <p:cNvSpPr>
            <a:spLocks noGrp="1"/>
          </p:cNvSpPr>
          <p:nvPr>
            <p:ph type="title"/>
          </p:nvPr>
        </p:nvSpPr>
        <p:spPr/>
        <p:txBody>
          <a:bodyPr/>
          <a:lstStyle/>
          <a:p>
            <a:pPr algn="ctr"/>
            <a:r>
              <a:rPr lang="en-US" b="1" dirty="0"/>
              <a:t>Purpose</a:t>
            </a:r>
          </a:p>
        </p:txBody>
      </p:sp>
      <p:sp>
        <p:nvSpPr>
          <p:cNvPr id="3" name="Content Placeholder 2">
            <a:extLst>
              <a:ext uri="{FF2B5EF4-FFF2-40B4-BE49-F238E27FC236}">
                <a16:creationId xmlns:a16="http://schemas.microsoft.com/office/drawing/2014/main" id="{4F995195-2835-D044-AFF5-A978DA69A3A9}"/>
              </a:ext>
            </a:extLst>
          </p:cNvPr>
          <p:cNvSpPr>
            <a:spLocks noGrp="1"/>
          </p:cNvSpPr>
          <p:nvPr>
            <p:ph idx="1"/>
          </p:nvPr>
        </p:nvSpPr>
        <p:spPr/>
        <p:txBody>
          <a:bodyPr>
            <a:normAutofit/>
          </a:bodyPr>
          <a:lstStyle/>
          <a:p>
            <a:r>
              <a:rPr lang="en-US" dirty="0"/>
              <a:t>United Nations Sustainable Development Solutions Network</a:t>
            </a:r>
          </a:p>
          <a:p>
            <a:r>
              <a:rPr lang="en-US" dirty="0"/>
              <a:t>Money can’t but happiness</a:t>
            </a:r>
          </a:p>
          <a:p>
            <a:r>
              <a:rPr lang="en-US" dirty="0"/>
              <a:t>Positive feedback loop</a:t>
            </a:r>
          </a:p>
          <a:p>
            <a:pPr marL="0" indent="0">
              <a:buNone/>
            </a:pPr>
            <a:endParaRPr lang="en-US" dirty="0"/>
          </a:p>
        </p:txBody>
      </p:sp>
    </p:spTree>
    <p:extLst>
      <p:ext uri="{BB962C8B-B14F-4D97-AF65-F5344CB8AC3E}">
        <p14:creationId xmlns:p14="http://schemas.microsoft.com/office/powerpoint/2010/main" val="35343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2892-7C64-BE49-AB90-B93D0622CD8A}"/>
              </a:ext>
            </a:extLst>
          </p:cNvPr>
          <p:cNvSpPr>
            <a:spLocks noGrp="1"/>
          </p:cNvSpPr>
          <p:nvPr>
            <p:ph type="title"/>
          </p:nvPr>
        </p:nvSpPr>
        <p:spPr/>
        <p:txBody>
          <a:bodyPr/>
          <a:lstStyle/>
          <a:p>
            <a:pPr algn="ctr"/>
            <a:r>
              <a:rPr lang="en-US" b="1" dirty="0"/>
              <a:t>Model Stacking Schema</a:t>
            </a:r>
          </a:p>
        </p:txBody>
      </p:sp>
      <p:sp>
        <p:nvSpPr>
          <p:cNvPr id="4" name="TextBox 3">
            <a:extLst>
              <a:ext uri="{FF2B5EF4-FFF2-40B4-BE49-F238E27FC236}">
                <a16:creationId xmlns:a16="http://schemas.microsoft.com/office/drawing/2014/main" id="{A601D49A-FA3D-2C45-9012-88A5E5AE588F}"/>
              </a:ext>
            </a:extLst>
          </p:cNvPr>
          <p:cNvSpPr txBox="1"/>
          <p:nvPr/>
        </p:nvSpPr>
        <p:spPr>
          <a:xfrm>
            <a:off x="391314" y="6421439"/>
            <a:ext cx="2374900" cy="369332"/>
          </a:xfrm>
          <a:prstGeom prst="rect">
            <a:avLst/>
          </a:prstGeom>
          <a:noFill/>
        </p:spPr>
        <p:txBody>
          <a:bodyPr wrap="square" rtlCol="0">
            <a:spAutoFit/>
          </a:bodyPr>
          <a:lstStyle/>
          <a:p>
            <a:r>
              <a:rPr lang="en-US" b="1" dirty="0"/>
              <a:t>Base Level Estimators</a:t>
            </a:r>
          </a:p>
        </p:txBody>
      </p:sp>
      <p:sp>
        <p:nvSpPr>
          <p:cNvPr id="5" name="TextBox 4">
            <a:extLst>
              <a:ext uri="{FF2B5EF4-FFF2-40B4-BE49-F238E27FC236}">
                <a16:creationId xmlns:a16="http://schemas.microsoft.com/office/drawing/2014/main" id="{D4571A43-8CB7-C840-B4C0-8E5A3678F305}"/>
              </a:ext>
            </a:extLst>
          </p:cNvPr>
          <p:cNvSpPr txBox="1"/>
          <p:nvPr/>
        </p:nvSpPr>
        <p:spPr>
          <a:xfrm>
            <a:off x="6826249" y="6372226"/>
            <a:ext cx="1866900" cy="369332"/>
          </a:xfrm>
          <a:prstGeom prst="rect">
            <a:avLst/>
          </a:prstGeom>
          <a:noFill/>
        </p:spPr>
        <p:txBody>
          <a:bodyPr wrap="square" rtlCol="0">
            <a:spAutoFit/>
          </a:bodyPr>
          <a:lstStyle/>
          <a:p>
            <a:r>
              <a:rPr lang="en-US" b="1" dirty="0"/>
              <a:t>Metaclassifier</a:t>
            </a:r>
          </a:p>
        </p:txBody>
      </p:sp>
      <p:sp>
        <p:nvSpPr>
          <p:cNvPr id="13" name="Hexagon 12">
            <a:extLst>
              <a:ext uri="{FF2B5EF4-FFF2-40B4-BE49-F238E27FC236}">
                <a16:creationId xmlns:a16="http://schemas.microsoft.com/office/drawing/2014/main" id="{3E63617A-8F69-CF45-8E49-35E1492C282A}"/>
              </a:ext>
            </a:extLst>
          </p:cNvPr>
          <p:cNvSpPr/>
          <p:nvPr/>
        </p:nvSpPr>
        <p:spPr>
          <a:xfrm>
            <a:off x="6330949" y="3431581"/>
            <a:ext cx="2362200" cy="1577668"/>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err="1"/>
              <a:t>XGBoost</a:t>
            </a:r>
            <a:endParaRPr lang="en-US" sz="2100" dirty="0"/>
          </a:p>
        </p:txBody>
      </p:sp>
      <p:sp>
        <p:nvSpPr>
          <p:cNvPr id="24" name="Down Arrow Callout 23">
            <a:extLst>
              <a:ext uri="{FF2B5EF4-FFF2-40B4-BE49-F238E27FC236}">
                <a16:creationId xmlns:a16="http://schemas.microsoft.com/office/drawing/2014/main" id="{F768C4DD-FEA4-6743-B966-7A125A5126E0}"/>
              </a:ext>
            </a:extLst>
          </p:cNvPr>
          <p:cNvSpPr/>
          <p:nvPr/>
        </p:nvSpPr>
        <p:spPr>
          <a:xfrm>
            <a:off x="558001" y="372463"/>
            <a:ext cx="1863726" cy="1146575"/>
          </a:xfrm>
          <a:prstGeom prst="down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25" name="Right Arrow Callout 24">
            <a:extLst>
              <a:ext uri="{FF2B5EF4-FFF2-40B4-BE49-F238E27FC236}">
                <a16:creationId xmlns:a16="http://schemas.microsoft.com/office/drawing/2014/main" id="{6F083D86-C68A-F646-8C81-43344B828E86}"/>
              </a:ext>
            </a:extLst>
          </p:cNvPr>
          <p:cNvSpPr/>
          <p:nvPr/>
        </p:nvSpPr>
        <p:spPr>
          <a:xfrm>
            <a:off x="3441698" y="3714750"/>
            <a:ext cx="2654302" cy="1003300"/>
          </a:xfrm>
          <a:prstGeom prst="right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Predictions </a:t>
            </a:r>
          </a:p>
          <a:p>
            <a:pPr algn="ctr"/>
            <a:r>
              <a:rPr lang="en-US" dirty="0">
                <a:solidFill>
                  <a:schemeClr val="tx1"/>
                </a:solidFill>
              </a:rPr>
              <a:t>+ </a:t>
            </a:r>
          </a:p>
          <a:p>
            <a:pPr algn="ctr"/>
            <a:r>
              <a:rPr lang="en-US" dirty="0">
                <a:solidFill>
                  <a:schemeClr val="tx1"/>
                </a:solidFill>
              </a:rPr>
              <a:t>Data</a:t>
            </a:r>
          </a:p>
        </p:txBody>
      </p:sp>
      <p:sp>
        <p:nvSpPr>
          <p:cNvPr id="26" name="Rounded Rectangle 25">
            <a:extLst>
              <a:ext uri="{FF2B5EF4-FFF2-40B4-BE49-F238E27FC236}">
                <a16:creationId xmlns:a16="http://schemas.microsoft.com/office/drawing/2014/main" id="{C227C5A4-574E-0144-AAD5-396DA5CF9B6E}"/>
              </a:ext>
            </a:extLst>
          </p:cNvPr>
          <p:cNvSpPr/>
          <p:nvPr/>
        </p:nvSpPr>
        <p:spPr>
          <a:xfrm>
            <a:off x="685800" y="2057400"/>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Gradient Boosting</a:t>
            </a:r>
          </a:p>
        </p:txBody>
      </p:sp>
      <p:sp>
        <p:nvSpPr>
          <p:cNvPr id="27" name="Rounded Rectangle 26">
            <a:extLst>
              <a:ext uri="{FF2B5EF4-FFF2-40B4-BE49-F238E27FC236}">
                <a16:creationId xmlns:a16="http://schemas.microsoft.com/office/drawing/2014/main" id="{F451833E-655D-7048-9DE4-84E2894E8364}"/>
              </a:ext>
            </a:extLst>
          </p:cNvPr>
          <p:cNvSpPr/>
          <p:nvPr/>
        </p:nvSpPr>
        <p:spPr>
          <a:xfrm>
            <a:off x="685797" y="2994025"/>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SVC</a:t>
            </a:r>
          </a:p>
        </p:txBody>
      </p:sp>
      <p:sp>
        <p:nvSpPr>
          <p:cNvPr id="28" name="Rounded Rectangle 27">
            <a:extLst>
              <a:ext uri="{FF2B5EF4-FFF2-40B4-BE49-F238E27FC236}">
                <a16:creationId xmlns:a16="http://schemas.microsoft.com/office/drawing/2014/main" id="{7B7F4801-458B-324E-A003-DE0E47B6D044}"/>
              </a:ext>
            </a:extLst>
          </p:cNvPr>
          <p:cNvSpPr/>
          <p:nvPr/>
        </p:nvSpPr>
        <p:spPr>
          <a:xfrm>
            <a:off x="685796" y="3930650"/>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29" name="Rounded Rectangle 28">
            <a:extLst>
              <a:ext uri="{FF2B5EF4-FFF2-40B4-BE49-F238E27FC236}">
                <a16:creationId xmlns:a16="http://schemas.microsoft.com/office/drawing/2014/main" id="{71D82375-E1E2-934A-9DD8-96EA1913DDCE}"/>
              </a:ext>
            </a:extLst>
          </p:cNvPr>
          <p:cNvSpPr/>
          <p:nvPr/>
        </p:nvSpPr>
        <p:spPr>
          <a:xfrm>
            <a:off x="685795" y="4865688"/>
            <a:ext cx="1608139" cy="571500"/>
          </a:xfrm>
          <a:prstGeom prst="roundRect">
            <a:avLst/>
          </a:prstGeom>
          <a:solidFill>
            <a:srgbClr val="D024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30" name="Rounded Rectangle 29">
            <a:extLst>
              <a:ext uri="{FF2B5EF4-FFF2-40B4-BE49-F238E27FC236}">
                <a16:creationId xmlns:a16="http://schemas.microsoft.com/office/drawing/2014/main" id="{C31E6316-DCD6-914E-834E-36FBECFCF8B9}"/>
              </a:ext>
            </a:extLst>
          </p:cNvPr>
          <p:cNvSpPr/>
          <p:nvPr/>
        </p:nvSpPr>
        <p:spPr>
          <a:xfrm>
            <a:off x="685795" y="5800726"/>
            <a:ext cx="1608139" cy="571500"/>
          </a:xfrm>
          <a:prstGeom prst="roundRect">
            <a:avLst/>
          </a:prstGeom>
          <a:solidFill>
            <a:srgbClr val="D024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SVC</a:t>
            </a:r>
          </a:p>
        </p:txBody>
      </p:sp>
      <p:cxnSp>
        <p:nvCxnSpPr>
          <p:cNvPr id="32" name="Elbow Connector 31">
            <a:extLst>
              <a:ext uri="{FF2B5EF4-FFF2-40B4-BE49-F238E27FC236}">
                <a16:creationId xmlns:a16="http://schemas.microsoft.com/office/drawing/2014/main" id="{071D1EE9-7056-4545-8F7A-12EDC39229F9}"/>
              </a:ext>
            </a:extLst>
          </p:cNvPr>
          <p:cNvCxnSpPr>
            <a:stCxn id="26" idx="3"/>
            <a:endCxn id="25" idx="0"/>
          </p:cNvCxnSpPr>
          <p:nvPr/>
        </p:nvCxnSpPr>
        <p:spPr>
          <a:xfrm>
            <a:off x="2293939" y="2343150"/>
            <a:ext cx="2010102" cy="1371600"/>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A77F06-BC85-AE45-92D8-4719148EDD4B}"/>
              </a:ext>
            </a:extLst>
          </p:cNvPr>
          <p:cNvCxnSpPr>
            <a:stCxn id="27" idx="3"/>
          </p:cNvCxnSpPr>
          <p:nvPr/>
        </p:nvCxnSpPr>
        <p:spPr>
          <a:xfrm>
            <a:off x="2293936" y="3279775"/>
            <a:ext cx="1147762" cy="4687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2FBED31-45C9-9140-9479-FED8DEB78EF0}"/>
              </a:ext>
            </a:extLst>
          </p:cNvPr>
          <p:cNvCxnSpPr>
            <a:stCxn id="28" idx="3"/>
            <a:endCxn id="25" idx="1"/>
          </p:cNvCxnSpPr>
          <p:nvPr/>
        </p:nvCxnSpPr>
        <p:spPr>
          <a:xfrm>
            <a:off x="2293935" y="4216400"/>
            <a:ext cx="1147763"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3F47568-3B23-E24A-B466-536ED69A17B1}"/>
              </a:ext>
            </a:extLst>
          </p:cNvPr>
          <p:cNvCxnSpPr>
            <a:stCxn id="29" idx="3"/>
          </p:cNvCxnSpPr>
          <p:nvPr/>
        </p:nvCxnSpPr>
        <p:spPr>
          <a:xfrm flipV="1">
            <a:off x="2293934" y="4718050"/>
            <a:ext cx="1147764" cy="433388"/>
          </a:xfrm>
          <a:prstGeom prst="straightConnector1">
            <a:avLst/>
          </a:prstGeom>
          <a:ln w="38100">
            <a:solidFill>
              <a:srgbClr val="D0243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D5B256F9-9327-5544-8D92-52577F972307}"/>
              </a:ext>
            </a:extLst>
          </p:cNvPr>
          <p:cNvCxnSpPr>
            <a:stCxn id="30" idx="3"/>
            <a:endCxn id="25" idx="2"/>
          </p:cNvCxnSpPr>
          <p:nvPr/>
        </p:nvCxnSpPr>
        <p:spPr>
          <a:xfrm flipV="1">
            <a:off x="2293934" y="4718050"/>
            <a:ext cx="2010107" cy="1368426"/>
          </a:xfrm>
          <a:prstGeom prst="bentConnector2">
            <a:avLst/>
          </a:prstGeom>
          <a:ln w="38100">
            <a:solidFill>
              <a:srgbClr val="D02435"/>
            </a:solidFill>
            <a:tailEnd type="triangle"/>
          </a:ln>
        </p:spPr>
        <p:style>
          <a:lnRef idx="1">
            <a:schemeClr val="accent1"/>
          </a:lnRef>
          <a:fillRef idx="0">
            <a:schemeClr val="accent1"/>
          </a:fillRef>
          <a:effectRef idx="0">
            <a:schemeClr val="accent1"/>
          </a:effectRef>
          <a:fontRef idx="minor">
            <a:schemeClr val="tx1"/>
          </a:fontRef>
        </p:style>
      </p:cxnSp>
      <p:sp>
        <p:nvSpPr>
          <p:cNvPr id="41" name="Striped Right Arrow 40">
            <a:extLst>
              <a:ext uri="{FF2B5EF4-FFF2-40B4-BE49-F238E27FC236}">
                <a16:creationId xmlns:a16="http://schemas.microsoft.com/office/drawing/2014/main" id="{64C5664E-8C56-034F-AFAA-F7B6F15620E6}"/>
              </a:ext>
            </a:extLst>
          </p:cNvPr>
          <p:cNvSpPr/>
          <p:nvPr/>
        </p:nvSpPr>
        <p:spPr>
          <a:xfrm>
            <a:off x="8928100" y="3798887"/>
            <a:ext cx="969965" cy="835025"/>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a:t>
            </a:r>
          </a:p>
        </p:txBody>
      </p:sp>
      <p:sp>
        <p:nvSpPr>
          <p:cNvPr id="42" name="Oval 41">
            <a:extLst>
              <a:ext uri="{FF2B5EF4-FFF2-40B4-BE49-F238E27FC236}">
                <a16:creationId xmlns:a16="http://schemas.microsoft.com/office/drawing/2014/main" id="{6E25D737-E162-CC46-AC57-016A5E882233}"/>
              </a:ext>
            </a:extLst>
          </p:cNvPr>
          <p:cNvSpPr/>
          <p:nvPr/>
        </p:nvSpPr>
        <p:spPr>
          <a:xfrm>
            <a:off x="10133015" y="3431581"/>
            <a:ext cx="1614485" cy="157766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Prediction</a:t>
            </a:r>
          </a:p>
        </p:txBody>
      </p:sp>
    </p:spTree>
    <p:extLst>
      <p:ext uri="{BB962C8B-B14F-4D97-AF65-F5344CB8AC3E}">
        <p14:creationId xmlns:p14="http://schemas.microsoft.com/office/powerpoint/2010/main" val="278453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8AD37C-FF33-8246-A26A-25AE2D602754}"/>
              </a:ext>
            </a:extLst>
          </p:cNvPr>
          <p:cNvSpPr>
            <a:spLocks noGrp="1"/>
          </p:cNvSpPr>
          <p:nvPr>
            <p:ph type="title"/>
          </p:nvPr>
        </p:nvSpPr>
        <p:spPr/>
        <p:txBody>
          <a:bodyPr/>
          <a:lstStyle/>
          <a:p>
            <a:pPr algn="r"/>
            <a:endParaRPr lang="en-US" dirty="0"/>
          </a:p>
        </p:txBody>
      </p:sp>
      <p:sp>
        <p:nvSpPr>
          <p:cNvPr id="4" name="TextBox 3">
            <a:extLst>
              <a:ext uri="{FF2B5EF4-FFF2-40B4-BE49-F238E27FC236}">
                <a16:creationId xmlns:a16="http://schemas.microsoft.com/office/drawing/2014/main" id="{A601D49A-FA3D-2C45-9012-88A5E5AE588F}"/>
              </a:ext>
            </a:extLst>
          </p:cNvPr>
          <p:cNvSpPr txBox="1"/>
          <p:nvPr/>
        </p:nvSpPr>
        <p:spPr>
          <a:xfrm>
            <a:off x="391314" y="6421439"/>
            <a:ext cx="2374900" cy="369332"/>
          </a:xfrm>
          <a:prstGeom prst="rect">
            <a:avLst/>
          </a:prstGeom>
          <a:noFill/>
        </p:spPr>
        <p:txBody>
          <a:bodyPr wrap="square" rtlCol="0">
            <a:spAutoFit/>
          </a:bodyPr>
          <a:lstStyle/>
          <a:p>
            <a:r>
              <a:rPr lang="en-US" b="1" dirty="0"/>
              <a:t>Base Level Estimators</a:t>
            </a:r>
          </a:p>
        </p:txBody>
      </p:sp>
      <p:sp>
        <p:nvSpPr>
          <p:cNvPr id="5" name="TextBox 4">
            <a:extLst>
              <a:ext uri="{FF2B5EF4-FFF2-40B4-BE49-F238E27FC236}">
                <a16:creationId xmlns:a16="http://schemas.microsoft.com/office/drawing/2014/main" id="{D4571A43-8CB7-C840-B4C0-8E5A3678F305}"/>
              </a:ext>
            </a:extLst>
          </p:cNvPr>
          <p:cNvSpPr txBox="1"/>
          <p:nvPr/>
        </p:nvSpPr>
        <p:spPr>
          <a:xfrm>
            <a:off x="6826249" y="6372226"/>
            <a:ext cx="1866900" cy="369332"/>
          </a:xfrm>
          <a:prstGeom prst="rect">
            <a:avLst/>
          </a:prstGeom>
          <a:noFill/>
        </p:spPr>
        <p:txBody>
          <a:bodyPr wrap="square" rtlCol="0">
            <a:spAutoFit/>
          </a:bodyPr>
          <a:lstStyle/>
          <a:p>
            <a:r>
              <a:rPr lang="en-US" b="1" dirty="0"/>
              <a:t>Metaclassifier</a:t>
            </a:r>
          </a:p>
        </p:txBody>
      </p:sp>
      <p:sp>
        <p:nvSpPr>
          <p:cNvPr id="13" name="Hexagon 12">
            <a:extLst>
              <a:ext uri="{FF2B5EF4-FFF2-40B4-BE49-F238E27FC236}">
                <a16:creationId xmlns:a16="http://schemas.microsoft.com/office/drawing/2014/main" id="{3E63617A-8F69-CF45-8E49-35E1492C282A}"/>
              </a:ext>
            </a:extLst>
          </p:cNvPr>
          <p:cNvSpPr/>
          <p:nvPr/>
        </p:nvSpPr>
        <p:spPr>
          <a:xfrm>
            <a:off x="6330949" y="3431581"/>
            <a:ext cx="2362200" cy="1577668"/>
          </a:xfrm>
          <a:prstGeom prst="hex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err="1"/>
              <a:t>XGBoost</a:t>
            </a:r>
            <a:endParaRPr lang="en-US" sz="2100" dirty="0"/>
          </a:p>
        </p:txBody>
      </p:sp>
      <p:sp>
        <p:nvSpPr>
          <p:cNvPr id="24" name="Down Arrow Callout 23">
            <a:extLst>
              <a:ext uri="{FF2B5EF4-FFF2-40B4-BE49-F238E27FC236}">
                <a16:creationId xmlns:a16="http://schemas.microsoft.com/office/drawing/2014/main" id="{F768C4DD-FEA4-6743-B966-7A125A5126E0}"/>
              </a:ext>
            </a:extLst>
          </p:cNvPr>
          <p:cNvSpPr/>
          <p:nvPr/>
        </p:nvSpPr>
        <p:spPr>
          <a:xfrm>
            <a:off x="558001" y="372463"/>
            <a:ext cx="1863726" cy="1146575"/>
          </a:xfrm>
          <a:prstGeom prst="down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Data</a:t>
            </a:r>
          </a:p>
        </p:txBody>
      </p:sp>
      <p:sp>
        <p:nvSpPr>
          <p:cNvPr id="25" name="Right Arrow Callout 24">
            <a:extLst>
              <a:ext uri="{FF2B5EF4-FFF2-40B4-BE49-F238E27FC236}">
                <a16:creationId xmlns:a16="http://schemas.microsoft.com/office/drawing/2014/main" id="{6F083D86-C68A-F646-8C81-43344B828E86}"/>
              </a:ext>
            </a:extLst>
          </p:cNvPr>
          <p:cNvSpPr/>
          <p:nvPr/>
        </p:nvSpPr>
        <p:spPr>
          <a:xfrm>
            <a:off x="3441698" y="3714750"/>
            <a:ext cx="2654302" cy="1003300"/>
          </a:xfrm>
          <a:prstGeom prst="right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Predictions </a:t>
            </a:r>
          </a:p>
          <a:p>
            <a:pPr algn="ctr"/>
            <a:r>
              <a:rPr lang="en-US" dirty="0">
                <a:solidFill>
                  <a:schemeClr val="tx1"/>
                </a:solidFill>
              </a:rPr>
              <a:t>+ </a:t>
            </a:r>
          </a:p>
          <a:p>
            <a:pPr algn="ctr"/>
            <a:r>
              <a:rPr lang="en-US" dirty="0">
                <a:solidFill>
                  <a:schemeClr val="tx1"/>
                </a:solidFill>
              </a:rPr>
              <a:t>Data</a:t>
            </a:r>
          </a:p>
        </p:txBody>
      </p:sp>
      <p:sp>
        <p:nvSpPr>
          <p:cNvPr id="26" name="Rounded Rectangle 25">
            <a:extLst>
              <a:ext uri="{FF2B5EF4-FFF2-40B4-BE49-F238E27FC236}">
                <a16:creationId xmlns:a16="http://schemas.microsoft.com/office/drawing/2014/main" id="{C227C5A4-574E-0144-AAD5-396DA5CF9B6E}"/>
              </a:ext>
            </a:extLst>
          </p:cNvPr>
          <p:cNvSpPr/>
          <p:nvPr/>
        </p:nvSpPr>
        <p:spPr>
          <a:xfrm>
            <a:off x="685800" y="2057400"/>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Gradient Boosting</a:t>
            </a:r>
          </a:p>
        </p:txBody>
      </p:sp>
      <p:sp>
        <p:nvSpPr>
          <p:cNvPr id="27" name="Rounded Rectangle 26">
            <a:extLst>
              <a:ext uri="{FF2B5EF4-FFF2-40B4-BE49-F238E27FC236}">
                <a16:creationId xmlns:a16="http://schemas.microsoft.com/office/drawing/2014/main" id="{F451833E-655D-7048-9DE4-84E2894E8364}"/>
              </a:ext>
            </a:extLst>
          </p:cNvPr>
          <p:cNvSpPr/>
          <p:nvPr/>
        </p:nvSpPr>
        <p:spPr>
          <a:xfrm>
            <a:off x="685797" y="2994025"/>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SVC</a:t>
            </a:r>
          </a:p>
        </p:txBody>
      </p:sp>
      <p:sp>
        <p:nvSpPr>
          <p:cNvPr id="28" name="Rounded Rectangle 27">
            <a:extLst>
              <a:ext uri="{FF2B5EF4-FFF2-40B4-BE49-F238E27FC236}">
                <a16:creationId xmlns:a16="http://schemas.microsoft.com/office/drawing/2014/main" id="{7B7F4801-458B-324E-A003-DE0E47B6D044}"/>
              </a:ext>
            </a:extLst>
          </p:cNvPr>
          <p:cNvSpPr/>
          <p:nvPr/>
        </p:nvSpPr>
        <p:spPr>
          <a:xfrm>
            <a:off x="685796" y="3930650"/>
            <a:ext cx="1608139"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29" name="Rounded Rectangle 28">
            <a:extLst>
              <a:ext uri="{FF2B5EF4-FFF2-40B4-BE49-F238E27FC236}">
                <a16:creationId xmlns:a16="http://schemas.microsoft.com/office/drawing/2014/main" id="{71D82375-E1E2-934A-9DD8-96EA1913DDCE}"/>
              </a:ext>
            </a:extLst>
          </p:cNvPr>
          <p:cNvSpPr/>
          <p:nvPr/>
        </p:nvSpPr>
        <p:spPr>
          <a:xfrm>
            <a:off x="685795" y="4865688"/>
            <a:ext cx="1608139" cy="571500"/>
          </a:xfrm>
          <a:prstGeom prst="roundRect">
            <a:avLst/>
          </a:prstGeom>
          <a:solidFill>
            <a:srgbClr val="D024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30" name="Rounded Rectangle 29">
            <a:extLst>
              <a:ext uri="{FF2B5EF4-FFF2-40B4-BE49-F238E27FC236}">
                <a16:creationId xmlns:a16="http://schemas.microsoft.com/office/drawing/2014/main" id="{C31E6316-DCD6-914E-834E-36FBECFCF8B9}"/>
              </a:ext>
            </a:extLst>
          </p:cNvPr>
          <p:cNvSpPr/>
          <p:nvPr/>
        </p:nvSpPr>
        <p:spPr>
          <a:xfrm>
            <a:off x="685795" y="5800726"/>
            <a:ext cx="1608139" cy="571500"/>
          </a:xfrm>
          <a:prstGeom prst="roundRect">
            <a:avLst/>
          </a:prstGeom>
          <a:solidFill>
            <a:srgbClr val="D024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SVC</a:t>
            </a:r>
          </a:p>
        </p:txBody>
      </p:sp>
      <p:cxnSp>
        <p:nvCxnSpPr>
          <p:cNvPr id="32" name="Elbow Connector 31">
            <a:extLst>
              <a:ext uri="{FF2B5EF4-FFF2-40B4-BE49-F238E27FC236}">
                <a16:creationId xmlns:a16="http://schemas.microsoft.com/office/drawing/2014/main" id="{071D1EE9-7056-4545-8F7A-12EDC39229F9}"/>
              </a:ext>
            </a:extLst>
          </p:cNvPr>
          <p:cNvCxnSpPr>
            <a:stCxn id="26" idx="3"/>
            <a:endCxn id="25" idx="0"/>
          </p:cNvCxnSpPr>
          <p:nvPr/>
        </p:nvCxnSpPr>
        <p:spPr>
          <a:xfrm>
            <a:off x="2293939" y="2343150"/>
            <a:ext cx="2010102" cy="1371600"/>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A77F06-BC85-AE45-92D8-4719148EDD4B}"/>
              </a:ext>
            </a:extLst>
          </p:cNvPr>
          <p:cNvCxnSpPr>
            <a:stCxn id="27" idx="3"/>
          </p:cNvCxnSpPr>
          <p:nvPr/>
        </p:nvCxnSpPr>
        <p:spPr>
          <a:xfrm>
            <a:off x="2293936" y="3279775"/>
            <a:ext cx="1147762" cy="4687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2FBED31-45C9-9140-9479-FED8DEB78EF0}"/>
              </a:ext>
            </a:extLst>
          </p:cNvPr>
          <p:cNvCxnSpPr>
            <a:stCxn id="28" idx="3"/>
            <a:endCxn id="25" idx="1"/>
          </p:cNvCxnSpPr>
          <p:nvPr/>
        </p:nvCxnSpPr>
        <p:spPr>
          <a:xfrm>
            <a:off x="2293935" y="4216400"/>
            <a:ext cx="1147763"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3F47568-3B23-E24A-B466-536ED69A17B1}"/>
              </a:ext>
            </a:extLst>
          </p:cNvPr>
          <p:cNvCxnSpPr>
            <a:stCxn id="29" idx="3"/>
          </p:cNvCxnSpPr>
          <p:nvPr/>
        </p:nvCxnSpPr>
        <p:spPr>
          <a:xfrm flipV="1">
            <a:off x="2293934" y="4718050"/>
            <a:ext cx="1147764" cy="433388"/>
          </a:xfrm>
          <a:prstGeom prst="straightConnector1">
            <a:avLst/>
          </a:prstGeom>
          <a:ln w="38100">
            <a:solidFill>
              <a:srgbClr val="D02435"/>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D5B256F9-9327-5544-8D92-52577F972307}"/>
              </a:ext>
            </a:extLst>
          </p:cNvPr>
          <p:cNvCxnSpPr>
            <a:stCxn id="30" idx="3"/>
            <a:endCxn id="25" idx="2"/>
          </p:cNvCxnSpPr>
          <p:nvPr/>
        </p:nvCxnSpPr>
        <p:spPr>
          <a:xfrm flipV="1">
            <a:off x="2293934" y="4718050"/>
            <a:ext cx="2010107" cy="1368426"/>
          </a:xfrm>
          <a:prstGeom prst="bentConnector2">
            <a:avLst/>
          </a:prstGeom>
          <a:ln w="38100">
            <a:solidFill>
              <a:srgbClr val="D02435"/>
            </a:solidFill>
            <a:tailEnd type="triangle"/>
          </a:ln>
        </p:spPr>
        <p:style>
          <a:lnRef idx="1">
            <a:schemeClr val="accent1"/>
          </a:lnRef>
          <a:fillRef idx="0">
            <a:schemeClr val="accent1"/>
          </a:fillRef>
          <a:effectRef idx="0">
            <a:schemeClr val="accent1"/>
          </a:effectRef>
          <a:fontRef idx="minor">
            <a:schemeClr val="tx1"/>
          </a:fontRef>
        </p:style>
      </p:cxnSp>
      <p:sp>
        <p:nvSpPr>
          <p:cNvPr id="41" name="Striped Right Arrow 40">
            <a:extLst>
              <a:ext uri="{FF2B5EF4-FFF2-40B4-BE49-F238E27FC236}">
                <a16:creationId xmlns:a16="http://schemas.microsoft.com/office/drawing/2014/main" id="{64C5664E-8C56-034F-AFAA-F7B6F15620E6}"/>
              </a:ext>
            </a:extLst>
          </p:cNvPr>
          <p:cNvSpPr/>
          <p:nvPr/>
        </p:nvSpPr>
        <p:spPr>
          <a:xfrm>
            <a:off x="8928100" y="3798887"/>
            <a:ext cx="969965" cy="835025"/>
          </a:xfrm>
          <a:prstGeom prst="strip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a:t>
            </a:r>
          </a:p>
        </p:txBody>
      </p:sp>
      <p:sp>
        <p:nvSpPr>
          <p:cNvPr id="42" name="Oval 41">
            <a:extLst>
              <a:ext uri="{FF2B5EF4-FFF2-40B4-BE49-F238E27FC236}">
                <a16:creationId xmlns:a16="http://schemas.microsoft.com/office/drawing/2014/main" id="{6E25D737-E162-CC46-AC57-016A5E882233}"/>
              </a:ext>
            </a:extLst>
          </p:cNvPr>
          <p:cNvSpPr/>
          <p:nvPr/>
        </p:nvSpPr>
        <p:spPr>
          <a:xfrm>
            <a:off x="10133015" y="3431581"/>
            <a:ext cx="1614485" cy="157766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 Prediction</a:t>
            </a:r>
          </a:p>
        </p:txBody>
      </p:sp>
      <p:cxnSp>
        <p:nvCxnSpPr>
          <p:cNvPr id="14" name="Straight Arrow Connector 13">
            <a:extLst>
              <a:ext uri="{FF2B5EF4-FFF2-40B4-BE49-F238E27FC236}">
                <a16:creationId xmlns:a16="http://schemas.microsoft.com/office/drawing/2014/main" id="{E138A6E9-6BF0-CE4F-B7DB-6F7EC6A47A9A}"/>
              </a:ext>
            </a:extLst>
          </p:cNvPr>
          <p:cNvCxnSpPr/>
          <p:nvPr/>
        </p:nvCxnSpPr>
        <p:spPr>
          <a:xfrm flipH="1">
            <a:off x="2421727" y="685800"/>
            <a:ext cx="5045873"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6C10915-0146-9A46-BEF4-613DEC3CED3D}"/>
              </a:ext>
            </a:extLst>
          </p:cNvPr>
          <p:cNvSpPr/>
          <p:nvPr/>
        </p:nvSpPr>
        <p:spPr>
          <a:xfrm>
            <a:off x="6381749" y="1560213"/>
            <a:ext cx="2260600" cy="678062"/>
          </a:xfrm>
          <a:prstGeom prst="rect">
            <a:avLst/>
          </a:prstGeom>
          <a:solidFill>
            <a:srgbClr val="A55EDB">
              <a:alpha val="69020"/>
            </a:srgb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Generate Pseudo-Labels</a:t>
            </a:r>
          </a:p>
        </p:txBody>
      </p:sp>
      <p:cxnSp>
        <p:nvCxnSpPr>
          <p:cNvPr id="22" name="Straight Connector 21">
            <a:extLst>
              <a:ext uri="{FF2B5EF4-FFF2-40B4-BE49-F238E27FC236}">
                <a16:creationId xmlns:a16="http://schemas.microsoft.com/office/drawing/2014/main" id="{D85BFA57-EB6A-8A4C-93A2-EAD53C36D6A3}"/>
              </a:ext>
            </a:extLst>
          </p:cNvPr>
          <p:cNvCxnSpPr>
            <a:endCxn id="16" idx="2"/>
          </p:cNvCxnSpPr>
          <p:nvPr/>
        </p:nvCxnSpPr>
        <p:spPr>
          <a:xfrm flipV="1">
            <a:off x="7512049" y="2238275"/>
            <a:ext cx="0" cy="118814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625618-B552-AE4C-AA1E-4D93D8409C57}"/>
              </a:ext>
            </a:extLst>
          </p:cNvPr>
          <p:cNvCxnSpPr>
            <a:cxnSpLocks/>
          </p:cNvCxnSpPr>
          <p:nvPr/>
        </p:nvCxnSpPr>
        <p:spPr>
          <a:xfrm flipV="1">
            <a:off x="7486649" y="685800"/>
            <a:ext cx="0" cy="87441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650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A2CD-8E55-3146-AD71-288E682DB817}"/>
              </a:ext>
            </a:extLst>
          </p:cNvPr>
          <p:cNvSpPr>
            <a:spLocks noGrp="1"/>
          </p:cNvSpPr>
          <p:nvPr>
            <p:ph type="title"/>
          </p:nvPr>
        </p:nvSpPr>
        <p:spPr/>
        <p:txBody>
          <a:bodyPr/>
          <a:lstStyle/>
          <a:p>
            <a:pPr algn="ctr"/>
            <a:r>
              <a:rPr lang="en-US" b="1" dirty="0"/>
              <a:t>Model Performance</a:t>
            </a:r>
          </a:p>
        </p:txBody>
      </p:sp>
      <p:pic>
        <p:nvPicPr>
          <p:cNvPr id="4" name="Picture 3">
            <a:extLst>
              <a:ext uri="{FF2B5EF4-FFF2-40B4-BE49-F238E27FC236}">
                <a16:creationId xmlns:a16="http://schemas.microsoft.com/office/drawing/2014/main" id="{2B1A21EC-8D70-4C4E-9100-1214517146D7}"/>
              </a:ext>
            </a:extLst>
          </p:cNvPr>
          <p:cNvPicPr>
            <a:picLocks noChangeAspect="1"/>
          </p:cNvPicPr>
          <p:nvPr/>
        </p:nvPicPr>
        <p:blipFill>
          <a:blip r:embed="rId3"/>
          <a:stretch>
            <a:fillRect/>
          </a:stretch>
        </p:blipFill>
        <p:spPr>
          <a:xfrm>
            <a:off x="420580" y="2019300"/>
            <a:ext cx="5208966" cy="4838700"/>
          </a:xfrm>
          <a:prstGeom prst="rect">
            <a:avLst/>
          </a:prstGeom>
        </p:spPr>
      </p:pic>
      <p:pic>
        <p:nvPicPr>
          <p:cNvPr id="6" name="Picture 5">
            <a:extLst>
              <a:ext uri="{FF2B5EF4-FFF2-40B4-BE49-F238E27FC236}">
                <a16:creationId xmlns:a16="http://schemas.microsoft.com/office/drawing/2014/main" id="{E675E70D-9EA6-6343-B61D-A8BC771180AA}"/>
              </a:ext>
            </a:extLst>
          </p:cNvPr>
          <p:cNvPicPr>
            <a:picLocks noChangeAspect="1"/>
          </p:cNvPicPr>
          <p:nvPr/>
        </p:nvPicPr>
        <p:blipFill>
          <a:blip r:embed="rId4"/>
          <a:stretch>
            <a:fillRect/>
          </a:stretch>
        </p:blipFill>
        <p:spPr>
          <a:xfrm>
            <a:off x="6983036" y="2019300"/>
            <a:ext cx="4788384" cy="4838700"/>
          </a:xfrm>
          <a:prstGeom prst="rect">
            <a:avLst/>
          </a:prstGeom>
        </p:spPr>
      </p:pic>
      <p:sp>
        <p:nvSpPr>
          <p:cNvPr id="7" name="TextBox 6">
            <a:extLst>
              <a:ext uri="{FF2B5EF4-FFF2-40B4-BE49-F238E27FC236}">
                <a16:creationId xmlns:a16="http://schemas.microsoft.com/office/drawing/2014/main" id="{CA4355EB-EEC1-DF4D-915E-F90BC357E580}"/>
              </a:ext>
            </a:extLst>
          </p:cNvPr>
          <p:cNvSpPr txBox="1"/>
          <p:nvPr/>
        </p:nvSpPr>
        <p:spPr>
          <a:xfrm>
            <a:off x="2104313" y="1619190"/>
            <a:ext cx="1841500" cy="400110"/>
          </a:xfrm>
          <a:prstGeom prst="rect">
            <a:avLst/>
          </a:prstGeom>
          <a:noFill/>
        </p:spPr>
        <p:txBody>
          <a:bodyPr wrap="square" rtlCol="0">
            <a:spAutoFit/>
          </a:bodyPr>
          <a:lstStyle/>
          <a:p>
            <a:r>
              <a:rPr lang="en-US" sz="2000" b="1" dirty="0">
                <a:solidFill>
                  <a:schemeClr val="accent6">
                    <a:lumMod val="50000"/>
                  </a:schemeClr>
                </a:solidFill>
              </a:rPr>
              <a:t>83.5% Accuracy</a:t>
            </a:r>
          </a:p>
        </p:txBody>
      </p:sp>
      <p:sp>
        <p:nvSpPr>
          <p:cNvPr id="8" name="TextBox 7">
            <a:extLst>
              <a:ext uri="{FF2B5EF4-FFF2-40B4-BE49-F238E27FC236}">
                <a16:creationId xmlns:a16="http://schemas.microsoft.com/office/drawing/2014/main" id="{1968302B-BC72-AB4C-839E-5924DABBDAFB}"/>
              </a:ext>
            </a:extLst>
          </p:cNvPr>
          <p:cNvSpPr txBox="1"/>
          <p:nvPr/>
        </p:nvSpPr>
        <p:spPr>
          <a:xfrm>
            <a:off x="8246189" y="1619190"/>
            <a:ext cx="1841500" cy="400110"/>
          </a:xfrm>
          <a:prstGeom prst="rect">
            <a:avLst/>
          </a:prstGeom>
          <a:noFill/>
        </p:spPr>
        <p:txBody>
          <a:bodyPr wrap="square" rtlCol="0">
            <a:spAutoFit/>
          </a:bodyPr>
          <a:lstStyle/>
          <a:p>
            <a:r>
              <a:rPr lang="en-US" sz="2000" b="1" dirty="0">
                <a:solidFill>
                  <a:srgbClr val="7030A0"/>
                </a:solidFill>
              </a:rPr>
              <a:t>88.9% Accuracy</a:t>
            </a:r>
          </a:p>
        </p:txBody>
      </p:sp>
    </p:spTree>
    <p:extLst>
      <p:ext uri="{BB962C8B-B14F-4D97-AF65-F5344CB8AC3E}">
        <p14:creationId xmlns:p14="http://schemas.microsoft.com/office/powerpoint/2010/main" val="360251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E175A-7681-584F-AF24-0EBE9DA03D4A}"/>
              </a:ext>
            </a:extLst>
          </p:cNvPr>
          <p:cNvSpPr>
            <a:spLocks noGrp="1"/>
          </p:cNvSpPr>
          <p:nvPr>
            <p:ph type="title"/>
          </p:nvPr>
        </p:nvSpPr>
        <p:spPr/>
        <p:txBody>
          <a:bodyPr/>
          <a:lstStyle/>
          <a:p>
            <a:pPr algn="ctr"/>
            <a:r>
              <a:rPr lang="en-US" b="1" dirty="0"/>
              <a:t>Evaluating Changes in Global Happiness Scores</a:t>
            </a:r>
          </a:p>
        </p:txBody>
      </p:sp>
      <p:pic>
        <p:nvPicPr>
          <p:cNvPr id="5" name="Content Placeholder 4">
            <a:extLst>
              <a:ext uri="{FF2B5EF4-FFF2-40B4-BE49-F238E27FC236}">
                <a16:creationId xmlns:a16="http://schemas.microsoft.com/office/drawing/2014/main" id="{87F7E12B-05AC-A04A-92A3-3107A115E6D1}"/>
              </a:ext>
            </a:extLst>
          </p:cNvPr>
          <p:cNvPicPr>
            <a:picLocks noGrp="1" noChangeAspect="1"/>
          </p:cNvPicPr>
          <p:nvPr>
            <p:ph idx="1"/>
          </p:nvPr>
        </p:nvPicPr>
        <p:blipFill>
          <a:blip r:embed="rId3"/>
          <a:stretch>
            <a:fillRect/>
          </a:stretch>
        </p:blipFill>
        <p:spPr>
          <a:xfrm>
            <a:off x="838200" y="1690688"/>
            <a:ext cx="10258149" cy="5167311"/>
          </a:xfrm>
        </p:spPr>
      </p:pic>
      <p:sp>
        <p:nvSpPr>
          <p:cNvPr id="6" name="TextBox 5">
            <a:extLst>
              <a:ext uri="{FF2B5EF4-FFF2-40B4-BE49-F238E27FC236}">
                <a16:creationId xmlns:a16="http://schemas.microsoft.com/office/drawing/2014/main" id="{500053AC-9DE6-5A46-8F6C-9AEF9F9F5357}"/>
              </a:ext>
            </a:extLst>
          </p:cNvPr>
          <p:cNvSpPr txBox="1"/>
          <p:nvPr/>
        </p:nvSpPr>
        <p:spPr>
          <a:xfrm>
            <a:off x="1536700" y="4495800"/>
            <a:ext cx="1168400" cy="381000"/>
          </a:xfrm>
          <a:prstGeom prst="rect">
            <a:avLst/>
          </a:prstGeom>
          <a:noFill/>
          <a:ln>
            <a:solidFill>
              <a:schemeClr val="tx1"/>
            </a:solidFill>
          </a:ln>
        </p:spPr>
        <p:txBody>
          <a:bodyPr wrap="square" rtlCol="0">
            <a:spAutoFit/>
          </a:bodyPr>
          <a:lstStyle/>
          <a:p>
            <a:r>
              <a:rPr lang="en-US" dirty="0"/>
              <a:t>Venezuela</a:t>
            </a:r>
          </a:p>
        </p:txBody>
      </p:sp>
      <p:cxnSp>
        <p:nvCxnSpPr>
          <p:cNvPr id="8" name="Straight Arrow Connector 7">
            <a:extLst>
              <a:ext uri="{FF2B5EF4-FFF2-40B4-BE49-F238E27FC236}">
                <a16:creationId xmlns:a16="http://schemas.microsoft.com/office/drawing/2014/main" id="{8465A17B-D72A-F64D-91F0-7B2E373142FA}"/>
              </a:ext>
            </a:extLst>
          </p:cNvPr>
          <p:cNvCxnSpPr/>
          <p:nvPr/>
        </p:nvCxnSpPr>
        <p:spPr>
          <a:xfrm flipV="1">
            <a:off x="2705100" y="4356100"/>
            <a:ext cx="1371600" cy="33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B67AB87-64E9-9D41-8738-DDF08F9FE0D1}"/>
              </a:ext>
            </a:extLst>
          </p:cNvPr>
          <p:cNvSpPr txBox="1"/>
          <p:nvPr/>
        </p:nvSpPr>
        <p:spPr>
          <a:xfrm>
            <a:off x="4895850" y="5346700"/>
            <a:ext cx="723900" cy="369332"/>
          </a:xfrm>
          <a:prstGeom prst="rect">
            <a:avLst/>
          </a:prstGeom>
          <a:noFill/>
          <a:ln>
            <a:solidFill>
              <a:schemeClr val="tx1"/>
            </a:solidFill>
          </a:ln>
        </p:spPr>
        <p:txBody>
          <a:bodyPr wrap="square" rtlCol="0">
            <a:spAutoFit/>
          </a:bodyPr>
          <a:lstStyle/>
          <a:p>
            <a:r>
              <a:rPr lang="en-US" dirty="0"/>
              <a:t>Benin</a:t>
            </a:r>
          </a:p>
        </p:txBody>
      </p:sp>
      <p:cxnSp>
        <p:nvCxnSpPr>
          <p:cNvPr id="11" name="Straight Arrow Connector 10">
            <a:extLst>
              <a:ext uri="{FF2B5EF4-FFF2-40B4-BE49-F238E27FC236}">
                <a16:creationId xmlns:a16="http://schemas.microsoft.com/office/drawing/2014/main" id="{00654165-7B81-114B-9064-887A0516B08B}"/>
              </a:ext>
            </a:extLst>
          </p:cNvPr>
          <p:cNvCxnSpPr/>
          <p:nvPr/>
        </p:nvCxnSpPr>
        <p:spPr>
          <a:xfrm flipV="1">
            <a:off x="5257800" y="4356100"/>
            <a:ext cx="292100" cy="990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6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EDD5-E15F-8B42-B451-7FD46FE6B061}"/>
              </a:ext>
            </a:extLst>
          </p:cNvPr>
          <p:cNvSpPr>
            <a:spLocks noGrp="1"/>
          </p:cNvSpPr>
          <p:nvPr>
            <p:ph type="title"/>
          </p:nvPr>
        </p:nvSpPr>
        <p:spPr/>
        <p:txBody>
          <a:bodyPr anchor="ctr">
            <a:normAutofit/>
          </a:bodyPr>
          <a:lstStyle/>
          <a:p>
            <a:pPr algn="ctr"/>
            <a:r>
              <a:rPr lang="en-US" sz="4000" b="1" dirty="0"/>
              <a:t>Venezuela</a:t>
            </a:r>
          </a:p>
        </p:txBody>
      </p:sp>
      <p:pic>
        <p:nvPicPr>
          <p:cNvPr id="7" name="Content Placeholder 6">
            <a:extLst>
              <a:ext uri="{FF2B5EF4-FFF2-40B4-BE49-F238E27FC236}">
                <a16:creationId xmlns:a16="http://schemas.microsoft.com/office/drawing/2014/main" id="{B0C6DCAC-CB4C-D447-94DB-078D938EBF82}"/>
              </a:ext>
            </a:extLst>
          </p:cNvPr>
          <p:cNvPicPr>
            <a:picLocks noGrp="1" noChangeAspect="1"/>
          </p:cNvPicPr>
          <p:nvPr>
            <p:ph idx="1"/>
          </p:nvPr>
        </p:nvPicPr>
        <p:blipFill>
          <a:blip r:embed="rId3"/>
          <a:stretch>
            <a:fillRect/>
          </a:stretch>
        </p:blipFill>
        <p:spPr>
          <a:xfrm>
            <a:off x="4116362" y="1451573"/>
            <a:ext cx="8075638" cy="4387551"/>
          </a:xfrm>
        </p:spPr>
      </p:pic>
      <p:sp>
        <p:nvSpPr>
          <p:cNvPr id="5" name="Text Placeholder 4">
            <a:extLst>
              <a:ext uri="{FF2B5EF4-FFF2-40B4-BE49-F238E27FC236}">
                <a16:creationId xmlns:a16="http://schemas.microsoft.com/office/drawing/2014/main" id="{7FDE0E48-ABF7-1A4C-BEC1-0DDB001175D5}"/>
              </a:ext>
            </a:extLst>
          </p:cNvPr>
          <p:cNvSpPr>
            <a:spLocks noGrp="1"/>
          </p:cNvSpPr>
          <p:nvPr>
            <p:ph type="body" sz="half" idx="2"/>
          </p:nvPr>
        </p:nvSpPr>
        <p:spPr/>
        <p:txBody>
          <a:bodyPr>
            <a:normAutofit/>
          </a:bodyPr>
          <a:lstStyle/>
          <a:p>
            <a:pPr marL="285750" indent="-285750">
              <a:lnSpc>
                <a:spcPct val="200000"/>
              </a:lnSpc>
              <a:buFont typeface="Arial" panose="020B0604020202020204" pitchFamily="34" charset="0"/>
              <a:buChar char="•"/>
            </a:pPr>
            <a:r>
              <a:rPr lang="en-US" sz="2400" dirty="0"/>
              <a:t>Largest drop since 2014</a:t>
            </a:r>
          </a:p>
          <a:p>
            <a:pPr marL="285750" indent="-285750">
              <a:lnSpc>
                <a:spcPct val="200000"/>
              </a:lnSpc>
              <a:buFont typeface="Arial" panose="020B0604020202020204" pitchFamily="34" charset="0"/>
              <a:buChar char="•"/>
            </a:pPr>
            <a:r>
              <a:rPr lang="en-US" sz="2400" dirty="0"/>
              <a:t>Debt Rollercoaster</a:t>
            </a:r>
          </a:p>
          <a:p>
            <a:pPr marL="285750" indent="-285750">
              <a:lnSpc>
                <a:spcPct val="200000"/>
              </a:lnSpc>
              <a:buFont typeface="Arial" panose="020B0604020202020204" pitchFamily="34" charset="0"/>
              <a:buChar char="•"/>
            </a:pPr>
            <a:r>
              <a:rPr lang="en-US" sz="2400" dirty="0">
                <a:sym typeface="Wingdings" pitchFamily="2" charset="2"/>
              </a:rPr>
              <a:t>Socioeconomic Crisis</a:t>
            </a:r>
            <a:endParaRPr lang="en-US" sz="2400" dirty="0"/>
          </a:p>
        </p:txBody>
      </p:sp>
      <p:sp>
        <p:nvSpPr>
          <p:cNvPr id="8" name="Frame 7">
            <a:extLst>
              <a:ext uri="{FF2B5EF4-FFF2-40B4-BE49-F238E27FC236}">
                <a16:creationId xmlns:a16="http://schemas.microsoft.com/office/drawing/2014/main" id="{708BBCF6-DB38-2943-BE5A-777DD13E7D4D}"/>
              </a:ext>
            </a:extLst>
          </p:cNvPr>
          <p:cNvSpPr/>
          <p:nvPr/>
        </p:nvSpPr>
        <p:spPr>
          <a:xfrm>
            <a:off x="6934200" y="3594100"/>
            <a:ext cx="850900" cy="698500"/>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793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554DD946-EC63-DA4F-8504-5359A172A292}"/>
              </a:ext>
            </a:extLst>
          </p:cNvPr>
          <p:cNvPicPr>
            <a:picLocks noGrp="1" noChangeAspect="1"/>
          </p:cNvPicPr>
          <p:nvPr>
            <p:ph idx="1"/>
          </p:nvPr>
        </p:nvPicPr>
        <p:blipFill>
          <a:blip r:embed="rId3"/>
          <a:stretch>
            <a:fillRect/>
          </a:stretch>
        </p:blipFill>
        <p:spPr>
          <a:xfrm>
            <a:off x="4003106" y="1607344"/>
            <a:ext cx="8368542" cy="4711700"/>
          </a:xfrm>
        </p:spPr>
      </p:pic>
      <p:sp>
        <p:nvSpPr>
          <p:cNvPr id="4" name="Title 3">
            <a:extLst>
              <a:ext uri="{FF2B5EF4-FFF2-40B4-BE49-F238E27FC236}">
                <a16:creationId xmlns:a16="http://schemas.microsoft.com/office/drawing/2014/main" id="{DE31F837-BD70-AB48-9B72-083DA08DC7B7}"/>
              </a:ext>
            </a:extLst>
          </p:cNvPr>
          <p:cNvSpPr>
            <a:spLocks noGrp="1"/>
          </p:cNvSpPr>
          <p:nvPr>
            <p:ph type="title"/>
          </p:nvPr>
        </p:nvSpPr>
        <p:spPr/>
        <p:txBody>
          <a:bodyPr anchor="ctr">
            <a:normAutofit/>
          </a:bodyPr>
          <a:lstStyle/>
          <a:p>
            <a:pPr algn="ctr"/>
            <a:r>
              <a:rPr lang="en-US" sz="4000" b="1" dirty="0"/>
              <a:t>Benin</a:t>
            </a:r>
          </a:p>
        </p:txBody>
      </p:sp>
      <p:sp>
        <p:nvSpPr>
          <p:cNvPr id="6" name="Text Placeholder 5">
            <a:extLst>
              <a:ext uri="{FF2B5EF4-FFF2-40B4-BE49-F238E27FC236}">
                <a16:creationId xmlns:a16="http://schemas.microsoft.com/office/drawing/2014/main" id="{E7E01A57-27E0-524B-8C6A-E75C51CB3EDA}"/>
              </a:ext>
            </a:extLst>
          </p:cNvPr>
          <p:cNvSpPr>
            <a:spLocks noGrp="1"/>
          </p:cNvSpPr>
          <p:nvPr>
            <p:ph type="body" sz="half" idx="2"/>
          </p:nvPr>
        </p:nvSpPr>
        <p:spPr/>
        <p:txBody>
          <a:bodyPr/>
          <a:lstStyle/>
          <a:p>
            <a:pPr marL="285750" indent="-285750">
              <a:lnSpc>
                <a:spcPct val="200000"/>
              </a:lnSpc>
              <a:buFont typeface="Arial" panose="020B0604020202020204" pitchFamily="34" charset="0"/>
              <a:buChar char="•"/>
            </a:pPr>
            <a:r>
              <a:rPr lang="en-US" sz="2400" dirty="0"/>
              <a:t>Largest increase since 2014</a:t>
            </a:r>
          </a:p>
          <a:p>
            <a:pPr marL="285750" indent="-285750">
              <a:buFont typeface="Arial" panose="020B0604020202020204" pitchFamily="34" charset="0"/>
              <a:buChar char="•"/>
            </a:pPr>
            <a:r>
              <a:rPr lang="en-US" sz="2400" dirty="0"/>
              <a:t>Rocky history since gaining independence in 1960</a:t>
            </a:r>
          </a:p>
          <a:p>
            <a:pPr marL="285750" indent="-285750">
              <a:buFont typeface="Arial" panose="020B0604020202020204" pitchFamily="34" charset="0"/>
              <a:buChar char="•"/>
            </a:pPr>
            <a:r>
              <a:rPr lang="en-US" sz="2400" dirty="0"/>
              <a:t>Multiple projects and grants to improve the nation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p:txBody>
      </p:sp>
      <p:sp>
        <p:nvSpPr>
          <p:cNvPr id="9" name="Frame 8">
            <a:extLst>
              <a:ext uri="{FF2B5EF4-FFF2-40B4-BE49-F238E27FC236}">
                <a16:creationId xmlns:a16="http://schemas.microsoft.com/office/drawing/2014/main" id="{F86A14DF-C26A-7A48-B323-BA7FAD001ADF}"/>
              </a:ext>
            </a:extLst>
          </p:cNvPr>
          <p:cNvSpPr/>
          <p:nvPr/>
        </p:nvSpPr>
        <p:spPr>
          <a:xfrm>
            <a:off x="6235700" y="3962400"/>
            <a:ext cx="469900" cy="622300"/>
          </a:xfrm>
          <a:prstGeom prst="fram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963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3AD925-5F2D-EA42-A1DA-AF93356FFB64}"/>
              </a:ext>
            </a:extLst>
          </p:cNvPr>
          <p:cNvSpPr>
            <a:spLocks noGrp="1"/>
          </p:cNvSpPr>
          <p:nvPr>
            <p:ph type="title"/>
          </p:nvPr>
        </p:nvSpPr>
        <p:spPr/>
        <p:txBody>
          <a:bodyPr/>
          <a:lstStyle/>
          <a:p>
            <a:pPr algn="ctr"/>
            <a:r>
              <a:rPr lang="en-US" b="1" dirty="0"/>
              <a:t>Recommendations</a:t>
            </a:r>
          </a:p>
        </p:txBody>
      </p:sp>
      <p:sp>
        <p:nvSpPr>
          <p:cNvPr id="5" name="Content Placeholder 4">
            <a:extLst>
              <a:ext uri="{FF2B5EF4-FFF2-40B4-BE49-F238E27FC236}">
                <a16:creationId xmlns:a16="http://schemas.microsoft.com/office/drawing/2014/main" id="{67778085-58F9-2843-B8BA-1A1792A02B9C}"/>
              </a:ext>
            </a:extLst>
          </p:cNvPr>
          <p:cNvSpPr>
            <a:spLocks noGrp="1"/>
          </p:cNvSpPr>
          <p:nvPr>
            <p:ph idx="1"/>
          </p:nvPr>
        </p:nvSpPr>
        <p:spPr/>
        <p:txBody>
          <a:bodyPr/>
          <a:lstStyle/>
          <a:p>
            <a:r>
              <a:rPr lang="en-US" dirty="0"/>
              <a:t>Use happiness predictions to identify countries at risk for civil unrest</a:t>
            </a:r>
          </a:p>
          <a:p>
            <a:r>
              <a:rPr lang="en-US" dirty="0"/>
              <a:t>Inform policy decisions of developing countries</a:t>
            </a:r>
          </a:p>
          <a:p>
            <a:r>
              <a:rPr lang="en-US" dirty="0"/>
              <a:t>Predict the effects of proposed policy changes </a:t>
            </a:r>
          </a:p>
          <a:p>
            <a:endParaRPr lang="en-US" dirty="0"/>
          </a:p>
        </p:txBody>
      </p:sp>
    </p:spTree>
    <p:extLst>
      <p:ext uri="{BB962C8B-B14F-4D97-AF65-F5344CB8AC3E}">
        <p14:creationId xmlns:p14="http://schemas.microsoft.com/office/powerpoint/2010/main" val="638625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3312</TotalTime>
  <Words>1758</Words>
  <Application>Microsoft Macintosh PowerPoint</Application>
  <PresentationFormat>Widescreen</PresentationFormat>
  <Paragraphs>117</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The Pursuit of Happiness</vt:lpstr>
      <vt:lpstr>Purpose</vt:lpstr>
      <vt:lpstr>Model Stacking Schema</vt:lpstr>
      <vt:lpstr>PowerPoint Presentation</vt:lpstr>
      <vt:lpstr>Model Performance</vt:lpstr>
      <vt:lpstr>Evaluating Changes in Global Happiness Scores</vt:lpstr>
      <vt:lpstr>Venezuela</vt:lpstr>
      <vt:lpstr>Benin</vt:lpstr>
      <vt:lpstr>Recommendations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Happiness Scores</dc:title>
  <dc:creator>Katherine Pokrass</dc:creator>
  <cp:lastModifiedBy>Katherine Pokrass</cp:lastModifiedBy>
  <cp:revision>62</cp:revision>
  <dcterms:created xsi:type="dcterms:W3CDTF">2019-05-10T23:17:37Z</dcterms:created>
  <dcterms:modified xsi:type="dcterms:W3CDTF">2019-05-13T17:00:41Z</dcterms:modified>
</cp:coreProperties>
</file>