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6" r:id="rId1"/>
  </p:sldMasterIdLst>
  <p:notesMasterIdLst>
    <p:notesMasterId r:id="rId15"/>
  </p:notesMasterIdLst>
  <p:sldIdLst>
    <p:sldId id="256" r:id="rId2"/>
    <p:sldId id="261" r:id="rId3"/>
    <p:sldId id="264" r:id="rId4"/>
    <p:sldId id="267" r:id="rId5"/>
    <p:sldId id="265" r:id="rId6"/>
    <p:sldId id="259" r:id="rId7"/>
    <p:sldId id="260" r:id="rId8"/>
    <p:sldId id="269" r:id="rId9"/>
    <p:sldId id="275" r:id="rId10"/>
    <p:sldId id="276"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5EDB"/>
    <a:srgbClr val="8D3BC9"/>
    <a:srgbClr val="D024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97"/>
    <p:restoredTop sz="72864"/>
  </p:normalViewPr>
  <p:slideViewPr>
    <p:cSldViewPr snapToGrid="0" snapToObjects="1">
      <p:cViewPr varScale="1">
        <p:scale>
          <a:sx n="77" d="100"/>
          <a:sy n="77" d="100"/>
        </p:scale>
        <p:origin x="11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1DB9D-80F7-7044-B4C9-957697A60CE8}" type="datetimeFigureOut">
              <a:rPr lang="en-US" smtClean="0"/>
              <a:t>5/11/19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CEA2C-03C2-6F46-913D-1527B52356AE}" type="slidenum">
              <a:rPr lang="en-US" smtClean="0"/>
              <a:t>‹#›</a:t>
            </a:fld>
            <a:endParaRPr lang="en-US"/>
          </a:p>
        </p:txBody>
      </p:sp>
    </p:spTree>
    <p:extLst>
      <p:ext uri="{BB962C8B-B14F-4D97-AF65-F5344CB8AC3E}">
        <p14:creationId xmlns:p14="http://schemas.microsoft.com/office/powerpoint/2010/main" val="3709468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most common features of consistent happy countries</a:t>
            </a:r>
          </a:p>
        </p:txBody>
      </p:sp>
      <p:sp>
        <p:nvSpPr>
          <p:cNvPr id="4" name="Slide Number Placeholder 3"/>
          <p:cNvSpPr>
            <a:spLocks noGrp="1"/>
          </p:cNvSpPr>
          <p:nvPr>
            <p:ph type="sldNum" sz="quarter" idx="5"/>
          </p:nvPr>
        </p:nvSpPr>
        <p:spPr/>
        <p:txBody>
          <a:bodyPr/>
          <a:lstStyle/>
          <a:p>
            <a:fld id="{BEFCEA2C-03C2-6F46-913D-1527B52356AE}" type="slidenum">
              <a:rPr lang="en-US" smtClean="0"/>
              <a:t>6</a:t>
            </a:fld>
            <a:endParaRPr lang="en-US"/>
          </a:p>
        </p:txBody>
      </p:sp>
    </p:spTree>
    <p:extLst>
      <p:ext uri="{BB962C8B-B14F-4D97-AF65-F5344CB8AC3E}">
        <p14:creationId xmlns:p14="http://schemas.microsoft.com/office/powerpoint/2010/main" val="115771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of most common features of consistent unhappy countries</a:t>
            </a:r>
          </a:p>
          <a:p>
            <a:endParaRPr lang="en-US" dirty="0"/>
          </a:p>
        </p:txBody>
      </p:sp>
      <p:sp>
        <p:nvSpPr>
          <p:cNvPr id="4" name="Slide Number Placeholder 3"/>
          <p:cNvSpPr>
            <a:spLocks noGrp="1"/>
          </p:cNvSpPr>
          <p:nvPr>
            <p:ph type="sldNum" sz="quarter" idx="5"/>
          </p:nvPr>
        </p:nvSpPr>
        <p:spPr/>
        <p:txBody>
          <a:bodyPr/>
          <a:lstStyle/>
          <a:p>
            <a:fld id="{BEFCEA2C-03C2-6F46-913D-1527B52356AE}" type="slidenum">
              <a:rPr lang="en-US" smtClean="0"/>
              <a:t>7</a:t>
            </a:fld>
            <a:endParaRPr lang="en-US"/>
          </a:p>
        </p:txBody>
      </p:sp>
    </p:spTree>
    <p:extLst>
      <p:ext uri="{BB962C8B-B14F-4D97-AF65-F5344CB8AC3E}">
        <p14:creationId xmlns:p14="http://schemas.microsoft.com/office/powerpoint/2010/main" val="66888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Decreased 2.1 points in happiness score since 2014 (6.8-4.7)</a:t>
            </a:r>
          </a:p>
          <a:p>
            <a:endParaRPr lang="en-US" dirty="0"/>
          </a:p>
          <a:p>
            <a:r>
              <a:rPr lang="en-US" dirty="0"/>
              <a:t>Fell 85 ranks since 2014 (22</a:t>
            </a:r>
            <a:r>
              <a:rPr lang="en-US" baseline="30000" dirty="0"/>
              <a:t>nd</a:t>
            </a:r>
            <a:r>
              <a:rPr lang="en-US" dirty="0"/>
              <a:t> to 107</a:t>
            </a:r>
            <a:r>
              <a:rPr lang="en-US" baseline="30000" dirty="0"/>
              <a:t>th</a:t>
            </a:r>
            <a:r>
              <a:rPr lang="en-US" dirty="0"/>
              <a:t>)</a:t>
            </a:r>
          </a:p>
          <a:p>
            <a:endParaRPr lang="en-US" dirty="0"/>
          </a:p>
          <a:p>
            <a:r>
              <a:rPr lang="en-US" dirty="0"/>
              <a:t>Oil glut 1980s </a:t>
            </a:r>
            <a:r>
              <a:rPr lang="en-US" dirty="0">
                <a:sym typeface="Wingdings" pitchFamily="2" charset="2"/>
              </a:rPr>
              <a:t> recovery in 2000s --&gt; Hugo Chaves populist social welfare policies (reduced economic inequality and poverty initially, but eventually destabilized nation’s economy)</a:t>
            </a:r>
          </a:p>
          <a:p>
            <a:endParaRPr lang="en-US" dirty="0">
              <a:sym typeface="Wingdings" pitchFamily="2" charset="2"/>
            </a:endParaRPr>
          </a:p>
          <a:p>
            <a:r>
              <a:rPr lang="en-US" dirty="0">
                <a:sym typeface="Wingdings" pitchFamily="2" charset="2"/>
              </a:rPr>
              <a:t>Socioeconomic crisis = hyperinflation, mass emigration (3 million people), shortages of basic goods, drastic increase in unemployment, child mortality, diseases, malnutrition, and crime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FCEA2C-03C2-6F46-913D-1527B52356AE}" type="slidenum">
              <a:rPr lang="en-US" smtClean="0"/>
              <a:t>9</a:t>
            </a:fld>
            <a:endParaRPr lang="en-US"/>
          </a:p>
        </p:txBody>
      </p:sp>
    </p:spTree>
    <p:extLst>
      <p:ext uri="{BB962C8B-B14F-4D97-AF65-F5344CB8AC3E}">
        <p14:creationId xmlns:p14="http://schemas.microsoft.com/office/powerpoint/2010/main" val="1156234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Increased 1.5 in happiness score since 2014 (3.3– 4.9)</a:t>
            </a:r>
          </a:p>
          <a:p>
            <a:endParaRPr lang="en-US" dirty="0"/>
          </a:p>
          <a:p>
            <a:r>
              <a:rPr lang="en-US" dirty="0"/>
              <a:t>Increased 53 positions in rank since 2014 (154</a:t>
            </a:r>
            <a:r>
              <a:rPr lang="en-US" baseline="30000" dirty="0"/>
              <a:t>th</a:t>
            </a:r>
            <a:r>
              <a:rPr lang="en-US" dirty="0"/>
              <a:t> to 101</a:t>
            </a:r>
            <a:r>
              <a:rPr lang="en-US" baseline="30000" dirty="0"/>
              <a:t>st</a:t>
            </a:r>
            <a:r>
              <a:rPr lang="en-US" dirty="0"/>
              <a:t>)</a:t>
            </a:r>
          </a:p>
          <a:p>
            <a:endParaRPr lang="en-US" dirty="0"/>
          </a:p>
          <a:p>
            <a:r>
              <a:rPr lang="en-US" dirty="0"/>
              <a:t>Former French colony, gained full independence in 1960. since has had different democratic governments, military coups, and was Communist 1975 – 1990. In 1979 had a show election where there was only Mathieu </a:t>
            </a:r>
            <a:r>
              <a:rPr lang="en-US" dirty="0" err="1"/>
              <a:t>Kerekou</a:t>
            </a:r>
            <a:r>
              <a:rPr lang="en-US" dirty="0"/>
              <a:t> on the ballot. During his term, multiple policy changes caused foreign nations to withdraw their investments and for teachers in the country to leave. This reorganization was financed by agreeing to take nuclear waste from the Soviet Union and France. </a:t>
            </a:r>
          </a:p>
          <a:p>
            <a:endParaRPr lang="en-US" dirty="0"/>
          </a:p>
          <a:p>
            <a:r>
              <a:rPr lang="en-US" dirty="0"/>
              <a:t>In 2006, Benin had their first free and fair election and received 307 million dollars as part of the </a:t>
            </a:r>
            <a:r>
              <a:rPr lang="en-US" dirty="0" err="1"/>
              <a:t>Millenium</a:t>
            </a:r>
            <a:r>
              <a:rPr lang="en-US" dirty="0"/>
              <a:t> Challenge Grant to improve their judicial system, international commerce, and financial sector.</a:t>
            </a:r>
          </a:p>
          <a:p>
            <a:endParaRPr lang="en-US" dirty="0"/>
          </a:p>
          <a:p>
            <a:r>
              <a:rPr lang="en-US" dirty="0"/>
              <a:t>Africa Coast to Europe Cable in 2011 (reduce prices of data and increase access to internet)</a:t>
            </a:r>
          </a:p>
          <a:p>
            <a:endParaRPr lang="en-US" dirty="0"/>
          </a:p>
          <a:p>
            <a:r>
              <a:rPr lang="en-US" dirty="0"/>
              <a:t>Bamako Initiative (improvements to health)</a:t>
            </a:r>
          </a:p>
        </p:txBody>
      </p:sp>
      <p:sp>
        <p:nvSpPr>
          <p:cNvPr id="4" name="Slide Number Placeholder 3"/>
          <p:cNvSpPr>
            <a:spLocks noGrp="1"/>
          </p:cNvSpPr>
          <p:nvPr>
            <p:ph type="sldNum" sz="quarter" idx="5"/>
          </p:nvPr>
        </p:nvSpPr>
        <p:spPr/>
        <p:txBody>
          <a:bodyPr/>
          <a:lstStyle/>
          <a:p>
            <a:fld id="{BEFCEA2C-03C2-6F46-913D-1527B52356AE}" type="slidenum">
              <a:rPr lang="en-US" smtClean="0"/>
              <a:t>10</a:t>
            </a:fld>
            <a:endParaRPr lang="en-US"/>
          </a:p>
        </p:txBody>
      </p:sp>
    </p:spTree>
    <p:extLst>
      <p:ext uri="{BB962C8B-B14F-4D97-AF65-F5344CB8AC3E}">
        <p14:creationId xmlns:p14="http://schemas.microsoft.com/office/powerpoint/2010/main" val="1428834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Direct resources and intervene</a:t>
            </a:r>
          </a:p>
        </p:txBody>
      </p:sp>
      <p:sp>
        <p:nvSpPr>
          <p:cNvPr id="4" name="Slide Number Placeholder 3"/>
          <p:cNvSpPr>
            <a:spLocks noGrp="1"/>
          </p:cNvSpPr>
          <p:nvPr>
            <p:ph type="sldNum" sz="quarter" idx="5"/>
          </p:nvPr>
        </p:nvSpPr>
        <p:spPr/>
        <p:txBody>
          <a:bodyPr/>
          <a:lstStyle/>
          <a:p>
            <a:fld id="{BEFCEA2C-03C2-6F46-913D-1527B52356AE}" type="slidenum">
              <a:rPr lang="en-US" smtClean="0"/>
              <a:t>11</a:t>
            </a:fld>
            <a:endParaRPr lang="en-US"/>
          </a:p>
        </p:txBody>
      </p:sp>
    </p:spTree>
    <p:extLst>
      <p:ext uri="{BB962C8B-B14F-4D97-AF65-F5344CB8AC3E}">
        <p14:creationId xmlns:p14="http://schemas.microsoft.com/office/powerpoint/2010/main" val="381657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Allocate aid </a:t>
            </a:r>
            <a:r>
              <a:rPr lang="en-US"/>
              <a:t>and resources</a:t>
            </a:r>
          </a:p>
        </p:txBody>
      </p:sp>
      <p:sp>
        <p:nvSpPr>
          <p:cNvPr id="4" name="Slide Number Placeholder 3"/>
          <p:cNvSpPr>
            <a:spLocks noGrp="1"/>
          </p:cNvSpPr>
          <p:nvPr>
            <p:ph type="sldNum" sz="quarter" idx="5"/>
          </p:nvPr>
        </p:nvSpPr>
        <p:spPr/>
        <p:txBody>
          <a:bodyPr/>
          <a:lstStyle/>
          <a:p>
            <a:fld id="{BEFCEA2C-03C2-6F46-913D-1527B52356AE}" type="slidenum">
              <a:rPr lang="en-US" smtClean="0"/>
              <a:t>12</a:t>
            </a:fld>
            <a:endParaRPr lang="en-US"/>
          </a:p>
        </p:txBody>
      </p:sp>
    </p:spTree>
    <p:extLst>
      <p:ext uri="{BB962C8B-B14F-4D97-AF65-F5344CB8AC3E}">
        <p14:creationId xmlns:p14="http://schemas.microsoft.com/office/powerpoint/2010/main" val="1170001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1512-853E-564A-93A1-7AF4C14AE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25E68-591D-CB4C-AAB7-BCD3F5F08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C8B83D-2450-5444-B2FE-001D5E548BF9}"/>
              </a:ext>
            </a:extLst>
          </p:cNvPr>
          <p:cNvSpPr>
            <a:spLocks noGrp="1"/>
          </p:cNvSpPr>
          <p:nvPr>
            <p:ph type="dt" sz="half" idx="10"/>
          </p:nvPr>
        </p:nvSpPr>
        <p:spPr/>
        <p:txBody>
          <a:bodyPr/>
          <a:lstStyle/>
          <a:p>
            <a:fld id="{A8B1FA62-6DC3-534D-837D-470FAB672685}" type="datetimeFigureOut">
              <a:rPr lang="en-US" smtClean="0"/>
              <a:t>5/10/19</a:t>
            </a:fld>
            <a:endParaRPr lang="en-US"/>
          </a:p>
        </p:txBody>
      </p:sp>
      <p:sp>
        <p:nvSpPr>
          <p:cNvPr id="5" name="Footer Placeholder 4">
            <a:extLst>
              <a:ext uri="{FF2B5EF4-FFF2-40B4-BE49-F238E27FC236}">
                <a16:creationId xmlns:a16="http://schemas.microsoft.com/office/drawing/2014/main" id="{A51A35BC-EE94-0F4F-A1C5-8006BAA23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E3F5D-A9C7-9F4B-A754-34895E423CB0}"/>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331272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3ED3-AD8E-1049-83C3-FB560FAA6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29ABB2-44C9-C348-BAB8-231964A21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F8379-3612-3144-A7C2-8ECCF804EAAE}"/>
              </a:ext>
            </a:extLst>
          </p:cNvPr>
          <p:cNvSpPr>
            <a:spLocks noGrp="1"/>
          </p:cNvSpPr>
          <p:nvPr>
            <p:ph type="dt" sz="half" idx="10"/>
          </p:nvPr>
        </p:nvSpPr>
        <p:spPr/>
        <p:txBody>
          <a:bodyPr/>
          <a:lstStyle/>
          <a:p>
            <a:fld id="{A8B1FA62-6DC3-534D-837D-470FAB672685}" type="datetimeFigureOut">
              <a:rPr lang="en-US" smtClean="0"/>
              <a:t>5/10/19</a:t>
            </a:fld>
            <a:endParaRPr lang="en-US"/>
          </a:p>
        </p:txBody>
      </p:sp>
      <p:sp>
        <p:nvSpPr>
          <p:cNvPr id="5" name="Footer Placeholder 4">
            <a:extLst>
              <a:ext uri="{FF2B5EF4-FFF2-40B4-BE49-F238E27FC236}">
                <a16:creationId xmlns:a16="http://schemas.microsoft.com/office/drawing/2014/main" id="{091DED62-6221-EB46-96C3-EB4CF8F39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54B41-C700-0343-808E-DD6C7229BEE2}"/>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163374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7B84C-8FB4-4044-9EDD-B60872D710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98B5E-FABE-C841-A23A-921A05313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059E1-BEE9-A843-B7F0-4503C9F391FD}"/>
              </a:ext>
            </a:extLst>
          </p:cNvPr>
          <p:cNvSpPr>
            <a:spLocks noGrp="1"/>
          </p:cNvSpPr>
          <p:nvPr>
            <p:ph type="dt" sz="half" idx="10"/>
          </p:nvPr>
        </p:nvSpPr>
        <p:spPr/>
        <p:txBody>
          <a:bodyPr/>
          <a:lstStyle/>
          <a:p>
            <a:fld id="{A8B1FA62-6DC3-534D-837D-470FAB672685}" type="datetimeFigureOut">
              <a:rPr lang="en-US" smtClean="0"/>
              <a:t>5/10/19</a:t>
            </a:fld>
            <a:endParaRPr lang="en-US"/>
          </a:p>
        </p:txBody>
      </p:sp>
      <p:sp>
        <p:nvSpPr>
          <p:cNvPr id="5" name="Footer Placeholder 4">
            <a:extLst>
              <a:ext uri="{FF2B5EF4-FFF2-40B4-BE49-F238E27FC236}">
                <a16:creationId xmlns:a16="http://schemas.microsoft.com/office/drawing/2014/main" id="{4D67386E-ACFD-A946-8840-40C9DCBF7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1E201-33CF-B541-9826-ED1D338BB587}"/>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239182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303D-2E5F-BE40-97A1-09A0EB6F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084AE-D75E-FB48-9D5C-743EE8F046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0DF37-8C24-2348-9ADC-81F2EF0CFE3A}"/>
              </a:ext>
            </a:extLst>
          </p:cNvPr>
          <p:cNvSpPr>
            <a:spLocks noGrp="1"/>
          </p:cNvSpPr>
          <p:nvPr>
            <p:ph type="dt" sz="half" idx="10"/>
          </p:nvPr>
        </p:nvSpPr>
        <p:spPr/>
        <p:txBody>
          <a:bodyPr/>
          <a:lstStyle/>
          <a:p>
            <a:fld id="{A8B1FA62-6DC3-534D-837D-470FAB672685}" type="datetimeFigureOut">
              <a:rPr lang="en-US" smtClean="0"/>
              <a:t>5/10/19</a:t>
            </a:fld>
            <a:endParaRPr lang="en-US"/>
          </a:p>
        </p:txBody>
      </p:sp>
      <p:sp>
        <p:nvSpPr>
          <p:cNvPr id="5" name="Footer Placeholder 4">
            <a:extLst>
              <a:ext uri="{FF2B5EF4-FFF2-40B4-BE49-F238E27FC236}">
                <a16:creationId xmlns:a16="http://schemas.microsoft.com/office/drawing/2014/main" id="{360F6E95-49F4-854D-86DE-28B6C2078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11408-EBFA-9349-ABA0-AC3A8E95E778}"/>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17853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D09F-8807-694B-9C7C-1F865CD639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E1BCE3-D17B-CE46-B75D-2C44B8B07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C30C22-874C-024B-8A7C-3DF9FE4DFBC3}"/>
              </a:ext>
            </a:extLst>
          </p:cNvPr>
          <p:cNvSpPr>
            <a:spLocks noGrp="1"/>
          </p:cNvSpPr>
          <p:nvPr>
            <p:ph type="dt" sz="half" idx="10"/>
          </p:nvPr>
        </p:nvSpPr>
        <p:spPr/>
        <p:txBody>
          <a:bodyPr/>
          <a:lstStyle/>
          <a:p>
            <a:fld id="{A8B1FA62-6DC3-534D-837D-470FAB672685}" type="datetimeFigureOut">
              <a:rPr lang="en-US" smtClean="0"/>
              <a:t>5/10/19</a:t>
            </a:fld>
            <a:endParaRPr lang="en-US"/>
          </a:p>
        </p:txBody>
      </p:sp>
      <p:sp>
        <p:nvSpPr>
          <p:cNvPr id="5" name="Footer Placeholder 4">
            <a:extLst>
              <a:ext uri="{FF2B5EF4-FFF2-40B4-BE49-F238E27FC236}">
                <a16:creationId xmlns:a16="http://schemas.microsoft.com/office/drawing/2014/main" id="{88740A3F-C7EE-3242-8CA9-CFDD2251C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971F3-88C5-464B-8515-43E65A8E152C}"/>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2624420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94-E8C6-7B44-9B11-83552C81C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4BE72-603E-6446-81BC-2F11D21E6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7799A2-25E0-0D41-A04D-102EC9FD7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0041C5-0112-194C-ADC2-E37A43B1F347}"/>
              </a:ext>
            </a:extLst>
          </p:cNvPr>
          <p:cNvSpPr>
            <a:spLocks noGrp="1"/>
          </p:cNvSpPr>
          <p:nvPr>
            <p:ph type="dt" sz="half" idx="10"/>
          </p:nvPr>
        </p:nvSpPr>
        <p:spPr/>
        <p:txBody>
          <a:bodyPr/>
          <a:lstStyle/>
          <a:p>
            <a:fld id="{A8B1FA62-6DC3-534D-837D-470FAB672685}" type="datetimeFigureOut">
              <a:rPr lang="en-US" smtClean="0"/>
              <a:t>5/10/19</a:t>
            </a:fld>
            <a:endParaRPr lang="en-US"/>
          </a:p>
        </p:txBody>
      </p:sp>
      <p:sp>
        <p:nvSpPr>
          <p:cNvPr id="6" name="Footer Placeholder 5">
            <a:extLst>
              <a:ext uri="{FF2B5EF4-FFF2-40B4-BE49-F238E27FC236}">
                <a16:creationId xmlns:a16="http://schemas.microsoft.com/office/drawing/2014/main" id="{6AEC490B-2309-ED45-8752-94B9960B6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44CCD7-B088-EA4B-B60C-7AC9BAEF9F8B}"/>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221409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24D5-BB25-7A4B-BAA8-2E6D748E7D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289AAE-AD6F-AF48-A184-BFC8F6F059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DA824-B16D-514B-83E4-2461600A9B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CA0A02-515A-A844-B444-896D5B4F4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2E8DAE-97B9-6F4C-BAF3-AE49139541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19FC0-B3BD-8E46-A93A-08BC74F34FF2}"/>
              </a:ext>
            </a:extLst>
          </p:cNvPr>
          <p:cNvSpPr>
            <a:spLocks noGrp="1"/>
          </p:cNvSpPr>
          <p:nvPr>
            <p:ph type="dt" sz="half" idx="10"/>
          </p:nvPr>
        </p:nvSpPr>
        <p:spPr/>
        <p:txBody>
          <a:bodyPr/>
          <a:lstStyle/>
          <a:p>
            <a:fld id="{A8B1FA62-6DC3-534D-837D-470FAB672685}" type="datetimeFigureOut">
              <a:rPr lang="en-US" smtClean="0"/>
              <a:t>5/10/19</a:t>
            </a:fld>
            <a:endParaRPr lang="en-US"/>
          </a:p>
        </p:txBody>
      </p:sp>
      <p:sp>
        <p:nvSpPr>
          <p:cNvPr id="8" name="Footer Placeholder 7">
            <a:extLst>
              <a:ext uri="{FF2B5EF4-FFF2-40B4-BE49-F238E27FC236}">
                <a16:creationId xmlns:a16="http://schemas.microsoft.com/office/drawing/2014/main" id="{4CF738B9-36D0-9A49-B309-A54DBCBD2A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42FD3F-DE63-1B47-A1C4-8635F98FD4D9}"/>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203012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F024-4FD1-CB42-992F-213F8BAE7E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CEB177-D58B-AC45-8BEA-9FE1E1E11DB8}"/>
              </a:ext>
            </a:extLst>
          </p:cNvPr>
          <p:cNvSpPr>
            <a:spLocks noGrp="1"/>
          </p:cNvSpPr>
          <p:nvPr>
            <p:ph type="dt" sz="half" idx="10"/>
          </p:nvPr>
        </p:nvSpPr>
        <p:spPr/>
        <p:txBody>
          <a:bodyPr/>
          <a:lstStyle/>
          <a:p>
            <a:fld id="{A8B1FA62-6DC3-534D-837D-470FAB672685}" type="datetimeFigureOut">
              <a:rPr lang="en-US" smtClean="0"/>
              <a:t>5/10/19</a:t>
            </a:fld>
            <a:endParaRPr lang="en-US"/>
          </a:p>
        </p:txBody>
      </p:sp>
      <p:sp>
        <p:nvSpPr>
          <p:cNvPr id="4" name="Footer Placeholder 3">
            <a:extLst>
              <a:ext uri="{FF2B5EF4-FFF2-40B4-BE49-F238E27FC236}">
                <a16:creationId xmlns:a16="http://schemas.microsoft.com/office/drawing/2014/main" id="{02632FC4-BEF4-CA42-B08A-97B6B251D0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8F4E6F-B509-7A42-9F6C-7C166C3B0B2D}"/>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141169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26AE2-1163-D74F-A283-4D268FDB4B23}"/>
              </a:ext>
            </a:extLst>
          </p:cNvPr>
          <p:cNvSpPr>
            <a:spLocks noGrp="1"/>
          </p:cNvSpPr>
          <p:nvPr>
            <p:ph type="dt" sz="half" idx="10"/>
          </p:nvPr>
        </p:nvSpPr>
        <p:spPr/>
        <p:txBody>
          <a:bodyPr/>
          <a:lstStyle/>
          <a:p>
            <a:fld id="{A8B1FA62-6DC3-534D-837D-470FAB672685}" type="datetimeFigureOut">
              <a:rPr lang="en-US" smtClean="0"/>
              <a:t>5/10/19</a:t>
            </a:fld>
            <a:endParaRPr lang="en-US"/>
          </a:p>
        </p:txBody>
      </p:sp>
      <p:sp>
        <p:nvSpPr>
          <p:cNvPr id="3" name="Footer Placeholder 2">
            <a:extLst>
              <a:ext uri="{FF2B5EF4-FFF2-40B4-BE49-F238E27FC236}">
                <a16:creationId xmlns:a16="http://schemas.microsoft.com/office/drawing/2014/main" id="{61523254-411F-9045-AD76-18E21C23EF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E3901B-F7F2-634F-B10C-C4653B4F7182}"/>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338095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11DD-E626-174A-A395-3EFD25E3D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5100C0-DAE6-9A46-A01B-7EFDEF43D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E6EE68-3C8C-4B41-8625-12E91DE9C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9B866-5263-A047-AADC-8C01DF87C35E}"/>
              </a:ext>
            </a:extLst>
          </p:cNvPr>
          <p:cNvSpPr>
            <a:spLocks noGrp="1"/>
          </p:cNvSpPr>
          <p:nvPr>
            <p:ph type="dt" sz="half" idx="10"/>
          </p:nvPr>
        </p:nvSpPr>
        <p:spPr/>
        <p:txBody>
          <a:bodyPr/>
          <a:lstStyle/>
          <a:p>
            <a:fld id="{A8B1FA62-6DC3-534D-837D-470FAB672685}" type="datetimeFigureOut">
              <a:rPr lang="en-US" smtClean="0"/>
              <a:t>5/10/19</a:t>
            </a:fld>
            <a:endParaRPr lang="en-US"/>
          </a:p>
        </p:txBody>
      </p:sp>
      <p:sp>
        <p:nvSpPr>
          <p:cNvPr id="6" name="Footer Placeholder 5">
            <a:extLst>
              <a:ext uri="{FF2B5EF4-FFF2-40B4-BE49-F238E27FC236}">
                <a16:creationId xmlns:a16="http://schemas.microsoft.com/office/drawing/2014/main" id="{94CECA82-9325-7942-A1A9-8B5E1A367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F338F-3706-5E45-B90F-B2B95EFD864C}"/>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317646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D5DD-D160-874C-BF1F-A601A99D3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40A992-FDBC-3F42-838A-24A657CFDE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97BD42-092F-704D-8317-930323C40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18C82-A589-394D-867C-84F4AE99034B}"/>
              </a:ext>
            </a:extLst>
          </p:cNvPr>
          <p:cNvSpPr>
            <a:spLocks noGrp="1"/>
          </p:cNvSpPr>
          <p:nvPr>
            <p:ph type="dt" sz="half" idx="10"/>
          </p:nvPr>
        </p:nvSpPr>
        <p:spPr/>
        <p:txBody>
          <a:bodyPr/>
          <a:lstStyle/>
          <a:p>
            <a:fld id="{A8B1FA62-6DC3-534D-837D-470FAB672685}" type="datetimeFigureOut">
              <a:rPr lang="en-US" smtClean="0"/>
              <a:t>5/10/19</a:t>
            </a:fld>
            <a:endParaRPr lang="en-US"/>
          </a:p>
        </p:txBody>
      </p:sp>
      <p:sp>
        <p:nvSpPr>
          <p:cNvPr id="6" name="Footer Placeholder 5">
            <a:extLst>
              <a:ext uri="{FF2B5EF4-FFF2-40B4-BE49-F238E27FC236}">
                <a16:creationId xmlns:a16="http://schemas.microsoft.com/office/drawing/2014/main" id="{D076E505-1D7D-8B4D-8BA4-A845BD909C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C9191C-8F17-0B4E-A458-BB5A78FA8086}"/>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385303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C571A-C26F-2B4F-B924-8AC6E3247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1521DC-E2D8-6C44-84BF-E9E2D70D6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794F0-B7B4-E644-B4C0-33FC52CF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1FA62-6DC3-534D-837D-470FAB672685}" type="datetimeFigureOut">
              <a:rPr lang="en-US" smtClean="0"/>
              <a:t>5/10/19</a:t>
            </a:fld>
            <a:endParaRPr lang="en-US"/>
          </a:p>
        </p:txBody>
      </p:sp>
      <p:sp>
        <p:nvSpPr>
          <p:cNvPr id="5" name="Footer Placeholder 4">
            <a:extLst>
              <a:ext uri="{FF2B5EF4-FFF2-40B4-BE49-F238E27FC236}">
                <a16:creationId xmlns:a16="http://schemas.microsoft.com/office/drawing/2014/main" id="{CC8D1294-F71D-1146-A36C-0BA16F8C23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1421C3-12B5-5843-A987-52250B5C5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2713F-6320-D746-BBF1-129F552D3E16}" type="slidenum">
              <a:rPr lang="en-US" smtClean="0"/>
              <a:t>‹#›</a:t>
            </a:fld>
            <a:endParaRPr lang="en-US"/>
          </a:p>
        </p:txBody>
      </p:sp>
    </p:spTree>
    <p:extLst>
      <p:ext uri="{BB962C8B-B14F-4D97-AF65-F5344CB8AC3E}">
        <p14:creationId xmlns:p14="http://schemas.microsoft.com/office/powerpoint/2010/main" val="3760115118"/>
      </p:ext>
    </p:extLst>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35C1-514D-A847-A3D0-595EC33A476B}"/>
              </a:ext>
            </a:extLst>
          </p:cNvPr>
          <p:cNvSpPr>
            <a:spLocks noGrp="1"/>
          </p:cNvSpPr>
          <p:nvPr>
            <p:ph type="ctrTitle"/>
          </p:nvPr>
        </p:nvSpPr>
        <p:spPr/>
        <p:txBody>
          <a:bodyPr>
            <a:normAutofit/>
          </a:bodyPr>
          <a:lstStyle/>
          <a:p>
            <a:pPr algn="ctr"/>
            <a:r>
              <a:rPr lang="en-US" b="1" dirty="0"/>
              <a:t>Global Happiness Scores</a:t>
            </a:r>
          </a:p>
        </p:txBody>
      </p:sp>
      <p:sp>
        <p:nvSpPr>
          <p:cNvPr id="3" name="Subtitle 2">
            <a:extLst>
              <a:ext uri="{FF2B5EF4-FFF2-40B4-BE49-F238E27FC236}">
                <a16:creationId xmlns:a16="http://schemas.microsoft.com/office/drawing/2014/main" id="{17007647-DD9A-F64F-ACD7-0FE5C0BCC5FF}"/>
              </a:ext>
            </a:extLst>
          </p:cNvPr>
          <p:cNvSpPr>
            <a:spLocks noGrp="1"/>
          </p:cNvSpPr>
          <p:nvPr>
            <p:ph type="subTitle" idx="1"/>
          </p:nvPr>
        </p:nvSpPr>
        <p:spPr/>
        <p:txBody>
          <a:bodyPr/>
          <a:lstStyle/>
          <a:p>
            <a:pPr algn="ctr"/>
            <a:r>
              <a:rPr lang="en-US" dirty="0"/>
              <a:t>Informing Public Policy and Predicting Global Needs</a:t>
            </a:r>
          </a:p>
        </p:txBody>
      </p:sp>
    </p:spTree>
    <p:extLst>
      <p:ext uri="{BB962C8B-B14F-4D97-AF65-F5344CB8AC3E}">
        <p14:creationId xmlns:p14="http://schemas.microsoft.com/office/powerpoint/2010/main" val="17525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54DD946-EC63-DA4F-8504-5359A172A292}"/>
              </a:ext>
            </a:extLst>
          </p:cNvPr>
          <p:cNvPicPr>
            <a:picLocks noGrp="1" noChangeAspect="1"/>
          </p:cNvPicPr>
          <p:nvPr>
            <p:ph idx="1"/>
          </p:nvPr>
        </p:nvPicPr>
        <p:blipFill>
          <a:blip r:embed="rId3"/>
          <a:stretch>
            <a:fillRect/>
          </a:stretch>
        </p:blipFill>
        <p:spPr>
          <a:xfrm>
            <a:off x="4003106" y="1607344"/>
            <a:ext cx="8368542" cy="4711700"/>
          </a:xfrm>
        </p:spPr>
      </p:pic>
      <p:sp>
        <p:nvSpPr>
          <p:cNvPr id="4" name="Title 3">
            <a:extLst>
              <a:ext uri="{FF2B5EF4-FFF2-40B4-BE49-F238E27FC236}">
                <a16:creationId xmlns:a16="http://schemas.microsoft.com/office/drawing/2014/main" id="{DE31F837-BD70-AB48-9B72-083DA08DC7B7}"/>
              </a:ext>
            </a:extLst>
          </p:cNvPr>
          <p:cNvSpPr>
            <a:spLocks noGrp="1"/>
          </p:cNvSpPr>
          <p:nvPr>
            <p:ph type="title"/>
          </p:nvPr>
        </p:nvSpPr>
        <p:spPr/>
        <p:txBody>
          <a:bodyPr anchor="ctr">
            <a:normAutofit/>
          </a:bodyPr>
          <a:lstStyle/>
          <a:p>
            <a:pPr algn="ctr"/>
            <a:r>
              <a:rPr lang="en-US" sz="4000" b="1" dirty="0"/>
              <a:t>Benin</a:t>
            </a:r>
          </a:p>
        </p:txBody>
      </p:sp>
      <p:sp>
        <p:nvSpPr>
          <p:cNvPr id="6" name="Text Placeholder 5">
            <a:extLst>
              <a:ext uri="{FF2B5EF4-FFF2-40B4-BE49-F238E27FC236}">
                <a16:creationId xmlns:a16="http://schemas.microsoft.com/office/drawing/2014/main" id="{E7E01A57-27E0-524B-8C6A-E75C51CB3EDA}"/>
              </a:ext>
            </a:extLst>
          </p:cNvPr>
          <p:cNvSpPr>
            <a:spLocks noGrp="1"/>
          </p:cNvSpPr>
          <p:nvPr>
            <p:ph type="body" sz="half" idx="2"/>
          </p:nvPr>
        </p:nvSpPr>
        <p:spPr/>
        <p:txBody>
          <a:bodyPr/>
          <a:lstStyle/>
          <a:p>
            <a:pPr marL="285750" indent="-285750">
              <a:lnSpc>
                <a:spcPct val="200000"/>
              </a:lnSpc>
              <a:buFont typeface="Arial" panose="020B0604020202020204" pitchFamily="34" charset="0"/>
              <a:buChar char="•"/>
            </a:pPr>
            <a:r>
              <a:rPr lang="en-US" sz="2400" dirty="0"/>
              <a:t>Largest increase since 2014</a:t>
            </a:r>
          </a:p>
          <a:p>
            <a:pPr marL="285750" indent="-285750">
              <a:buFont typeface="Arial" panose="020B0604020202020204" pitchFamily="34" charset="0"/>
              <a:buChar char="•"/>
            </a:pPr>
            <a:r>
              <a:rPr lang="en-US" sz="2400" dirty="0"/>
              <a:t>Rocky history since gaining independence in 1960</a:t>
            </a:r>
          </a:p>
          <a:p>
            <a:pPr marL="285750" indent="-285750">
              <a:buFont typeface="Arial" panose="020B0604020202020204" pitchFamily="34" charset="0"/>
              <a:buChar char="•"/>
            </a:pPr>
            <a:r>
              <a:rPr lang="en-US" sz="2400" dirty="0"/>
              <a:t>Multiple projects and grants to improve the nation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p:txBody>
      </p:sp>
      <p:sp>
        <p:nvSpPr>
          <p:cNvPr id="9" name="Frame 8">
            <a:extLst>
              <a:ext uri="{FF2B5EF4-FFF2-40B4-BE49-F238E27FC236}">
                <a16:creationId xmlns:a16="http://schemas.microsoft.com/office/drawing/2014/main" id="{F86A14DF-C26A-7A48-B323-BA7FAD001ADF}"/>
              </a:ext>
            </a:extLst>
          </p:cNvPr>
          <p:cNvSpPr/>
          <p:nvPr/>
        </p:nvSpPr>
        <p:spPr>
          <a:xfrm>
            <a:off x="6235700" y="3962400"/>
            <a:ext cx="469900" cy="622300"/>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963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3AD925-5F2D-EA42-A1DA-AF93356FFB64}"/>
              </a:ext>
            </a:extLst>
          </p:cNvPr>
          <p:cNvSpPr>
            <a:spLocks noGrp="1"/>
          </p:cNvSpPr>
          <p:nvPr>
            <p:ph type="title"/>
          </p:nvPr>
        </p:nvSpPr>
        <p:spPr/>
        <p:txBody>
          <a:bodyPr/>
          <a:lstStyle/>
          <a:p>
            <a:pPr algn="ctr"/>
            <a:r>
              <a:rPr lang="en-US" b="1" dirty="0"/>
              <a:t>Recommendations</a:t>
            </a:r>
          </a:p>
        </p:txBody>
      </p:sp>
      <p:sp>
        <p:nvSpPr>
          <p:cNvPr id="5" name="Content Placeholder 4">
            <a:extLst>
              <a:ext uri="{FF2B5EF4-FFF2-40B4-BE49-F238E27FC236}">
                <a16:creationId xmlns:a16="http://schemas.microsoft.com/office/drawing/2014/main" id="{67778085-58F9-2843-B8BA-1A1792A02B9C}"/>
              </a:ext>
            </a:extLst>
          </p:cNvPr>
          <p:cNvSpPr>
            <a:spLocks noGrp="1"/>
          </p:cNvSpPr>
          <p:nvPr>
            <p:ph idx="1"/>
          </p:nvPr>
        </p:nvSpPr>
        <p:spPr/>
        <p:txBody>
          <a:bodyPr/>
          <a:lstStyle/>
          <a:p>
            <a:r>
              <a:rPr lang="en-US" dirty="0"/>
              <a:t>Use happiness predictions to identify countries at risk for civil unrest</a:t>
            </a:r>
          </a:p>
          <a:p>
            <a:r>
              <a:rPr lang="en-US" dirty="0"/>
              <a:t>Inform policy decisions of developing countries</a:t>
            </a:r>
          </a:p>
          <a:p>
            <a:r>
              <a:rPr lang="en-US" dirty="0"/>
              <a:t>Predict the effects of proposed policy changes </a:t>
            </a:r>
          </a:p>
          <a:p>
            <a:endParaRPr lang="en-US" dirty="0"/>
          </a:p>
        </p:txBody>
      </p:sp>
    </p:spTree>
    <p:extLst>
      <p:ext uri="{BB962C8B-B14F-4D97-AF65-F5344CB8AC3E}">
        <p14:creationId xmlns:p14="http://schemas.microsoft.com/office/powerpoint/2010/main" val="63862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E8C7-526E-6A4F-A1D5-90852D39D87F}"/>
              </a:ext>
            </a:extLst>
          </p:cNvPr>
          <p:cNvSpPr>
            <a:spLocks noGrp="1"/>
          </p:cNvSpPr>
          <p:nvPr>
            <p:ph type="title"/>
          </p:nvPr>
        </p:nvSpPr>
        <p:spPr/>
        <p:txBody>
          <a:bodyPr/>
          <a:lstStyle/>
          <a:p>
            <a:pPr algn="ctr"/>
            <a:r>
              <a:rPr lang="en-US" b="1" dirty="0"/>
              <a:t>Future Work</a:t>
            </a:r>
          </a:p>
        </p:txBody>
      </p:sp>
      <p:sp>
        <p:nvSpPr>
          <p:cNvPr id="3" name="Content Placeholder 2">
            <a:extLst>
              <a:ext uri="{FF2B5EF4-FFF2-40B4-BE49-F238E27FC236}">
                <a16:creationId xmlns:a16="http://schemas.microsoft.com/office/drawing/2014/main" id="{29B687DB-1AEC-F54E-9CE9-DD0C1F08D728}"/>
              </a:ext>
            </a:extLst>
          </p:cNvPr>
          <p:cNvSpPr>
            <a:spLocks noGrp="1"/>
          </p:cNvSpPr>
          <p:nvPr>
            <p:ph idx="1"/>
          </p:nvPr>
        </p:nvSpPr>
        <p:spPr/>
        <p:txBody>
          <a:bodyPr/>
          <a:lstStyle/>
          <a:p>
            <a:r>
              <a:rPr lang="en-US" dirty="0"/>
              <a:t>Determine which features have the most influence on happiness scores</a:t>
            </a:r>
          </a:p>
          <a:p>
            <a:r>
              <a:rPr lang="en-US" dirty="0"/>
              <a:t>Correlate with emigration data</a:t>
            </a:r>
          </a:p>
          <a:p>
            <a:r>
              <a:rPr lang="en-US" dirty="0"/>
              <a:t>Transform into a regression model to extrapolate predictions of future happiness</a:t>
            </a:r>
          </a:p>
        </p:txBody>
      </p:sp>
    </p:spTree>
    <p:extLst>
      <p:ext uri="{BB962C8B-B14F-4D97-AF65-F5344CB8AC3E}">
        <p14:creationId xmlns:p14="http://schemas.microsoft.com/office/powerpoint/2010/main" val="266731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2BA1A4-0E51-E04F-B522-331B81640D1B}"/>
              </a:ext>
            </a:extLst>
          </p:cNvPr>
          <p:cNvSpPr>
            <a:spLocks noGrp="1"/>
          </p:cNvSpPr>
          <p:nvPr>
            <p:ph type="ctrTitle"/>
          </p:nvPr>
        </p:nvSpPr>
        <p:spPr/>
        <p:txBody>
          <a:bodyPr/>
          <a:lstStyle/>
          <a:p>
            <a:r>
              <a:rPr lang="en-US" b="1" dirty="0"/>
              <a:t>Thank You</a:t>
            </a:r>
          </a:p>
        </p:txBody>
      </p:sp>
      <p:sp>
        <p:nvSpPr>
          <p:cNvPr id="4" name="Subtitle 3">
            <a:extLst>
              <a:ext uri="{FF2B5EF4-FFF2-40B4-BE49-F238E27FC236}">
                <a16:creationId xmlns:a16="http://schemas.microsoft.com/office/drawing/2014/main" id="{3A114985-6B60-0E40-9316-A4222973711A}"/>
              </a:ext>
            </a:extLst>
          </p:cNvPr>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328855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240C-CCA2-CD43-AC07-283591BE829D}"/>
              </a:ext>
            </a:extLst>
          </p:cNvPr>
          <p:cNvSpPr>
            <a:spLocks noGrp="1"/>
          </p:cNvSpPr>
          <p:nvPr>
            <p:ph type="title"/>
          </p:nvPr>
        </p:nvSpPr>
        <p:spPr/>
        <p:txBody>
          <a:bodyPr/>
          <a:lstStyle/>
          <a:p>
            <a:r>
              <a:rPr lang="en-US" dirty="0"/>
              <a:t>        </a:t>
            </a:r>
            <a:r>
              <a:rPr lang="en-US" b="1" dirty="0"/>
              <a:t>Purpose</a:t>
            </a:r>
            <a:r>
              <a:rPr lang="en-US" dirty="0"/>
              <a:t>                             </a:t>
            </a:r>
            <a:r>
              <a:rPr lang="en-US" b="1" dirty="0"/>
              <a:t>Methods</a:t>
            </a:r>
          </a:p>
        </p:txBody>
      </p:sp>
      <p:sp>
        <p:nvSpPr>
          <p:cNvPr id="3" name="Content Placeholder 2">
            <a:extLst>
              <a:ext uri="{FF2B5EF4-FFF2-40B4-BE49-F238E27FC236}">
                <a16:creationId xmlns:a16="http://schemas.microsoft.com/office/drawing/2014/main" id="{4F995195-2835-D044-AFF5-A978DA69A3A9}"/>
              </a:ext>
            </a:extLst>
          </p:cNvPr>
          <p:cNvSpPr>
            <a:spLocks noGrp="1"/>
          </p:cNvSpPr>
          <p:nvPr>
            <p:ph sz="half" idx="1"/>
          </p:nvPr>
        </p:nvSpPr>
        <p:spPr/>
        <p:txBody>
          <a:bodyPr/>
          <a:lstStyle/>
          <a:p>
            <a:r>
              <a:rPr lang="en-US" dirty="0"/>
              <a:t>United Nations Sustainable Development Solutions Network</a:t>
            </a:r>
          </a:p>
          <a:p>
            <a:r>
              <a:rPr lang="en-US" dirty="0"/>
              <a:t>Identify and analyze the effect of policy changes within a nation on the happiness of its citizens</a:t>
            </a:r>
          </a:p>
          <a:p>
            <a:r>
              <a:rPr lang="en-US" dirty="0"/>
              <a:t>Use this insight to direct public policy for developing nations or nations in crisis.</a:t>
            </a:r>
          </a:p>
        </p:txBody>
      </p:sp>
      <p:sp>
        <p:nvSpPr>
          <p:cNvPr id="5" name="Content Placeholder 4">
            <a:extLst>
              <a:ext uri="{FF2B5EF4-FFF2-40B4-BE49-F238E27FC236}">
                <a16:creationId xmlns:a16="http://schemas.microsoft.com/office/drawing/2014/main" id="{C7A85953-682A-7D43-915B-9C347A41F543}"/>
              </a:ext>
            </a:extLst>
          </p:cNvPr>
          <p:cNvSpPr>
            <a:spLocks noGrp="1"/>
          </p:cNvSpPr>
          <p:nvPr>
            <p:ph sz="half" idx="2"/>
          </p:nvPr>
        </p:nvSpPr>
        <p:spPr/>
        <p:txBody>
          <a:bodyPr/>
          <a:lstStyle/>
          <a:p>
            <a:r>
              <a:rPr lang="en-US" dirty="0"/>
              <a:t>Gallop World Poll</a:t>
            </a:r>
          </a:p>
          <a:p>
            <a:r>
              <a:rPr lang="en-US" dirty="0"/>
              <a:t>Model stacking to improve accuracy</a:t>
            </a:r>
          </a:p>
          <a:p>
            <a:r>
              <a:rPr lang="en-US" dirty="0"/>
              <a:t>Semi-Supervised Learning</a:t>
            </a:r>
          </a:p>
        </p:txBody>
      </p:sp>
    </p:spTree>
    <p:extLst>
      <p:ext uri="{BB962C8B-B14F-4D97-AF65-F5344CB8AC3E}">
        <p14:creationId xmlns:p14="http://schemas.microsoft.com/office/powerpoint/2010/main" val="35343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2892-7C64-BE49-AB90-B93D0622CD8A}"/>
              </a:ext>
            </a:extLst>
          </p:cNvPr>
          <p:cNvSpPr>
            <a:spLocks noGrp="1"/>
          </p:cNvSpPr>
          <p:nvPr>
            <p:ph type="title"/>
          </p:nvPr>
        </p:nvSpPr>
        <p:spPr/>
        <p:txBody>
          <a:bodyPr/>
          <a:lstStyle/>
          <a:p>
            <a:pPr algn="ctr"/>
            <a:r>
              <a:rPr lang="en-US" b="1" dirty="0"/>
              <a:t>Model Stacking Schema</a:t>
            </a:r>
          </a:p>
        </p:txBody>
      </p:sp>
      <p:sp>
        <p:nvSpPr>
          <p:cNvPr id="4" name="TextBox 3">
            <a:extLst>
              <a:ext uri="{FF2B5EF4-FFF2-40B4-BE49-F238E27FC236}">
                <a16:creationId xmlns:a16="http://schemas.microsoft.com/office/drawing/2014/main" id="{A601D49A-FA3D-2C45-9012-88A5E5AE588F}"/>
              </a:ext>
            </a:extLst>
          </p:cNvPr>
          <p:cNvSpPr txBox="1"/>
          <p:nvPr/>
        </p:nvSpPr>
        <p:spPr>
          <a:xfrm>
            <a:off x="391314" y="6421439"/>
            <a:ext cx="2374900" cy="369332"/>
          </a:xfrm>
          <a:prstGeom prst="rect">
            <a:avLst/>
          </a:prstGeom>
          <a:noFill/>
        </p:spPr>
        <p:txBody>
          <a:bodyPr wrap="square" rtlCol="0">
            <a:spAutoFit/>
          </a:bodyPr>
          <a:lstStyle/>
          <a:p>
            <a:r>
              <a:rPr lang="en-US" b="1" dirty="0"/>
              <a:t>Base Level Estimators</a:t>
            </a:r>
          </a:p>
        </p:txBody>
      </p:sp>
      <p:sp>
        <p:nvSpPr>
          <p:cNvPr id="5" name="TextBox 4">
            <a:extLst>
              <a:ext uri="{FF2B5EF4-FFF2-40B4-BE49-F238E27FC236}">
                <a16:creationId xmlns:a16="http://schemas.microsoft.com/office/drawing/2014/main" id="{D4571A43-8CB7-C840-B4C0-8E5A3678F305}"/>
              </a:ext>
            </a:extLst>
          </p:cNvPr>
          <p:cNvSpPr txBox="1"/>
          <p:nvPr/>
        </p:nvSpPr>
        <p:spPr>
          <a:xfrm>
            <a:off x="6826249" y="6372226"/>
            <a:ext cx="1866900" cy="369332"/>
          </a:xfrm>
          <a:prstGeom prst="rect">
            <a:avLst/>
          </a:prstGeom>
          <a:noFill/>
        </p:spPr>
        <p:txBody>
          <a:bodyPr wrap="square" rtlCol="0">
            <a:spAutoFit/>
          </a:bodyPr>
          <a:lstStyle/>
          <a:p>
            <a:r>
              <a:rPr lang="en-US" b="1" dirty="0"/>
              <a:t>Metaclassifier</a:t>
            </a:r>
          </a:p>
        </p:txBody>
      </p:sp>
      <p:sp>
        <p:nvSpPr>
          <p:cNvPr id="13" name="Hexagon 12">
            <a:extLst>
              <a:ext uri="{FF2B5EF4-FFF2-40B4-BE49-F238E27FC236}">
                <a16:creationId xmlns:a16="http://schemas.microsoft.com/office/drawing/2014/main" id="{3E63617A-8F69-CF45-8E49-35E1492C282A}"/>
              </a:ext>
            </a:extLst>
          </p:cNvPr>
          <p:cNvSpPr/>
          <p:nvPr/>
        </p:nvSpPr>
        <p:spPr>
          <a:xfrm>
            <a:off x="6330949" y="3431581"/>
            <a:ext cx="2362200" cy="1577668"/>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err="1"/>
              <a:t>XGBoost</a:t>
            </a:r>
            <a:endParaRPr lang="en-US" sz="2100" dirty="0"/>
          </a:p>
        </p:txBody>
      </p:sp>
      <p:sp>
        <p:nvSpPr>
          <p:cNvPr id="24" name="Down Arrow Callout 23">
            <a:extLst>
              <a:ext uri="{FF2B5EF4-FFF2-40B4-BE49-F238E27FC236}">
                <a16:creationId xmlns:a16="http://schemas.microsoft.com/office/drawing/2014/main" id="{F768C4DD-FEA4-6743-B966-7A125A5126E0}"/>
              </a:ext>
            </a:extLst>
          </p:cNvPr>
          <p:cNvSpPr/>
          <p:nvPr/>
        </p:nvSpPr>
        <p:spPr>
          <a:xfrm>
            <a:off x="558001" y="372463"/>
            <a:ext cx="1863726" cy="1146575"/>
          </a:xfrm>
          <a:prstGeom prst="down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25" name="Right Arrow Callout 24">
            <a:extLst>
              <a:ext uri="{FF2B5EF4-FFF2-40B4-BE49-F238E27FC236}">
                <a16:creationId xmlns:a16="http://schemas.microsoft.com/office/drawing/2014/main" id="{6F083D86-C68A-F646-8C81-43344B828E86}"/>
              </a:ext>
            </a:extLst>
          </p:cNvPr>
          <p:cNvSpPr/>
          <p:nvPr/>
        </p:nvSpPr>
        <p:spPr>
          <a:xfrm>
            <a:off x="3441698" y="3714750"/>
            <a:ext cx="2654302" cy="1003300"/>
          </a:xfrm>
          <a:prstGeom prst="right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Predictions </a:t>
            </a:r>
          </a:p>
          <a:p>
            <a:pPr algn="ctr"/>
            <a:r>
              <a:rPr lang="en-US" dirty="0">
                <a:solidFill>
                  <a:schemeClr val="tx1"/>
                </a:solidFill>
              </a:rPr>
              <a:t>+ </a:t>
            </a:r>
          </a:p>
          <a:p>
            <a:pPr algn="ctr"/>
            <a:r>
              <a:rPr lang="en-US" dirty="0">
                <a:solidFill>
                  <a:schemeClr val="tx1"/>
                </a:solidFill>
              </a:rPr>
              <a:t>Data</a:t>
            </a:r>
          </a:p>
        </p:txBody>
      </p:sp>
      <p:sp>
        <p:nvSpPr>
          <p:cNvPr id="26" name="Rounded Rectangle 25">
            <a:extLst>
              <a:ext uri="{FF2B5EF4-FFF2-40B4-BE49-F238E27FC236}">
                <a16:creationId xmlns:a16="http://schemas.microsoft.com/office/drawing/2014/main" id="{C227C5A4-574E-0144-AAD5-396DA5CF9B6E}"/>
              </a:ext>
            </a:extLst>
          </p:cNvPr>
          <p:cNvSpPr/>
          <p:nvPr/>
        </p:nvSpPr>
        <p:spPr>
          <a:xfrm>
            <a:off x="685800" y="2057400"/>
            <a:ext cx="1608139"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Gradient Boosting</a:t>
            </a:r>
          </a:p>
        </p:txBody>
      </p:sp>
      <p:sp>
        <p:nvSpPr>
          <p:cNvPr id="27" name="Rounded Rectangle 26">
            <a:extLst>
              <a:ext uri="{FF2B5EF4-FFF2-40B4-BE49-F238E27FC236}">
                <a16:creationId xmlns:a16="http://schemas.microsoft.com/office/drawing/2014/main" id="{F451833E-655D-7048-9DE4-84E2894E8364}"/>
              </a:ext>
            </a:extLst>
          </p:cNvPr>
          <p:cNvSpPr/>
          <p:nvPr/>
        </p:nvSpPr>
        <p:spPr>
          <a:xfrm>
            <a:off x="685797" y="2994025"/>
            <a:ext cx="1608139"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SVC</a:t>
            </a:r>
          </a:p>
        </p:txBody>
      </p:sp>
      <p:sp>
        <p:nvSpPr>
          <p:cNvPr id="28" name="Rounded Rectangle 27">
            <a:extLst>
              <a:ext uri="{FF2B5EF4-FFF2-40B4-BE49-F238E27FC236}">
                <a16:creationId xmlns:a16="http://schemas.microsoft.com/office/drawing/2014/main" id="{7B7F4801-458B-324E-A003-DE0E47B6D044}"/>
              </a:ext>
            </a:extLst>
          </p:cNvPr>
          <p:cNvSpPr/>
          <p:nvPr/>
        </p:nvSpPr>
        <p:spPr>
          <a:xfrm>
            <a:off x="685796" y="3930650"/>
            <a:ext cx="1608139"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29" name="Rounded Rectangle 28">
            <a:extLst>
              <a:ext uri="{FF2B5EF4-FFF2-40B4-BE49-F238E27FC236}">
                <a16:creationId xmlns:a16="http://schemas.microsoft.com/office/drawing/2014/main" id="{71D82375-E1E2-934A-9DD8-96EA1913DDCE}"/>
              </a:ext>
            </a:extLst>
          </p:cNvPr>
          <p:cNvSpPr/>
          <p:nvPr/>
        </p:nvSpPr>
        <p:spPr>
          <a:xfrm>
            <a:off x="685795" y="4865688"/>
            <a:ext cx="1608139" cy="571500"/>
          </a:xfrm>
          <a:prstGeom prst="roundRect">
            <a:avLst/>
          </a:prstGeom>
          <a:solidFill>
            <a:srgbClr val="D024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30" name="Rounded Rectangle 29">
            <a:extLst>
              <a:ext uri="{FF2B5EF4-FFF2-40B4-BE49-F238E27FC236}">
                <a16:creationId xmlns:a16="http://schemas.microsoft.com/office/drawing/2014/main" id="{C31E6316-DCD6-914E-834E-36FBECFCF8B9}"/>
              </a:ext>
            </a:extLst>
          </p:cNvPr>
          <p:cNvSpPr/>
          <p:nvPr/>
        </p:nvSpPr>
        <p:spPr>
          <a:xfrm>
            <a:off x="685795" y="5800726"/>
            <a:ext cx="1608139" cy="571500"/>
          </a:xfrm>
          <a:prstGeom prst="roundRect">
            <a:avLst/>
          </a:prstGeom>
          <a:solidFill>
            <a:srgbClr val="D024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SVC</a:t>
            </a:r>
          </a:p>
        </p:txBody>
      </p:sp>
      <p:cxnSp>
        <p:nvCxnSpPr>
          <p:cNvPr id="32" name="Elbow Connector 31">
            <a:extLst>
              <a:ext uri="{FF2B5EF4-FFF2-40B4-BE49-F238E27FC236}">
                <a16:creationId xmlns:a16="http://schemas.microsoft.com/office/drawing/2014/main" id="{071D1EE9-7056-4545-8F7A-12EDC39229F9}"/>
              </a:ext>
            </a:extLst>
          </p:cNvPr>
          <p:cNvCxnSpPr>
            <a:stCxn id="26" idx="3"/>
            <a:endCxn id="25" idx="0"/>
          </p:cNvCxnSpPr>
          <p:nvPr/>
        </p:nvCxnSpPr>
        <p:spPr>
          <a:xfrm>
            <a:off x="2293939" y="2343150"/>
            <a:ext cx="2010102" cy="1371600"/>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A77F06-BC85-AE45-92D8-4719148EDD4B}"/>
              </a:ext>
            </a:extLst>
          </p:cNvPr>
          <p:cNvCxnSpPr>
            <a:stCxn id="27" idx="3"/>
          </p:cNvCxnSpPr>
          <p:nvPr/>
        </p:nvCxnSpPr>
        <p:spPr>
          <a:xfrm>
            <a:off x="2293936" y="3279775"/>
            <a:ext cx="1147762" cy="4687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2FBED31-45C9-9140-9479-FED8DEB78EF0}"/>
              </a:ext>
            </a:extLst>
          </p:cNvPr>
          <p:cNvCxnSpPr>
            <a:stCxn id="28" idx="3"/>
            <a:endCxn id="25" idx="1"/>
          </p:cNvCxnSpPr>
          <p:nvPr/>
        </p:nvCxnSpPr>
        <p:spPr>
          <a:xfrm>
            <a:off x="2293935" y="4216400"/>
            <a:ext cx="1147763"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3F47568-3B23-E24A-B466-536ED69A17B1}"/>
              </a:ext>
            </a:extLst>
          </p:cNvPr>
          <p:cNvCxnSpPr>
            <a:stCxn id="29" idx="3"/>
          </p:cNvCxnSpPr>
          <p:nvPr/>
        </p:nvCxnSpPr>
        <p:spPr>
          <a:xfrm flipV="1">
            <a:off x="2293934" y="4718050"/>
            <a:ext cx="1147764" cy="433388"/>
          </a:xfrm>
          <a:prstGeom prst="straightConnector1">
            <a:avLst/>
          </a:prstGeom>
          <a:ln w="38100">
            <a:solidFill>
              <a:srgbClr val="D02435"/>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D5B256F9-9327-5544-8D92-52577F972307}"/>
              </a:ext>
            </a:extLst>
          </p:cNvPr>
          <p:cNvCxnSpPr>
            <a:stCxn id="30" idx="3"/>
            <a:endCxn id="25" idx="2"/>
          </p:cNvCxnSpPr>
          <p:nvPr/>
        </p:nvCxnSpPr>
        <p:spPr>
          <a:xfrm flipV="1">
            <a:off x="2293934" y="4718050"/>
            <a:ext cx="2010107" cy="1368426"/>
          </a:xfrm>
          <a:prstGeom prst="bentConnector2">
            <a:avLst/>
          </a:prstGeom>
          <a:ln w="38100">
            <a:solidFill>
              <a:srgbClr val="D02435"/>
            </a:solidFill>
            <a:tailEnd type="triangle"/>
          </a:ln>
        </p:spPr>
        <p:style>
          <a:lnRef idx="1">
            <a:schemeClr val="accent1"/>
          </a:lnRef>
          <a:fillRef idx="0">
            <a:schemeClr val="accent1"/>
          </a:fillRef>
          <a:effectRef idx="0">
            <a:schemeClr val="accent1"/>
          </a:effectRef>
          <a:fontRef idx="minor">
            <a:schemeClr val="tx1"/>
          </a:fontRef>
        </p:style>
      </p:cxnSp>
      <p:sp>
        <p:nvSpPr>
          <p:cNvPr id="41" name="Striped Right Arrow 40">
            <a:extLst>
              <a:ext uri="{FF2B5EF4-FFF2-40B4-BE49-F238E27FC236}">
                <a16:creationId xmlns:a16="http://schemas.microsoft.com/office/drawing/2014/main" id="{64C5664E-8C56-034F-AFAA-F7B6F15620E6}"/>
              </a:ext>
            </a:extLst>
          </p:cNvPr>
          <p:cNvSpPr/>
          <p:nvPr/>
        </p:nvSpPr>
        <p:spPr>
          <a:xfrm>
            <a:off x="8928100" y="3798887"/>
            <a:ext cx="969965" cy="835025"/>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a:t>
            </a:r>
          </a:p>
        </p:txBody>
      </p:sp>
      <p:sp>
        <p:nvSpPr>
          <p:cNvPr id="42" name="Oval 41">
            <a:extLst>
              <a:ext uri="{FF2B5EF4-FFF2-40B4-BE49-F238E27FC236}">
                <a16:creationId xmlns:a16="http://schemas.microsoft.com/office/drawing/2014/main" id="{6E25D737-E162-CC46-AC57-016A5E882233}"/>
              </a:ext>
            </a:extLst>
          </p:cNvPr>
          <p:cNvSpPr/>
          <p:nvPr/>
        </p:nvSpPr>
        <p:spPr>
          <a:xfrm>
            <a:off x="10133015" y="3431581"/>
            <a:ext cx="1614485" cy="157766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Prediction</a:t>
            </a:r>
          </a:p>
        </p:txBody>
      </p:sp>
    </p:spTree>
    <p:extLst>
      <p:ext uri="{BB962C8B-B14F-4D97-AF65-F5344CB8AC3E}">
        <p14:creationId xmlns:p14="http://schemas.microsoft.com/office/powerpoint/2010/main" val="278453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8AD37C-FF33-8246-A26A-25AE2D602754}"/>
              </a:ext>
            </a:extLst>
          </p:cNvPr>
          <p:cNvSpPr>
            <a:spLocks noGrp="1"/>
          </p:cNvSpPr>
          <p:nvPr>
            <p:ph type="title"/>
          </p:nvPr>
        </p:nvSpPr>
        <p:spPr/>
        <p:txBody>
          <a:bodyPr/>
          <a:lstStyle/>
          <a:p>
            <a:pPr algn="r"/>
            <a:endParaRPr lang="en-US" dirty="0"/>
          </a:p>
        </p:txBody>
      </p:sp>
      <p:sp>
        <p:nvSpPr>
          <p:cNvPr id="4" name="TextBox 3">
            <a:extLst>
              <a:ext uri="{FF2B5EF4-FFF2-40B4-BE49-F238E27FC236}">
                <a16:creationId xmlns:a16="http://schemas.microsoft.com/office/drawing/2014/main" id="{A601D49A-FA3D-2C45-9012-88A5E5AE588F}"/>
              </a:ext>
            </a:extLst>
          </p:cNvPr>
          <p:cNvSpPr txBox="1"/>
          <p:nvPr/>
        </p:nvSpPr>
        <p:spPr>
          <a:xfrm>
            <a:off x="391314" y="6421439"/>
            <a:ext cx="2374900" cy="369332"/>
          </a:xfrm>
          <a:prstGeom prst="rect">
            <a:avLst/>
          </a:prstGeom>
          <a:noFill/>
        </p:spPr>
        <p:txBody>
          <a:bodyPr wrap="square" rtlCol="0">
            <a:spAutoFit/>
          </a:bodyPr>
          <a:lstStyle/>
          <a:p>
            <a:r>
              <a:rPr lang="en-US" b="1" dirty="0"/>
              <a:t>Base Level Estimators</a:t>
            </a:r>
          </a:p>
        </p:txBody>
      </p:sp>
      <p:sp>
        <p:nvSpPr>
          <p:cNvPr id="5" name="TextBox 4">
            <a:extLst>
              <a:ext uri="{FF2B5EF4-FFF2-40B4-BE49-F238E27FC236}">
                <a16:creationId xmlns:a16="http://schemas.microsoft.com/office/drawing/2014/main" id="{D4571A43-8CB7-C840-B4C0-8E5A3678F305}"/>
              </a:ext>
            </a:extLst>
          </p:cNvPr>
          <p:cNvSpPr txBox="1"/>
          <p:nvPr/>
        </p:nvSpPr>
        <p:spPr>
          <a:xfrm>
            <a:off x="6826249" y="6372226"/>
            <a:ext cx="1866900" cy="369332"/>
          </a:xfrm>
          <a:prstGeom prst="rect">
            <a:avLst/>
          </a:prstGeom>
          <a:noFill/>
        </p:spPr>
        <p:txBody>
          <a:bodyPr wrap="square" rtlCol="0">
            <a:spAutoFit/>
          </a:bodyPr>
          <a:lstStyle/>
          <a:p>
            <a:r>
              <a:rPr lang="en-US" b="1" dirty="0"/>
              <a:t>Metaclassifier</a:t>
            </a:r>
          </a:p>
        </p:txBody>
      </p:sp>
      <p:sp>
        <p:nvSpPr>
          <p:cNvPr id="13" name="Hexagon 12">
            <a:extLst>
              <a:ext uri="{FF2B5EF4-FFF2-40B4-BE49-F238E27FC236}">
                <a16:creationId xmlns:a16="http://schemas.microsoft.com/office/drawing/2014/main" id="{3E63617A-8F69-CF45-8E49-35E1492C282A}"/>
              </a:ext>
            </a:extLst>
          </p:cNvPr>
          <p:cNvSpPr/>
          <p:nvPr/>
        </p:nvSpPr>
        <p:spPr>
          <a:xfrm>
            <a:off x="6330949" y="3431581"/>
            <a:ext cx="2362200" cy="1577668"/>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err="1"/>
              <a:t>XGBoost</a:t>
            </a:r>
            <a:endParaRPr lang="en-US" sz="2100" dirty="0"/>
          </a:p>
        </p:txBody>
      </p:sp>
      <p:sp>
        <p:nvSpPr>
          <p:cNvPr id="24" name="Down Arrow Callout 23">
            <a:extLst>
              <a:ext uri="{FF2B5EF4-FFF2-40B4-BE49-F238E27FC236}">
                <a16:creationId xmlns:a16="http://schemas.microsoft.com/office/drawing/2014/main" id="{F768C4DD-FEA4-6743-B966-7A125A5126E0}"/>
              </a:ext>
            </a:extLst>
          </p:cNvPr>
          <p:cNvSpPr/>
          <p:nvPr/>
        </p:nvSpPr>
        <p:spPr>
          <a:xfrm>
            <a:off x="558001" y="372463"/>
            <a:ext cx="1863726" cy="1146575"/>
          </a:xfrm>
          <a:prstGeom prst="down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25" name="Right Arrow Callout 24">
            <a:extLst>
              <a:ext uri="{FF2B5EF4-FFF2-40B4-BE49-F238E27FC236}">
                <a16:creationId xmlns:a16="http://schemas.microsoft.com/office/drawing/2014/main" id="{6F083D86-C68A-F646-8C81-43344B828E86}"/>
              </a:ext>
            </a:extLst>
          </p:cNvPr>
          <p:cNvSpPr/>
          <p:nvPr/>
        </p:nvSpPr>
        <p:spPr>
          <a:xfrm>
            <a:off x="3441698" y="3714750"/>
            <a:ext cx="2654302" cy="1003300"/>
          </a:xfrm>
          <a:prstGeom prst="right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Predictions </a:t>
            </a:r>
          </a:p>
          <a:p>
            <a:pPr algn="ctr"/>
            <a:r>
              <a:rPr lang="en-US" dirty="0">
                <a:solidFill>
                  <a:schemeClr val="tx1"/>
                </a:solidFill>
              </a:rPr>
              <a:t>+ </a:t>
            </a:r>
          </a:p>
          <a:p>
            <a:pPr algn="ctr"/>
            <a:r>
              <a:rPr lang="en-US" dirty="0">
                <a:solidFill>
                  <a:schemeClr val="tx1"/>
                </a:solidFill>
              </a:rPr>
              <a:t>Data</a:t>
            </a:r>
          </a:p>
        </p:txBody>
      </p:sp>
      <p:sp>
        <p:nvSpPr>
          <p:cNvPr id="26" name="Rounded Rectangle 25">
            <a:extLst>
              <a:ext uri="{FF2B5EF4-FFF2-40B4-BE49-F238E27FC236}">
                <a16:creationId xmlns:a16="http://schemas.microsoft.com/office/drawing/2014/main" id="{C227C5A4-574E-0144-AAD5-396DA5CF9B6E}"/>
              </a:ext>
            </a:extLst>
          </p:cNvPr>
          <p:cNvSpPr/>
          <p:nvPr/>
        </p:nvSpPr>
        <p:spPr>
          <a:xfrm>
            <a:off x="685800" y="2057400"/>
            <a:ext cx="1608139"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Gradient Boosting</a:t>
            </a:r>
          </a:p>
        </p:txBody>
      </p:sp>
      <p:sp>
        <p:nvSpPr>
          <p:cNvPr id="27" name="Rounded Rectangle 26">
            <a:extLst>
              <a:ext uri="{FF2B5EF4-FFF2-40B4-BE49-F238E27FC236}">
                <a16:creationId xmlns:a16="http://schemas.microsoft.com/office/drawing/2014/main" id="{F451833E-655D-7048-9DE4-84E2894E8364}"/>
              </a:ext>
            </a:extLst>
          </p:cNvPr>
          <p:cNvSpPr/>
          <p:nvPr/>
        </p:nvSpPr>
        <p:spPr>
          <a:xfrm>
            <a:off x="685797" y="2994025"/>
            <a:ext cx="1608139"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SVC</a:t>
            </a:r>
          </a:p>
        </p:txBody>
      </p:sp>
      <p:sp>
        <p:nvSpPr>
          <p:cNvPr id="28" name="Rounded Rectangle 27">
            <a:extLst>
              <a:ext uri="{FF2B5EF4-FFF2-40B4-BE49-F238E27FC236}">
                <a16:creationId xmlns:a16="http://schemas.microsoft.com/office/drawing/2014/main" id="{7B7F4801-458B-324E-A003-DE0E47B6D044}"/>
              </a:ext>
            </a:extLst>
          </p:cNvPr>
          <p:cNvSpPr/>
          <p:nvPr/>
        </p:nvSpPr>
        <p:spPr>
          <a:xfrm>
            <a:off x="685796" y="3930650"/>
            <a:ext cx="1608139"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29" name="Rounded Rectangle 28">
            <a:extLst>
              <a:ext uri="{FF2B5EF4-FFF2-40B4-BE49-F238E27FC236}">
                <a16:creationId xmlns:a16="http://schemas.microsoft.com/office/drawing/2014/main" id="{71D82375-E1E2-934A-9DD8-96EA1913DDCE}"/>
              </a:ext>
            </a:extLst>
          </p:cNvPr>
          <p:cNvSpPr/>
          <p:nvPr/>
        </p:nvSpPr>
        <p:spPr>
          <a:xfrm>
            <a:off x="685795" y="4865688"/>
            <a:ext cx="1608139" cy="571500"/>
          </a:xfrm>
          <a:prstGeom prst="roundRect">
            <a:avLst/>
          </a:prstGeom>
          <a:solidFill>
            <a:srgbClr val="D024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30" name="Rounded Rectangle 29">
            <a:extLst>
              <a:ext uri="{FF2B5EF4-FFF2-40B4-BE49-F238E27FC236}">
                <a16:creationId xmlns:a16="http://schemas.microsoft.com/office/drawing/2014/main" id="{C31E6316-DCD6-914E-834E-36FBECFCF8B9}"/>
              </a:ext>
            </a:extLst>
          </p:cNvPr>
          <p:cNvSpPr/>
          <p:nvPr/>
        </p:nvSpPr>
        <p:spPr>
          <a:xfrm>
            <a:off x="685795" y="5800726"/>
            <a:ext cx="1608139" cy="571500"/>
          </a:xfrm>
          <a:prstGeom prst="roundRect">
            <a:avLst/>
          </a:prstGeom>
          <a:solidFill>
            <a:srgbClr val="D024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SVC</a:t>
            </a:r>
          </a:p>
        </p:txBody>
      </p:sp>
      <p:cxnSp>
        <p:nvCxnSpPr>
          <p:cNvPr id="32" name="Elbow Connector 31">
            <a:extLst>
              <a:ext uri="{FF2B5EF4-FFF2-40B4-BE49-F238E27FC236}">
                <a16:creationId xmlns:a16="http://schemas.microsoft.com/office/drawing/2014/main" id="{071D1EE9-7056-4545-8F7A-12EDC39229F9}"/>
              </a:ext>
            </a:extLst>
          </p:cNvPr>
          <p:cNvCxnSpPr>
            <a:stCxn id="26" idx="3"/>
            <a:endCxn id="25" idx="0"/>
          </p:cNvCxnSpPr>
          <p:nvPr/>
        </p:nvCxnSpPr>
        <p:spPr>
          <a:xfrm>
            <a:off x="2293939" y="2343150"/>
            <a:ext cx="2010102" cy="1371600"/>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A77F06-BC85-AE45-92D8-4719148EDD4B}"/>
              </a:ext>
            </a:extLst>
          </p:cNvPr>
          <p:cNvCxnSpPr>
            <a:stCxn id="27" idx="3"/>
          </p:cNvCxnSpPr>
          <p:nvPr/>
        </p:nvCxnSpPr>
        <p:spPr>
          <a:xfrm>
            <a:off x="2293936" y="3279775"/>
            <a:ext cx="1147762" cy="4687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2FBED31-45C9-9140-9479-FED8DEB78EF0}"/>
              </a:ext>
            </a:extLst>
          </p:cNvPr>
          <p:cNvCxnSpPr>
            <a:stCxn id="28" idx="3"/>
            <a:endCxn id="25" idx="1"/>
          </p:cNvCxnSpPr>
          <p:nvPr/>
        </p:nvCxnSpPr>
        <p:spPr>
          <a:xfrm>
            <a:off x="2293935" y="4216400"/>
            <a:ext cx="1147763"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3F47568-3B23-E24A-B466-536ED69A17B1}"/>
              </a:ext>
            </a:extLst>
          </p:cNvPr>
          <p:cNvCxnSpPr>
            <a:stCxn id="29" idx="3"/>
          </p:cNvCxnSpPr>
          <p:nvPr/>
        </p:nvCxnSpPr>
        <p:spPr>
          <a:xfrm flipV="1">
            <a:off x="2293934" y="4718050"/>
            <a:ext cx="1147764" cy="433388"/>
          </a:xfrm>
          <a:prstGeom prst="straightConnector1">
            <a:avLst/>
          </a:prstGeom>
          <a:ln w="38100">
            <a:solidFill>
              <a:srgbClr val="D02435"/>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D5B256F9-9327-5544-8D92-52577F972307}"/>
              </a:ext>
            </a:extLst>
          </p:cNvPr>
          <p:cNvCxnSpPr>
            <a:stCxn id="30" idx="3"/>
            <a:endCxn id="25" idx="2"/>
          </p:cNvCxnSpPr>
          <p:nvPr/>
        </p:nvCxnSpPr>
        <p:spPr>
          <a:xfrm flipV="1">
            <a:off x="2293934" y="4718050"/>
            <a:ext cx="2010107" cy="1368426"/>
          </a:xfrm>
          <a:prstGeom prst="bentConnector2">
            <a:avLst/>
          </a:prstGeom>
          <a:ln w="38100">
            <a:solidFill>
              <a:srgbClr val="D02435"/>
            </a:solidFill>
            <a:tailEnd type="triangle"/>
          </a:ln>
        </p:spPr>
        <p:style>
          <a:lnRef idx="1">
            <a:schemeClr val="accent1"/>
          </a:lnRef>
          <a:fillRef idx="0">
            <a:schemeClr val="accent1"/>
          </a:fillRef>
          <a:effectRef idx="0">
            <a:schemeClr val="accent1"/>
          </a:effectRef>
          <a:fontRef idx="minor">
            <a:schemeClr val="tx1"/>
          </a:fontRef>
        </p:style>
      </p:cxnSp>
      <p:sp>
        <p:nvSpPr>
          <p:cNvPr id="41" name="Striped Right Arrow 40">
            <a:extLst>
              <a:ext uri="{FF2B5EF4-FFF2-40B4-BE49-F238E27FC236}">
                <a16:creationId xmlns:a16="http://schemas.microsoft.com/office/drawing/2014/main" id="{64C5664E-8C56-034F-AFAA-F7B6F15620E6}"/>
              </a:ext>
            </a:extLst>
          </p:cNvPr>
          <p:cNvSpPr/>
          <p:nvPr/>
        </p:nvSpPr>
        <p:spPr>
          <a:xfrm>
            <a:off x="8928100" y="3798887"/>
            <a:ext cx="969965" cy="835025"/>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a:t>
            </a:r>
          </a:p>
        </p:txBody>
      </p:sp>
      <p:sp>
        <p:nvSpPr>
          <p:cNvPr id="42" name="Oval 41">
            <a:extLst>
              <a:ext uri="{FF2B5EF4-FFF2-40B4-BE49-F238E27FC236}">
                <a16:creationId xmlns:a16="http://schemas.microsoft.com/office/drawing/2014/main" id="{6E25D737-E162-CC46-AC57-016A5E882233}"/>
              </a:ext>
            </a:extLst>
          </p:cNvPr>
          <p:cNvSpPr/>
          <p:nvPr/>
        </p:nvSpPr>
        <p:spPr>
          <a:xfrm>
            <a:off x="10133015" y="3431581"/>
            <a:ext cx="1614485" cy="157766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Prediction</a:t>
            </a:r>
          </a:p>
        </p:txBody>
      </p:sp>
      <p:cxnSp>
        <p:nvCxnSpPr>
          <p:cNvPr id="14" name="Straight Arrow Connector 13">
            <a:extLst>
              <a:ext uri="{FF2B5EF4-FFF2-40B4-BE49-F238E27FC236}">
                <a16:creationId xmlns:a16="http://schemas.microsoft.com/office/drawing/2014/main" id="{E138A6E9-6BF0-CE4F-B7DB-6F7EC6A47A9A}"/>
              </a:ext>
            </a:extLst>
          </p:cNvPr>
          <p:cNvCxnSpPr/>
          <p:nvPr/>
        </p:nvCxnSpPr>
        <p:spPr>
          <a:xfrm flipH="1">
            <a:off x="2421727" y="685800"/>
            <a:ext cx="5045873"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6C10915-0146-9A46-BEF4-613DEC3CED3D}"/>
              </a:ext>
            </a:extLst>
          </p:cNvPr>
          <p:cNvSpPr/>
          <p:nvPr/>
        </p:nvSpPr>
        <p:spPr>
          <a:xfrm>
            <a:off x="6381749" y="1560213"/>
            <a:ext cx="2260600" cy="678062"/>
          </a:xfrm>
          <a:prstGeom prst="rect">
            <a:avLst/>
          </a:prstGeom>
          <a:solidFill>
            <a:srgbClr val="A55EDB">
              <a:alpha val="6902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Generate Pseudo-Labels</a:t>
            </a:r>
          </a:p>
        </p:txBody>
      </p:sp>
      <p:cxnSp>
        <p:nvCxnSpPr>
          <p:cNvPr id="22" name="Straight Connector 21">
            <a:extLst>
              <a:ext uri="{FF2B5EF4-FFF2-40B4-BE49-F238E27FC236}">
                <a16:creationId xmlns:a16="http://schemas.microsoft.com/office/drawing/2014/main" id="{D85BFA57-EB6A-8A4C-93A2-EAD53C36D6A3}"/>
              </a:ext>
            </a:extLst>
          </p:cNvPr>
          <p:cNvCxnSpPr>
            <a:endCxn id="16" idx="2"/>
          </p:cNvCxnSpPr>
          <p:nvPr/>
        </p:nvCxnSpPr>
        <p:spPr>
          <a:xfrm flipV="1">
            <a:off x="7512049" y="2238275"/>
            <a:ext cx="0" cy="118814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5625618-B552-AE4C-AA1E-4D93D8409C57}"/>
              </a:ext>
            </a:extLst>
          </p:cNvPr>
          <p:cNvCxnSpPr>
            <a:cxnSpLocks/>
          </p:cNvCxnSpPr>
          <p:nvPr/>
        </p:nvCxnSpPr>
        <p:spPr>
          <a:xfrm flipV="1">
            <a:off x="7486649" y="685800"/>
            <a:ext cx="0" cy="87441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65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A2CD-8E55-3146-AD71-288E682DB817}"/>
              </a:ext>
            </a:extLst>
          </p:cNvPr>
          <p:cNvSpPr>
            <a:spLocks noGrp="1"/>
          </p:cNvSpPr>
          <p:nvPr>
            <p:ph type="title"/>
          </p:nvPr>
        </p:nvSpPr>
        <p:spPr/>
        <p:txBody>
          <a:bodyPr/>
          <a:lstStyle/>
          <a:p>
            <a:pPr algn="ctr"/>
            <a:r>
              <a:rPr lang="en-US" b="1" dirty="0"/>
              <a:t>Model Performance</a:t>
            </a:r>
          </a:p>
        </p:txBody>
      </p:sp>
      <p:pic>
        <p:nvPicPr>
          <p:cNvPr id="4" name="Picture 3">
            <a:extLst>
              <a:ext uri="{FF2B5EF4-FFF2-40B4-BE49-F238E27FC236}">
                <a16:creationId xmlns:a16="http://schemas.microsoft.com/office/drawing/2014/main" id="{2B1A21EC-8D70-4C4E-9100-1214517146D7}"/>
              </a:ext>
            </a:extLst>
          </p:cNvPr>
          <p:cNvPicPr>
            <a:picLocks noChangeAspect="1"/>
          </p:cNvPicPr>
          <p:nvPr/>
        </p:nvPicPr>
        <p:blipFill>
          <a:blip r:embed="rId2"/>
          <a:stretch>
            <a:fillRect/>
          </a:stretch>
        </p:blipFill>
        <p:spPr>
          <a:xfrm>
            <a:off x="420580" y="2019300"/>
            <a:ext cx="5208966" cy="4838700"/>
          </a:xfrm>
          <a:prstGeom prst="rect">
            <a:avLst/>
          </a:prstGeom>
        </p:spPr>
      </p:pic>
      <p:pic>
        <p:nvPicPr>
          <p:cNvPr id="6" name="Picture 5">
            <a:extLst>
              <a:ext uri="{FF2B5EF4-FFF2-40B4-BE49-F238E27FC236}">
                <a16:creationId xmlns:a16="http://schemas.microsoft.com/office/drawing/2014/main" id="{E675E70D-9EA6-6343-B61D-A8BC771180AA}"/>
              </a:ext>
            </a:extLst>
          </p:cNvPr>
          <p:cNvPicPr>
            <a:picLocks noChangeAspect="1"/>
          </p:cNvPicPr>
          <p:nvPr/>
        </p:nvPicPr>
        <p:blipFill>
          <a:blip r:embed="rId3"/>
          <a:stretch>
            <a:fillRect/>
          </a:stretch>
        </p:blipFill>
        <p:spPr>
          <a:xfrm>
            <a:off x="6983036" y="2019300"/>
            <a:ext cx="4788384" cy="4838700"/>
          </a:xfrm>
          <a:prstGeom prst="rect">
            <a:avLst/>
          </a:prstGeom>
        </p:spPr>
      </p:pic>
      <p:sp>
        <p:nvSpPr>
          <p:cNvPr id="7" name="TextBox 6">
            <a:extLst>
              <a:ext uri="{FF2B5EF4-FFF2-40B4-BE49-F238E27FC236}">
                <a16:creationId xmlns:a16="http://schemas.microsoft.com/office/drawing/2014/main" id="{CA4355EB-EEC1-DF4D-915E-F90BC357E580}"/>
              </a:ext>
            </a:extLst>
          </p:cNvPr>
          <p:cNvSpPr txBox="1"/>
          <p:nvPr/>
        </p:nvSpPr>
        <p:spPr>
          <a:xfrm>
            <a:off x="2104313" y="1619190"/>
            <a:ext cx="1841500" cy="400110"/>
          </a:xfrm>
          <a:prstGeom prst="rect">
            <a:avLst/>
          </a:prstGeom>
          <a:noFill/>
        </p:spPr>
        <p:txBody>
          <a:bodyPr wrap="square" rtlCol="0">
            <a:spAutoFit/>
          </a:bodyPr>
          <a:lstStyle/>
          <a:p>
            <a:r>
              <a:rPr lang="en-US" sz="2000" b="1" dirty="0">
                <a:solidFill>
                  <a:schemeClr val="accent6">
                    <a:lumMod val="50000"/>
                  </a:schemeClr>
                </a:solidFill>
              </a:rPr>
              <a:t>83.5% Accuracy</a:t>
            </a:r>
          </a:p>
        </p:txBody>
      </p:sp>
      <p:sp>
        <p:nvSpPr>
          <p:cNvPr id="8" name="TextBox 7">
            <a:extLst>
              <a:ext uri="{FF2B5EF4-FFF2-40B4-BE49-F238E27FC236}">
                <a16:creationId xmlns:a16="http://schemas.microsoft.com/office/drawing/2014/main" id="{1968302B-BC72-AB4C-839E-5924DABBDAFB}"/>
              </a:ext>
            </a:extLst>
          </p:cNvPr>
          <p:cNvSpPr txBox="1"/>
          <p:nvPr/>
        </p:nvSpPr>
        <p:spPr>
          <a:xfrm>
            <a:off x="8246189" y="1619190"/>
            <a:ext cx="1841500" cy="400110"/>
          </a:xfrm>
          <a:prstGeom prst="rect">
            <a:avLst/>
          </a:prstGeom>
          <a:noFill/>
        </p:spPr>
        <p:txBody>
          <a:bodyPr wrap="square" rtlCol="0">
            <a:spAutoFit/>
          </a:bodyPr>
          <a:lstStyle/>
          <a:p>
            <a:r>
              <a:rPr lang="en-US" sz="2000" b="1" dirty="0">
                <a:solidFill>
                  <a:srgbClr val="7030A0"/>
                </a:solidFill>
              </a:rPr>
              <a:t>88.9% Accuracy</a:t>
            </a:r>
          </a:p>
        </p:txBody>
      </p:sp>
    </p:spTree>
    <p:extLst>
      <p:ext uri="{BB962C8B-B14F-4D97-AF65-F5344CB8AC3E}">
        <p14:creationId xmlns:p14="http://schemas.microsoft.com/office/powerpoint/2010/main" val="360251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1A1F-F12B-F04C-84C7-43B373206F8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867C992-609F-DB47-8978-953C632A29F6}"/>
              </a:ext>
            </a:extLst>
          </p:cNvPr>
          <p:cNvPicPr>
            <a:picLocks noGrp="1" noChangeAspect="1"/>
          </p:cNvPicPr>
          <p:nvPr>
            <p:ph idx="1"/>
          </p:nvPr>
        </p:nvPicPr>
        <p:blipFill>
          <a:blip r:embed="rId3"/>
          <a:stretch>
            <a:fillRect/>
          </a:stretch>
        </p:blipFill>
        <p:spPr>
          <a:xfrm>
            <a:off x="838200" y="137160"/>
            <a:ext cx="10515599" cy="6583680"/>
          </a:xfrm>
        </p:spPr>
      </p:pic>
      <p:sp>
        <p:nvSpPr>
          <p:cNvPr id="6" name="Frame 5">
            <a:extLst>
              <a:ext uri="{FF2B5EF4-FFF2-40B4-BE49-F238E27FC236}">
                <a16:creationId xmlns:a16="http://schemas.microsoft.com/office/drawing/2014/main" id="{B2D72B80-E22C-774E-9EE6-093AB453C08D}"/>
              </a:ext>
            </a:extLst>
          </p:cNvPr>
          <p:cNvSpPr/>
          <p:nvPr/>
        </p:nvSpPr>
        <p:spPr>
          <a:xfrm>
            <a:off x="10464800" y="4902200"/>
            <a:ext cx="254000" cy="723900"/>
          </a:xfrm>
          <a:prstGeom prst="frame">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1088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51C5-98C2-5243-AF50-02BE478DAC4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2524483-2F55-D449-AA8E-7DC38C79A979}"/>
              </a:ext>
            </a:extLst>
          </p:cNvPr>
          <p:cNvPicPr>
            <a:picLocks noGrp="1" noChangeAspect="1"/>
          </p:cNvPicPr>
          <p:nvPr>
            <p:ph idx="1"/>
          </p:nvPr>
        </p:nvPicPr>
        <p:blipFill>
          <a:blip r:embed="rId3"/>
          <a:stretch>
            <a:fillRect/>
          </a:stretch>
        </p:blipFill>
        <p:spPr>
          <a:xfrm>
            <a:off x="637705" y="101600"/>
            <a:ext cx="10916590" cy="6756400"/>
          </a:xfrm>
        </p:spPr>
      </p:pic>
      <p:sp>
        <p:nvSpPr>
          <p:cNvPr id="7" name="Frame 6">
            <a:extLst>
              <a:ext uri="{FF2B5EF4-FFF2-40B4-BE49-F238E27FC236}">
                <a16:creationId xmlns:a16="http://schemas.microsoft.com/office/drawing/2014/main" id="{81847D69-1A5C-1E49-8401-3DC2BEB41DB0}"/>
              </a:ext>
            </a:extLst>
          </p:cNvPr>
          <p:cNvSpPr/>
          <p:nvPr/>
        </p:nvSpPr>
        <p:spPr>
          <a:xfrm>
            <a:off x="3810000" y="5054600"/>
            <a:ext cx="177800" cy="482600"/>
          </a:xfrm>
          <a:prstGeom prst="frame">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3424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175A-7681-584F-AF24-0EBE9DA03D4A}"/>
              </a:ext>
            </a:extLst>
          </p:cNvPr>
          <p:cNvSpPr>
            <a:spLocks noGrp="1"/>
          </p:cNvSpPr>
          <p:nvPr>
            <p:ph type="title"/>
          </p:nvPr>
        </p:nvSpPr>
        <p:spPr/>
        <p:txBody>
          <a:bodyPr/>
          <a:lstStyle/>
          <a:p>
            <a:pPr algn="ctr"/>
            <a:r>
              <a:rPr lang="en-US" b="1" dirty="0"/>
              <a:t>Evaluating Changes in Global Happiness Scores</a:t>
            </a:r>
          </a:p>
        </p:txBody>
      </p:sp>
      <p:pic>
        <p:nvPicPr>
          <p:cNvPr id="5" name="Content Placeholder 4">
            <a:extLst>
              <a:ext uri="{FF2B5EF4-FFF2-40B4-BE49-F238E27FC236}">
                <a16:creationId xmlns:a16="http://schemas.microsoft.com/office/drawing/2014/main" id="{87F7E12B-05AC-A04A-92A3-3107A115E6D1}"/>
              </a:ext>
            </a:extLst>
          </p:cNvPr>
          <p:cNvPicPr>
            <a:picLocks noGrp="1" noChangeAspect="1"/>
          </p:cNvPicPr>
          <p:nvPr>
            <p:ph idx="1"/>
          </p:nvPr>
        </p:nvPicPr>
        <p:blipFill>
          <a:blip r:embed="rId2"/>
          <a:stretch>
            <a:fillRect/>
          </a:stretch>
        </p:blipFill>
        <p:spPr>
          <a:xfrm>
            <a:off x="838200" y="1690688"/>
            <a:ext cx="10258149" cy="5167311"/>
          </a:xfrm>
        </p:spPr>
      </p:pic>
      <p:sp>
        <p:nvSpPr>
          <p:cNvPr id="6" name="TextBox 5">
            <a:extLst>
              <a:ext uri="{FF2B5EF4-FFF2-40B4-BE49-F238E27FC236}">
                <a16:creationId xmlns:a16="http://schemas.microsoft.com/office/drawing/2014/main" id="{500053AC-9DE6-5A46-8F6C-9AEF9F9F5357}"/>
              </a:ext>
            </a:extLst>
          </p:cNvPr>
          <p:cNvSpPr txBox="1"/>
          <p:nvPr/>
        </p:nvSpPr>
        <p:spPr>
          <a:xfrm>
            <a:off x="1536700" y="4495800"/>
            <a:ext cx="1168400" cy="381000"/>
          </a:xfrm>
          <a:prstGeom prst="rect">
            <a:avLst/>
          </a:prstGeom>
          <a:noFill/>
          <a:ln>
            <a:solidFill>
              <a:schemeClr val="tx1"/>
            </a:solidFill>
          </a:ln>
        </p:spPr>
        <p:txBody>
          <a:bodyPr wrap="square" rtlCol="0">
            <a:spAutoFit/>
          </a:bodyPr>
          <a:lstStyle/>
          <a:p>
            <a:r>
              <a:rPr lang="en-US" dirty="0"/>
              <a:t>Venezuela</a:t>
            </a:r>
          </a:p>
        </p:txBody>
      </p:sp>
      <p:cxnSp>
        <p:nvCxnSpPr>
          <p:cNvPr id="8" name="Straight Arrow Connector 7">
            <a:extLst>
              <a:ext uri="{FF2B5EF4-FFF2-40B4-BE49-F238E27FC236}">
                <a16:creationId xmlns:a16="http://schemas.microsoft.com/office/drawing/2014/main" id="{8465A17B-D72A-F64D-91F0-7B2E373142FA}"/>
              </a:ext>
            </a:extLst>
          </p:cNvPr>
          <p:cNvCxnSpPr/>
          <p:nvPr/>
        </p:nvCxnSpPr>
        <p:spPr>
          <a:xfrm flipV="1">
            <a:off x="2705100" y="4356100"/>
            <a:ext cx="1371600" cy="33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B67AB87-64E9-9D41-8738-DDF08F9FE0D1}"/>
              </a:ext>
            </a:extLst>
          </p:cNvPr>
          <p:cNvSpPr txBox="1"/>
          <p:nvPr/>
        </p:nvSpPr>
        <p:spPr>
          <a:xfrm>
            <a:off x="4895850" y="5346700"/>
            <a:ext cx="723900" cy="369332"/>
          </a:xfrm>
          <a:prstGeom prst="rect">
            <a:avLst/>
          </a:prstGeom>
          <a:noFill/>
          <a:ln>
            <a:solidFill>
              <a:schemeClr val="tx1"/>
            </a:solidFill>
          </a:ln>
        </p:spPr>
        <p:txBody>
          <a:bodyPr wrap="square" rtlCol="0">
            <a:spAutoFit/>
          </a:bodyPr>
          <a:lstStyle/>
          <a:p>
            <a:r>
              <a:rPr lang="en-US" dirty="0"/>
              <a:t>Benin</a:t>
            </a:r>
          </a:p>
        </p:txBody>
      </p:sp>
      <p:cxnSp>
        <p:nvCxnSpPr>
          <p:cNvPr id="11" name="Straight Arrow Connector 10">
            <a:extLst>
              <a:ext uri="{FF2B5EF4-FFF2-40B4-BE49-F238E27FC236}">
                <a16:creationId xmlns:a16="http://schemas.microsoft.com/office/drawing/2014/main" id="{00654165-7B81-114B-9064-887A0516B08B}"/>
              </a:ext>
            </a:extLst>
          </p:cNvPr>
          <p:cNvCxnSpPr/>
          <p:nvPr/>
        </p:nvCxnSpPr>
        <p:spPr>
          <a:xfrm flipV="1">
            <a:off x="5257800" y="4356100"/>
            <a:ext cx="292100" cy="990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6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EDD5-E15F-8B42-B451-7FD46FE6B061}"/>
              </a:ext>
            </a:extLst>
          </p:cNvPr>
          <p:cNvSpPr>
            <a:spLocks noGrp="1"/>
          </p:cNvSpPr>
          <p:nvPr>
            <p:ph type="title"/>
          </p:nvPr>
        </p:nvSpPr>
        <p:spPr/>
        <p:txBody>
          <a:bodyPr anchor="ctr">
            <a:normAutofit/>
          </a:bodyPr>
          <a:lstStyle/>
          <a:p>
            <a:pPr algn="ctr"/>
            <a:r>
              <a:rPr lang="en-US" sz="4000" b="1" dirty="0"/>
              <a:t>Venezuela</a:t>
            </a:r>
          </a:p>
        </p:txBody>
      </p:sp>
      <p:pic>
        <p:nvPicPr>
          <p:cNvPr id="7" name="Content Placeholder 6">
            <a:extLst>
              <a:ext uri="{FF2B5EF4-FFF2-40B4-BE49-F238E27FC236}">
                <a16:creationId xmlns:a16="http://schemas.microsoft.com/office/drawing/2014/main" id="{B0C6DCAC-CB4C-D447-94DB-078D938EBF82}"/>
              </a:ext>
            </a:extLst>
          </p:cNvPr>
          <p:cNvPicPr>
            <a:picLocks noGrp="1" noChangeAspect="1"/>
          </p:cNvPicPr>
          <p:nvPr>
            <p:ph idx="1"/>
          </p:nvPr>
        </p:nvPicPr>
        <p:blipFill>
          <a:blip r:embed="rId3"/>
          <a:stretch>
            <a:fillRect/>
          </a:stretch>
        </p:blipFill>
        <p:spPr>
          <a:xfrm>
            <a:off x="4116362" y="1451573"/>
            <a:ext cx="8075638" cy="4387551"/>
          </a:xfrm>
        </p:spPr>
      </p:pic>
      <p:sp>
        <p:nvSpPr>
          <p:cNvPr id="5" name="Text Placeholder 4">
            <a:extLst>
              <a:ext uri="{FF2B5EF4-FFF2-40B4-BE49-F238E27FC236}">
                <a16:creationId xmlns:a16="http://schemas.microsoft.com/office/drawing/2014/main" id="{7FDE0E48-ABF7-1A4C-BEC1-0DDB001175D5}"/>
              </a:ext>
            </a:extLst>
          </p:cNvPr>
          <p:cNvSpPr>
            <a:spLocks noGrp="1"/>
          </p:cNvSpPr>
          <p:nvPr>
            <p:ph type="body" sz="half" idx="2"/>
          </p:nvPr>
        </p:nvSpPr>
        <p:spPr/>
        <p:txBody>
          <a:bodyPr>
            <a:normAutofit/>
          </a:bodyPr>
          <a:lstStyle/>
          <a:p>
            <a:pPr marL="285750" indent="-285750">
              <a:lnSpc>
                <a:spcPct val="200000"/>
              </a:lnSpc>
              <a:buFont typeface="Arial" panose="020B0604020202020204" pitchFamily="34" charset="0"/>
              <a:buChar char="•"/>
            </a:pPr>
            <a:r>
              <a:rPr lang="en-US" sz="2400" dirty="0"/>
              <a:t>Largest drop since 2014</a:t>
            </a:r>
          </a:p>
          <a:p>
            <a:pPr marL="285750" indent="-285750">
              <a:lnSpc>
                <a:spcPct val="200000"/>
              </a:lnSpc>
              <a:buFont typeface="Arial" panose="020B0604020202020204" pitchFamily="34" charset="0"/>
              <a:buChar char="•"/>
            </a:pPr>
            <a:r>
              <a:rPr lang="en-US" sz="2400" dirty="0"/>
              <a:t>Debt Rollercoaster</a:t>
            </a:r>
          </a:p>
          <a:p>
            <a:pPr marL="285750" indent="-285750">
              <a:lnSpc>
                <a:spcPct val="200000"/>
              </a:lnSpc>
              <a:buFont typeface="Arial" panose="020B0604020202020204" pitchFamily="34" charset="0"/>
              <a:buChar char="•"/>
            </a:pPr>
            <a:r>
              <a:rPr lang="en-US" sz="2400" dirty="0">
                <a:sym typeface="Wingdings" pitchFamily="2" charset="2"/>
              </a:rPr>
              <a:t>Socioeconomic Crisis</a:t>
            </a:r>
            <a:endParaRPr lang="en-US" sz="2400" dirty="0"/>
          </a:p>
        </p:txBody>
      </p:sp>
      <p:sp>
        <p:nvSpPr>
          <p:cNvPr id="8" name="Frame 7">
            <a:extLst>
              <a:ext uri="{FF2B5EF4-FFF2-40B4-BE49-F238E27FC236}">
                <a16:creationId xmlns:a16="http://schemas.microsoft.com/office/drawing/2014/main" id="{708BBCF6-DB38-2943-BE5A-777DD13E7D4D}"/>
              </a:ext>
            </a:extLst>
          </p:cNvPr>
          <p:cNvSpPr/>
          <p:nvPr/>
        </p:nvSpPr>
        <p:spPr>
          <a:xfrm>
            <a:off x="6934200" y="3594100"/>
            <a:ext cx="850900" cy="698500"/>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4793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3032</TotalTime>
  <Words>491</Words>
  <Application>Microsoft Macintosh PowerPoint</Application>
  <PresentationFormat>Widescreen</PresentationFormat>
  <Paragraphs>91</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Global Happiness Scores</vt:lpstr>
      <vt:lpstr>        Purpose                             Methods</vt:lpstr>
      <vt:lpstr>Model Stacking Schema</vt:lpstr>
      <vt:lpstr>PowerPoint Presentation</vt:lpstr>
      <vt:lpstr>Model Performance</vt:lpstr>
      <vt:lpstr>PowerPoint Presentation</vt:lpstr>
      <vt:lpstr>PowerPoint Presentation</vt:lpstr>
      <vt:lpstr>Evaluating Changes in Global Happiness Scores</vt:lpstr>
      <vt:lpstr>Venezuela</vt:lpstr>
      <vt:lpstr>Benin</vt:lpstr>
      <vt:lpstr>Recommendations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Happiness Scores</dc:title>
  <dc:creator>Katherine Pokrass</dc:creator>
  <cp:lastModifiedBy>Katherine Pokrass</cp:lastModifiedBy>
  <cp:revision>34</cp:revision>
  <dcterms:created xsi:type="dcterms:W3CDTF">2019-05-10T23:17:37Z</dcterms:created>
  <dcterms:modified xsi:type="dcterms:W3CDTF">2019-05-13T01:49:50Z</dcterms:modified>
</cp:coreProperties>
</file>