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iP8XijPnhc6EjlEndlu0/i4k0t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422A73D-A9EE-4E82-9B2B-FA8D5B519E02}">
  <a:tblStyle styleId="{F422A73D-A9EE-4E82-9B2B-FA8D5B519E0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f50657c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g11f50657c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f50657cb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11f50657cb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f50657cb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11f50657cb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f50657cb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11f50657cb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stanford.edu/~shervine/teaching/cs-230/cheatsheet-recurrent-neural-networks" TargetMode="External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stanford.edu/~shervine/teaching/cs-230/cheatsheet-recurrent-neural-networks" TargetMode="External"/><Relationship Id="rId4" Type="http://schemas.openxmlformats.org/officeDocument/2006/relationships/image" Target="../media/image17.png"/><Relationship Id="rId5" Type="http://schemas.openxmlformats.org/officeDocument/2006/relationships/image" Target="../media/image21.png"/><Relationship Id="rId6" Type="http://schemas.openxmlformats.org/officeDocument/2006/relationships/image" Target="../media/image27.png"/><Relationship Id="rId7" Type="http://schemas.openxmlformats.org/officeDocument/2006/relationships/image" Target="../media/image19.png"/><Relationship Id="rId8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stanford.edu/~shervine/teaching/cs-230/cheatsheet-recurrent-neural-networks" TargetMode="External"/><Relationship Id="rId4" Type="http://schemas.openxmlformats.org/officeDocument/2006/relationships/image" Target="../media/image34.png"/><Relationship Id="rId5" Type="http://schemas.openxmlformats.org/officeDocument/2006/relationships/image" Target="../media/image33.png"/><Relationship Id="rId6" Type="http://schemas.openxmlformats.org/officeDocument/2006/relationships/image" Target="../media/image29.png"/><Relationship Id="rId7" Type="http://schemas.openxmlformats.org/officeDocument/2006/relationships/image" Target="../media/image20.png"/><Relationship Id="rId8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image" Target="../media/image31.png"/><Relationship Id="rId10" Type="http://schemas.openxmlformats.org/officeDocument/2006/relationships/image" Target="../media/image43.png"/><Relationship Id="rId13" Type="http://schemas.openxmlformats.org/officeDocument/2006/relationships/image" Target="../media/image38.png"/><Relationship Id="rId1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stanford.edu/~shervine/teaching/cs-230/cheatsheet-recurrent-neural-networks" TargetMode="External"/><Relationship Id="rId4" Type="http://schemas.openxmlformats.org/officeDocument/2006/relationships/image" Target="../media/image22.png"/><Relationship Id="rId9" Type="http://schemas.openxmlformats.org/officeDocument/2006/relationships/image" Target="../media/image25.png"/><Relationship Id="rId15" Type="http://schemas.openxmlformats.org/officeDocument/2006/relationships/image" Target="../media/image44.png"/><Relationship Id="rId14" Type="http://schemas.openxmlformats.org/officeDocument/2006/relationships/image" Target="../media/image36.png"/><Relationship Id="rId5" Type="http://schemas.openxmlformats.org/officeDocument/2006/relationships/image" Target="../media/image10.png"/><Relationship Id="rId6" Type="http://schemas.openxmlformats.org/officeDocument/2006/relationships/image" Target="../media/image23.png"/><Relationship Id="rId7" Type="http://schemas.openxmlformats.org/officeDocument/2006/relationships/image" Target="../media/image35.png"/><Relationship Id="rId8" Type="http://schemas.openxmlformats.org/officeDocument/2006/relationships/image" Target="../media/image3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7.png"/><Relationship Id="rId4" Type="http://schemas.openxmlformats.org/officeDocument/2006/relationships/image" Target="../media/image4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9.png"/><Relationship Id="rId4" Type="http://schemas.openxmlformats.org/officeDocument/2006/relationships/image" Target="../media/image4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colab.research.google.com/drive/1DQxRD1myBMvNMUsedEl5GxO5dwoIB3wl?usp=shar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8.png"/><Relationship Id="rId6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stanford.edu/~shervine/teaching/cs-230/cheatsheet-recurrent-neural-networks" TargetMode="External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stanford.edu/~shervine/teaching/cs-230/cheatsheet-recurrent-neural-networks" TargetMode="External"/><Relationship Id="rId4" Type="http://schemas.openxmlformats.org/officeDocument/2006/relationships/image" Target="../media/image10.png"/><Relationship Id="rId5" Type="http://schemas.openxmlformats.org/officeDocument/2006/relationships/image" Target="../media/image2.png"/><Relationship Id="rId6" Type="http://schemas.openxmlformats.org/officeDocument/2006/relationships/image" Target="../media/image6.png"/><Relationship Id="rId7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4.png"/><Relationship Id="rId5" Type="http://schemas.openxmlformats.org/officeDocument/2006/relationships/image" Target="../media/image1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hyperlink" Target="https://stanford.edu/~shervine/teaching/cs-230/cheatsheet-recurrent-neural-network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vi" sz="3900">
                <a:solidFill>
                  <a:schemeClr val="lt1"/>
                </a:solidFill>
              </a:rPr>
              <a:t>LSTM in time series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i="1" lang="vi" sz="1900">
                <a:solidFill>
                  <a:schemeClr val="lt1"/>
                </a:solidFill>
              </a:rPr>
              <a:t>khanhphamdinh, Ha Noi, 2021</a:t>
            </a:r>
            <a:endParaRPr i="1" sz="190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i="1" sz="1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vi"/>
              <a:t>RNN Pros and cons</a:t>
            </a:r>
            <a:endParaRPr b="1"/>
          </a:p>
        </p:txBody>
      </p:sp>
      <p:sp>
        <p:nvSpPr>
          <p:cNvPr id="155" name="Google Shape;155;p8"/>
          <p:cNvSpPr txBox="1"/>
          <p:nvPr/>
        </p:nvSpPr>
        <p:spPr>
          <a:xfrm>
            <a:off x="311700" y="4743375"/>
            <a:ext cx="6896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vi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https://stanford.edu/~shervine/teaching/cs-230/cheatsheet-recurrent-neural-networks</a:t>
            </a:r>
            <a:endParaRPr b="0" i="1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1213775"/>
            <a:ext cx="8839201" cy="1615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vi"/>
              <a:t>RNN type</a:t>
            </a:r>
            <a:endParaRPr b="1"/>
          </a:p>
        </p:txBody>
      </p:sp>
      <p:sp>
        <p:nvSpPr>
          <p:cNvPr id="162" name="Google Shape;162;p9"/>
          <p:cNvSpPr txBox="1"/>
          <p:nvPr/>
        </p:nvSpPr>
        <p:spPr>
          <a:xfrm>
            <a:off x="311700" y="4881600"/>
            <a:ext cx="6896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vi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https://stanford.edu/~shervine/teaching/cs-230/cheatsheet-recurrent-neural-networks</a:t>
            </a:r>
            <a:endParaRPr b="0" i="1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64773" y="2962475"/>
            <a:ext cx="3192120" cy="1490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4040" y="3111621"/>
            <a:ext cx="2300735" cy="1453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33032" y="1087817"/>
            <a:ext cx="2385056" cy="1477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255149" y="1081495"/>
            <a:ext cx="2379033" cy="1490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99550" y="1090964"/>
            <a:ext cx="1023887" cy="1471318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9"/>
          <p:cNvSpPr txBox="1"/>
          <p:nvPr/>
        </p:nvSpPr>
        <p:spPr>
          <a:xfrm>
            <a:off x="822075" y="2562275"/>
            <a:ext cx="111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one-to-one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9"/>
          <p:cNvSpPr txBox="1"/>
          <p:nvPr/>
        </p:nvSpPr>
        <p:spPr>
          <a:xfrm>
            <a:off x="3735588" y="2562275"/>
            <a:ext cx="167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one-to-many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9"/>
          <p:cNvSpPr txBox="1"/>
          <p:nvPr/>
        </p:nvSpPr>
        <p:spPr>
          <a:xfrm>
            <a:off x="6954238" y="2562275"/>
            <a:ext cx="167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many-to-one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9"/>
          <p:cNvSpPr txBox="1"/>
          <p:nvPr/>
        </p:nvSpPr>
        <p:spPr>
          <a:xfrm>
            <a:off x="822075" y="4507025"/>
            <a:ext cx="230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many-to-many (Tx &gt;&lt; Ty)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9"/>
          <p:cNvSpPr txBox="1"/>
          <p:nvPr/>
        </p:nvSpPr>
        <p:spPr>
          <a:xfrm>
            <a:off x="5507250" y="4409400"/>
            <a:ext cx="3011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vi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many-to-many (Tx == Ty)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vi"/>
              <a:t>RNN</a:t>
            </a:r>
            <a:endParaRPr b="1"/>
          </a:p>
        </p:txBody>
      </p:sp>
      <p:sp>
        <p:nvSpPr>
          <p:cNvPr id="178" name="Google Shape;178;p10"/>
          <p:cNvSpPr txBox="1"/>
          <p:nvPr/>
        </p:nvSpPr>
        <p:spPr>
          <a:xfrm>
            <a:off x="311700" y="4881600"/>
            <a:ext cx="6896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vi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https://stanford.edu/~shervine/teaching/cs-230/cheatsheet-recurrent-neural-networks</a:t>
            </a:r>
            <a:endParaRPr b="0" i="1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0"/>
          <p:cNvSpPr txBox="1"/>
          <p:nvPr/>
        </p:nvSpPr>
        <p:spPr>
          <a:xfrm>
            <a:off x="436500" y="1018525"/>
            <a:ext cx="277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Back propagation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24750" y="4100575"/>
            <a:ext cx="2200275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58975" y="3242075"/>
            <a:ext cx="1311675" cy="61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9225" y="3086275"/>
            <a:ext cx="3032849" cy="142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71013" y="1170125"/>
            <a:ext cx="4191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17000" y="1604525"/>
            <a:ext cx="4694400" cy="14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0"/>
          <p:cNvSpPr txBox="1"/>
          <p:nvPr/>
        </p:nvSpPr>
        <p:spPr>
          <a:xfrm>
            <a:off x="4445100" y="3393325"/>
            <a:ext cx="145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chain rule: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vi"/>
              <a:t>RNN</a:t>
            </a:r>
            <a:endParaRPr b="1"/>
          </a:p>
        </p:txBody>
      </p:sp>
      <p:sp>
        <p:nvSpPr>
          <p:cNvPr id="191" name="Google Shape;191;p11"/>
          <p:cNvSpPr txBox="1"/>
          <p:nvPr/>
        </p:nvSpPr>
        <p:spPr>
          <a:xfrm>
            <a:off x="311700" y="4881600"/>
            <a:ext cx="6896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vi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https://stanford.edu/~shervine/teaching/cs-230/cheatsheet-recurrent-neural-networks</a:t>
            </a:r>
            <a:endParaRPr b="0" i="1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1"/>
          <p:cNvSpPr txBox="1"/>
          <p:nvPr/>
        </p:nvSpPr>
        <p:spPr>
          <a:xfrm>
            <a:off x="436500" y="1018525"/>
            <a:ext cx="277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Back propagation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80713" y="3952557"/>
            <a:ext cx="1376282" cy="477343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1"/>
          <p:cNvSpPr txBox="1"/>
          <p:nvPr/>
        </p:nvSpPr>
        <p:spPr>
          <a:xfrm>
            <a:off x="137300" y="3388050"/>
            <a:ext cx="3863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Loss function: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Derivative: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5" name="Google Shape;195;p11"/>
          <p:cNvGrpSpPr/>
          <p:nvPr/>
        </p:nvGrpSpPr>
        <p:grpSpPr>
          <a:xfrm>
            <a:off x="2132630" y="1811426"/>
            <a:ext cx="4878739" cy="1644191"/>
            <a:chOff x="1640806" y="1342425"/>
            <a:chExt cx="5329625" cy="1929575"/>
          </a:xfrm>
        </p:grpSpPr>
        <p:pic>
          <p:nvPicPr>
            <p:cNvPr id="196" name="Google Shape;196;p1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640806" y="1342425"/>
              <a:ext cx="5329625" cy="19295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97" name="Google Shape;197;p11"/>
            <p:cNvCxnSpPr/>
            <p:nvPr/>
          </p:nvCxnSpPr>
          <p:spPr>
            <a:xfrm rot="10800000">
              <a:off x="6002665" y="2371675"/>
              <a:ext cx="4512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98" name="Google Shape;198;p11"/>
            <p:cNvCxnSpPr/>
            <p:nvPr/>
          </p:nvCxnSpPr>
          <p:spPr>
            <a:xfrm rot="10800000">
              <a:off x="4929390" y="2371675"/>
              <a:ext cx="4512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99" name="Google Shape;199;p11"/>
            <p:cNvCxnSpPr/>
            <p:nvPr/>
          </p:nvCxnSpPr>
          <p:spPr>
            <a:xfrm rot="10800000">
              <a:off x="3917158" y="2371675"/>
              <a:ext cx="4512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00" name="Google Shape;200;p11"/>
            <p:cNvCxnSpPr/>
            <p:nvPr/>
          </p:nvCxnSpPr>
          <p:spPr>
            <a:xfrm rot="10800000">
              <a:off x="2724215" y="2340250"/>
              <a:ext cx="179400" cy="2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01" name="Google Shape;201;p11"/>
            <p:cNvCxnSpPr/>
            <p:nvPr/>
          </p:nvCxnSpPr>
          <p:spPr>
            <a:xfrm rot="10800000">
              <a:off x="2197858" y="2340250"/>
              <a:ext cx="179400" cy="2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02" name="Google Shape;202;p11"/>
            <p:cNvCxnSpPr/>
            <p:nvPr/>
          </p:nvCxnSpPr>
          <p:spPr>
            <a:xfrm rot="10800000">
              <a:off x="3333815" y="2340250"/>
              <a:ext cx="179400" cy="2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03" name="Google Shape;203;p11"/>
            <p:cNvCxnSpPr/>
            <p:nvPr/>
          </p:nvCxnSpPr>
          <p:spPr>
            <a:xfrm>
              <a:off x="3209165" y="1924450"/>
              <a:ext cx="0" cy="15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04" name="Google Shape;204;p11"/>
            <p:cNvCxnSpPr/>
            <p:nvPr/>
          </p:nvCxnSpPr>
          <p:spPr>
            <a:xfrm>
              <a:off x="2612240" y="1924450"/>
              <a:ext cx="0" cy="15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05" name="Google Shape;205;p11"/>
            <p:cNvCxnSpPr/>
            <p:nvPr/>
          </p:nvCxnSpPr>
          <p:spPr>
            <a:xfrm>
              <a:off x="4699815" y="1924450"/>
              <a:ext cx="0" cy="15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06" name="Google Shape;206;p11"/>
            <p:cNvCxnSpPr/>
            <p:nvPr/>
          </p:nvCxnSpPr>
          <p:spPr>
            <a:xfrm>
              <a:off x="5776140" y="1924450"/>
              <a:ext cx="0" cy="15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07" name="Google Shape;207;p11"/>
            <p:cNvCxnSpPr/>
            <p:nvPr/>
          </p:nvCxnSpPr>
          <p:spPr>
            <a:xfrm>
              <a:off x="5776140" y="2493600"/>
              <a:ext cx="0" cy="15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08" name="Google Shape;208;p11"/>
            <p:cNvCxnSpPr/>
            <p:nvPr/>
          </p:nvCxnSpPr>
          <p:spPr>
            <a:xfrm>
              <a:off x="4699815" y="2493600"/>
              <a:ext cx="0" cy="15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09" name="Google Shape;209;p11"/>
            <p:cNvCxnSpPr/>
            <p:nvPr/>
          </p:nvCxnSpPr>
          <p:spPr>
            <a:xfrm>
              <a:off x="3163240" y="2493600"/>
              <a:ext cx="0" cy="15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10" name="Google Shape;210;p11"/>
            <p:cNvCxnSpPr/>
            <p:nvPr/>
          </p:nvCxnSpPr>
          <p:spPr>
            <a:xfrm>
              <a:off x="2579865" y="2493600"/>
              <a:ext cx="0" cy="15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211" name="Google Shape;211;p11"/>
          <p:cNvSpPr/>
          <p:nvPr/>
        </p:nvSpPr>
        <p:spPr>
          <a:xfrm>
            <a:off x="5689125" y="3251975"/>
            <a:ext cx="3201000" cy="1845600"/>
          </a:xfrm>
          <a:prstGeom prst="wedgeRectCallout">
            <a:avLst>
              <a:gd fmla="val -69545" name="adj1"/>
              <a:gd fmla="val -81929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11"/>
          <p:cNvPicPr preferRelativeResize="0"/>
          <p:nvPr/>
        </p:nvPicPr>
        <p:blipFill rotWithShape="1">
          <a:blip r:embed="rId6">
            <a:alphaModFix/>
          </a:blip>
          <a:srcRect b="3740" l="4625" r="0" t="-3740"/>
          <a:stretch/>
        </p:blipFill>
        <p:spPr>
          <a:xfrm>
            <a:off x="6110488" y="3322988"/>
            <a:ext cx="1950875" cy="159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1"/>
          <p:cNvSpPr/>
          <p:nvPr/>
        </p:nvSpPr>
        <p:spPr>
          <a:xfrm>
            <a:off x="2776950" y="1322050"/>
            <a:ext cx="401100" cy="33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1"/>
          <p:cNvSpPr/>
          <p:nvPr/>
        </p:nvSpPr>
        <p:spPr>
          <a:xfrm>
            <a:off x="3281772" y="1322050"/>
            <a:ext cx="401100" cy="33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1"/>
          <p:cNvSpPr/>
          <p:nvPr/>
        </p:nvSpPr>
        <p:spPr>
          <a:xfrm>
            <a:off x="4642200" y="1322050"/>
            <a:ext cx="523200" cy="33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1"/>
          <p:cNvSpPr/>
          <p:nvPr/>
        </p:nvSpPr>
        <p:spPr>
          <a:xfrm>
            <a:off x="5595350" y="1322050"/>
            <a:ext cx="523200" cy="33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7" name="Google Shape;217;p11"/>
          <p:cNvCxnSpPr>
            <a:endCxn id="213" idx="2"/>
          </p:cNvCxnSpPr>
          <p:nvPr/>
        </p:nvCxnSpPr>
        <p:spPr>
          <a:xfrm flipH="1" rot="10800000">
            <a:off x="2975400" y="1660750"/>
            <a:ext cx="2100" cy="27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8" name="Google Shape;218;p11"/>
          <p:cNvCxnSpPr/>
          <p:nvPr/>
        </p:nvCxnSpPr>
        <p:spPr>
          <a:xfrm flipH="1" rot="10800000">
            <a:off x="3481275" y="1660750"/>
            <a:ext cx="2100" cy="27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9" name="Google Shape;219;p11"/>
          <p:cNvCxnSpPr/>
          <p:nvPr/>
        </p:nvCxnSpPr>
        <p:spPr>
          <a:xfrm flipH="1" rot="10800000">
            <a:off x="4897800" y="1660750"/>
            <a:ext cx="2100" cy="27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0" name="Google Shape;220;p11"/>
          <p:cNvCxnSpPr/>
          <p:nvPr/>
        </p:nvCxnSpPr>
        <p:spPr>
          <a:xfrm flipH="1" rot="10800000">
            <a:off x="5850950" y="1660750"/>
            <a:ext cx="2100" cy="27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221" name="Google Shape;221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675200" y="1364788"/>
            <a:ext cx="457200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321574" y="1370700"/>
            <a:ext cx="316400" cy="2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819302" y="1388388"/>
            <a:ext cx="316398" cy="20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921171" y="3412175"/>
            <a:ext cx="2589173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359345" y="3351675"/>
            <a:ext cx="1610017" cy="52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613425" y="1346725"/>
            <a:ext cx="489900" cy="27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6161660" y="4357725"/>
            <a:ext cx="581435" cy="3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1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7391375" y="3562375"/>
            <a:ext cx="597115" cy="31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11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7311620" y="4371837"/>
            <a:ext cx="581450" cy="3104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vi"/>
              <a:t>LSTM/GRU</a:t>
            </a:r>
            <a:endParaRPr/>
          </a:p>
        </p:txBody>
      </p:sp>
      <p:sp>
        <p:nvSpPr>
          <p:cNvPr id="235" name="Google Shape;235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vi" sz="1200">
                <a:solidFill>
                  <a:srgbClr val="000000"/>
                </a:solidFill>
                <a:highlight>
                  <a:srgbClr val="FFFFFF"/>
                </a:highlight>
              </a:rPr>
              <a:t>1. Vanishing/exploding gradient</a:t>
            </a:r>
            <a:r>
              <a:rPr lang="vi" sz="1200">
                <a:solidFill>
                  <a:srgbClr val="000000"/>
                </a:solidFill>
                <a:highlight>
                  <a:srgbClr val="FFFFFF"/>
                </a:highlight>
              </a:rPr>
              <a:t>: Usually happen in RNNs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lphaLcPeriod"/>
            </a:pPr>
            <a:r>
              <a:rPr lang="vi" sz="1200">
                <a:solidFill>
                  <a:srgbClr val="000000"/>
                </a:solidFill>
                <a:highlight>
                  <a:srgbClr val="FFFFFF"/>
                </a:highlight>
              </a:rPr>
              <a:t>Multiplicative gradient can be exponentially decreasing/increasing 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lphaLcPeriod"/>
            </a:pPr>
            <a:r>
              <a:rPr lang="vi" sz="1200">
                <a:solidFill>
                  <a:srgbClr val="000000"/>
                </a:solidFill>
                <a:highlight>
                  <a:srgbClr val="FFFFFF"/>
                </a:highlight>
              </a:rPr>
              <a:t>Long term dependency is difficult to capture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vi" sz="1200">
                <a:solidFill>
                  <a:srgbClr val="000000"/>
                </a:solidFill>
                <a:highlight>
                  <a:srgbClr val="FFFFFF"/>
                </a:highlight>
              </a:rPr>
              <a:t>2.</a:t>
            </a:r>
            <a:r>
              <a:rPr lang="vi" sz="12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b="1" lang="vi" sz="1200">
                <a:solidFill>
                  <a:srgbClr val="000000"/>
                </a:solidFill>
                <a:highlight>
                  <a:srgbClr val="FFFFFF"/>
                </a:highlight>
              </a:rPr>
              <a:t>How to fix it?</a:t>
            </a:r>
            <a:endParaRPr b="1"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lphaLcPeriod"/>
            </a:pPr>
            <a:r>
              <a:rPr lang="vi" sz="1200">
                <a:solidFill>
                  <a:srgbClr val="000000"/>
                </a:solidFill>
                <a:highlight>
                  <a:srgbClr val="FFFFFF"/>
                </a:highlight>
              </a:rPr>
              <a:t>Gradient clipped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lphaLcPeriod"/>
            </a:pPr>
            <a:r>
              <a:rPr lang="vi" sz="1200">
                <a:solidFill>
                  <a:srgbClr val="000000"/>
                </a:solidFill>
                <a:highlight>
                  <a:srgbClr val="FFFFFF"/>
                </a:highlight>
              </a:rPr>
              <a:t>Applied special types of gates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236" name="Google Shape;23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4275" y="2732350"/>
            <a:ext cx="2511150" cy="121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07950" y="4459375"/>
            <a:ext cx="2153800" cy="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vi"/>
              <a:t>LSTM/GRU</a:t>
            </a:r>
            <a:endParaRPr/>
          </a:p>
        </p:txBody>
      </p:sp>
      <p:sp>
        <p:nvSpPr>
          <p:cNvPr id="243" name="Google Shape;243;p13"/>
          <p:cNvSpPr txBox="1"/>
          <p:nvPr/>
        </p:nvSpPr>
        <p:spPr>
          <a:xfrm>
            <a:off x="465600" y="1033075"/>
            <a:ext cx="821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3"/>
          <p:cNvSpPr txBox="1"/>
          <p:nvPr>
            <p:ph idx="1" type="body"/>
          </p:nvPr>
        </p:nvSpPr>
        <p:spPr>
          <a:xfrm>
            <a:off x="312150" y="11743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b="1" lang="vi" sz="1200">
                <a:solidFill>
                  <a:srgbClr val="000000"/>
                </a:solidFill>
                <a:highlight>
                  <a:srgbClr val="FFFFFF"/>
                </a:highlight>
              </a:rPr>
              <a:t>2. Types of gates in LSTM/GRU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245" name="Google Shape;24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1500" y="3570350"/>
            <a:ext cx="4878925" cy="140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26236" y="1500262"/>
            <a:ext cx="2892438" cy="1678787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13"/>
          <p:cNvSpPr txBox="1"/>
          <p:nvPr/>
        </p:nvSpPr>
        <p:spPr>
          <a:xfrm>
            <a:off x="4138013" y="3124850"/>
            <a:ext cx="95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vi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LSTM unit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vi"/>
              <a:t>LSTM/GRU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53" name="Google Shape;25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vi" sz="1200">
                <a:solidFill>
                  <a:schemeClr val="dk1"/>
                </a:solidFill>
                <a:highlight>
                  <a:srgbClr val="FFFFFF"/>
                </a:highlight>
              </a:rPr>
              <a:t>2. Types of gates in LSTM/GRU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54" name="Google Shape;25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8925" y="1512576"/>
            <a:ext cx="7842575" cy="32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vi"/>
              <a:t>Variants of RNNs</a:t>
            </a:r>
            <a:endParaRPr/>
          </a:p>
        </p:txBody>
      </p:sp>
      <p:sp>
        <p:nvSpPr>
          <p:cNvPr id="260" name="Google Shape;26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61" name="Google Shape;26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1450" y="1243887"/>
            <a:ext cx="5789399" cy="32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vi"/>
              <a:t>Practices</a:t>
            </a:r>
            <a:endParaRPr/>
          </a:p>
        </p:txBody>
      </p:sp>
      <p:sp>
        <p:nvSpPr>
          <p:cNvPr id="267" name="Google Shape;267;p16"/>
          <p:cNvSpPr txBox="1"/>
          <p:nvPr>
            <p:ph idx="1" type="body"/>
          </p:nvPr>
        </p:nvSpPr>
        <p:spPr>
          <a:xfrm>
            <a:off x="311700" y="1152475"/>
            <a:ext cx="8520600" cy="10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i="1" lang="vi" sz="1500" u="sng">
                <a:solidFill>
                  <a:schemeClr val="hlink"/>
                </a:solidFill>
                <a:hlinkClick r:id="rId3"/>
              </a:rPr>
              <a:t>https://colab.research.google.com/drive/1DQxRD1myBMvNMUsedEl5GxO5dwoIB3wl?usp=sharing</a:t>
            </a:r>
            <a:endParaRPr i="1" sz="1500"/>
          </a:p>
        </p:txBody>
      </p:sp>
      <p:graphicFrame>
        <p:nvGraphicFramePr>
          <p:cNvPr id="268" name="Google Shape;268;p16"/>
          <p:cNvGraphicFramePr/>
          <p:nvPr/>
        </p:nvGraphicFramePr>
        <p:xfrm>
          <a:off x="102525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{F422A73D-A9EE-4E82-9B2B-FA8D5B519E02}</a:tableStyleId>
              </a:tblPr>
              <a:tblGrid>
                <a:gridCol w="455325"/>
                <a:gridCol w="455325"/>
                <a:gridCol w="462875"/>
                <a:gridCol w="41700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highlight>
                          <a:srgbClr val="434343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99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9" name="Google Shape;269;p16"/>
          <p:cNvGraphicFramePr/>
          <p:nvPr/>
        </p:nvGraphicFramePr>
        <p:xfrm>
          <a:off x="1480575" y="293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{F422A73D-A9EE-4E82-9B2B-FA8D5B519E02}</a:tableStyleId>
              </a:tblPr>
              <a:tblGrid>
                <a:gridCol w="455325"/>
                <a:gridCol w="455325"/>
                <a:gridCol w="462875"/>
                <a:gridCol w="41700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9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0" name="Google Shape;270;p16"/>
          <p:cNvGraphicFramePr/>
          <p:nvPr/>
        </p:nvGraphicFramePr>
        <p:xfrm>
          <a:off x="2888925" y="417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{F422A73D-A9EE-4E82-9B2B-FA8D5B519E02}</a:tableStyleId>
              </a:tblPr>
              <a:tblGrid>
                <a:gridCol w="455325"/>
                <a:gridCol w="455325"/>
                <a:gridCol w="462875"/>
                <a:gridCol w="41700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  <p:cxnSp>
        <p:nvCxnSpPr>
          <p:cNvPr id="271" name="Google Shape;271;p16"/>
          <p:cNvCxnSpPr/>
          <p:nvPr/>
        </p:nvCxnSpPr>
        <p:spPr>
          <a:xfrm>
            <a:off x="989425" y="2186350"/>
            <a:ext cx="4976100" cy="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2" name="Google Shape;272;p16"/>
          <p:cNvSpPr txBox="1"/>
          <p:nvPr/>
        </p:nvSpPr>
        <p:spPr>
          <a:xfrm>
            <a:off x="5245325" y="1786150"/>
            <a:ext cx="67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3" name="Google Shape;273;p16"/>
          <p:cNvCxnSpPr/>
          <p:nvPr/>
        </p:nvCxnSpPr>
        <p:spPr>
          <a:xfrm flipH="1">
            <a:off x="661950" y="2360325"/>
            <a:ext cx="21900" cy="247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4" name="Google Shape;274;p16"/>
          <p:cNvSpPr txBox="1"/>
          <p:nvPr/>
        </p:nvSpPr>
        <p:spPr>
          <a:xfrm>
            <a:off x="109125" y="2371675"/>
            <a:ext cx="6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t=1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6"/>
          <p:cNvSpPr txBox="1"/>
          <p:nvPr/>
        </p:nvSpPr>
        <p:spPr>
          <a:xfrm>
            <a:off x="109125" y="2931125"/>
            <a:ext cx="6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t=2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6"/>
          <p:cNvSpPr txBox="1"/>
          <p:nvPr/>
        </p:nvSpPr>
        <p:spPr>
          <a:xfrm>
            <a:off x="109125" y="4175450"/>
            <a:ext cx="6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t=n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6"/>
          <p:cNvSpPr txBox="1"/>
          <p:nvPr/>
        </p:nvSpPr>
        <p:spPr>
          <a:xfrm>
            <a:off x="109125" y="3665800"/>
            <a:ext cx="6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8" name="Google Shape;278;p16"/>
          <p:cNvCxnSpPr/>
          <p:nvPr/>
        </p:nvCxnSpPr>
        <p:spPr>
          <a:xfrm>
            <a:off x="2902775" y="4736100"/>
            <a:ext cx="136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9" name="Google Shape;279;p16"/>
          <p:cNvCxnSpPr/>
          <p:nvPr/>
        </p:nvCxnSpPr>
        <p:spPr>
          <a:xfrm rot="10800000">
            <a:off x="2767875" y="4736100"/>
            <a:ext cx="14697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0" name="Google Shape;280;p16"/>
          <p:cNvSpPr txBox="1"/>
          <p:nvPr/>
        </p:nvSpPr>
        <p:spPr>
          <a:xfrm>
            <a:off x="3004625" y="4736100"/>
            <a:ext cx="139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 step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vi"/>
              <a:t>Content</a:t>
            </a:r>
            <a:endParaRPr b="1"/>
          </a:p>
        </p:txBody>
      </p:sp>
      <p:sp>
        <p:nvSpPr>
          <p:cNvPr id="61" name="Google Shape;61;p2"/>
          <p:cNvSpPr txBox="1"/>
          <p:nvPr>
            <p:ph idx="1" type="body"/>
          </p:nvPr>
        </p:nvSpPr>
        <p:spPr>
          <a:xfrm>
            <a:off x="2708225" y="1807975"/>
            <a:ext cx="3995400" cy="25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vi"/>
              <a:t>Application of RNN</a:t>
            </a:r>
            <a:endParaRPr b="1"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vi"/>
              <a:t>RNN architecture</a:t>
            </a:r>
            <a:endParaRPr b="1"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vi"/>
              <a:t>LSTM/GRU architecture</a:t>
            </a:r>
            <a:endParaRPr b="1"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vi"/>
              <a:t>Practice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1f50657cb1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vi"/>
              <a:t>Application RNN</a:t>
            </a:r>
            <a:endParaRPr b="1"/>
          </a:p>
        </p:txBody>
      </p:sp>
      <p:sp>
        <p:nvSpPr>
          <p:cNvPr id="67" name="Google Shape;67;g11f50657cb1_0_0"/>
          <p:cNvSpPr txBox="1"/>
          <p:nvPr>
            <p:ph idx="1" type="body"/>
          </p:nvPr>
        </p:nvSpPr>
        <p:spPr>
          <a:xfrm>
            <a:off x="-144825" y="1058225"/>
            <a:ext cx="9144000" cy="3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vi" sz="1400"/>
              <a:t>Speech Recognition</a:t>
            </a:r>
            <a:endParaRPr b="1" sz="1400"/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vi" sz="1400"/>
              <a:t>Genre generation</a:t>
            </a:r>
            <a:endParaRPr b="1" sz="1400"/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vi" sz="1400"/>
              <a:t>Sentiment Analysis Classification</a:t>
            </a:r>
            <a:endParaRPr b="1" sz="1400"/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vi" sz="1400"/>
              <a:t>DNA sequence analysis</a:t>
            </a:r>
            <a:endParaRPr b="1" sz="1400"/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vi" sz="1400"/>
              <a:t>Machine learning translation</a:t>
            </a:r>
            <a:endParaRPr b="1" sz="1400"/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vi" sz="1400"/>
              <a:t>Video activity recognition</a:t>
            </a:r>
            <a:endParaRPr b="1" sz="1400"/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vi" sz="1400"/>
              <a:t>Name Entity Recognition</a:t>
            </a:r>
            <a:endParaRPr b="1" sz="1400"/>
          </a:p>
        </p:txBody>
      </p:sp>
      <p:pic>
        <p:nvPicPr>
          <p:cNvPr id="68" name="Google Shape;68;g11f50657cb1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9000" y="1133025"/>
            <a:ext cx="1696500" cy="42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g11f50657cb1_0_0"/>
          <p:cNvCxnSpPr/>
          <p:nvPr/>
        </p:nvCxnSpPr>
        <p:spPr>
          <a:xfrm flipH="1" rot="10800000">
            <a:off x="4918875" y="1288550"/>
            <a:ext cx="6744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" name="Google Shape;70;g11f50657cb1_0_0"/>
          <p:cNvSpPr txBox="1"/>
          <p:nvPr/>
        </p:nvSpPr>
        <p:spPr>
          <a:xfrm>
            <a:off x="5861125" y="968750"/>
            <a:ext cx="3215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The quick brown fox jumped over the lazy dog </a:t>
            </a:r>
            <a:endParaRPr/>
          </a:p>
        </p:txBody>
      </p:sp>
      <p:pic>
        <p:nvPicPr>
          <p:cNvPr id="71" name="Google Shape;71;g11f50657cb1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0773" y="1509975"/>
            <a:ext cx="203145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g11f50657cb1_0_0"/>
          <p:cNvSpPr txBox="1"/>
          <p:nvPr/>
        </p:nvSpPr>
        <p:spPr>
          <a:xfrm>
            <a:off x="2965200" y="1651675"/>
            <a:ext cx="172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vi"/>
              <a:t>nothing</a:t>
            </a:r>
            <a:endParaRPr i="1"/>
          </a:p>
        </p:txBody>
      </p:sp>
      <p:sp>
        <p:nvSpPr>
          <p:cNvPr id="73" name="Google Shape;73;g11f50657cb1_0_0"/>
          <p:cNvSpPr txBox="1"/>
          <p:nvPr/>
        </p:nvSpPr>
        <p:spPr>
          <a:xfrm>
            <a:off x="3873075" y="2219025"/>
            <a:ext cx="231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vi"/>
              <a:t>I very like this movie</a:t>
            </a:r>
            <a:endParaRPr i="1"/>
          </a:p>
        </p:txBody>
      </p:sp>
      <p:pic>
        <p:nvPicPr>
          <p:cNvPr id="74" name="Google Shape;74;g11f50657cb1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87025" y="2219029"/>
            <a:ext cx="1720200" cy="348243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g11f50657cb1_0_0"/>
          <p:cNvSpPr txBox="1"/>
          <p:nvPr/>
        </p:nvSpPr>
        <p:spPr>
          <a:xfrm>
            <a:off x="3169525" y="2746925"/>
            <a:ext cx="269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vi"/>
              <a:t>AGCCCTGTGAGGATCAAG</a:t>
            </a:r>
            <a:endParaRPr i="1"/>
          </a:p>
        </p:txBody>
      </p:sp>
      <p:sp>
        <p:nvSpPr>
          <p:cNvPr id="76" name="Google Shape;76;g11f50657cb1_0_0"/>
          <p:cNvSpPr txBox="1"/>
          <p:nvPr/>
        </p:nvSpPr>
        <p:spPr>
          <a:xfrm>
            <a:off x="6452400" y="2746925"/>
            <a:ext cx="269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vi"/>
              <a:t>AGCCCTGTGAGGATCAAG</a:t>
            </a:r>
            <a:endParaRPr i="1"/>
          </a:p>
        </p:txBody>
      </p:sp>
      <p:sp>
        <p:nvSpPr>
          <p:cNvPr id="77" name="Google Shape;77;g11f50657cb1_0_0"/>
          <p:cNvSpPr txBox="1"/>
          <p:nvPr/>
        </p:nvSpPr>
        <p:spPr>
          <a:xfrm>
            <a:off x="3299175" y="3174300"/>
            <a:ext cx="309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vi"/>
              <a:t>c'est un excellent élève dans cette classe</a:t>
            </a:r>
            <a:endParaRPr i="1"/>
          </a:p>
        </p:txBody>
      </p:sp>
      <p:sp>
        <p:nvSpPr>
          <p:cNvPr id="78" name="Google Shape;78;g11f50657cb1_0_0"/>
          <p:cNvSpPr txBox="1"/>
          <p:nvPr/>
        </p:nvSpPr>
        <p:spPr>
          <a:xfrm>
            <a:off x="6396975" y="3174375"/>
            <a:ext cx="274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vi"/>
              <a:t>he is an excellent student in this class</a:t>
            </a:r>
            <a:endParaRPr i="1"/>
          </a:p>
        </p:txBody>
      </p:sp>
      <p:pic>
        <p:nvPicPr>
          <p:cNvPr id="79" name="Google Shape;79;g11f50657cb1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03457" y="3789900"/>
            <a:ext cx="1575936" cy="6156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g11f50657cb1_0_0"/>
          <p:cNvSpPr txBox="1"/>
          <p:nvPr/>
        </p:nvSpPr>
        <p:spPr>
          <a:xfrm>
            <a:off x="6396975" y="3936375"/>
            <a:ext cx="274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vi"/>
              <a:t>running</a:t>
            </a:r>
            <a:endParaRPr i="1"/>
          </a:p>
        </p:txBody>
      </p:sp>
      <p:sp>
        <p:nvSpPr>
          <p:cNvPr id="81" name="Google Shape;81;g11f50657cb1_0_0"/>
          <p:cNvSpPr txBox="1"/>
          <p:nvPr/>
        </p:nvSpPr>
        <p:spPr>
          <a:xfrm>
            <a:off x="3310975" y="4467425"/>
            <a:ext cx="2878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Yesterday, Harry Potter meet me in my dream</a:t>
            </a:r>
            <a:endParaRPr/>
          </a:p>
        </p:txBody>
      </p:sp>
      <p:sp>
        <p:nvSpPr>
          <p:cNvPr id="82" name="Google Shape;82;g11f50657cb1_0_0"/>
          <p:cNvSpPr txBox="1"/>
          <p:nvPr/>
        </p:nvSpPr>
        <p:spPr>
          <a:xfrm>
            <a:off x="6358975" y="4467425"/>
            <a:ext cx="2878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highlight>
                  <a:schemeClr val="accent4"/>
                </a:highlight>
              </a:rPr>
              <a:t>Yesterday</a:t>
            </a:r>
            <a:r>
              <a:rPr lang="vi"/>
              <a:t>, </a:t>
            </a:r>
            <a:r>
              <a:rPr lang="vi">
                <a:highlight>
                  <a:srgbClr val="4A86E8"/>
                </a:highlight>
              </a:rPr>
              <a:t>Harry Potter</a:t>
            </a:r>
            <a:r>
              <a:rPr lang="vi"/>
              <a:t> </a:t>
            </a:r>
            <a:r>
              <a:rPr lang="vi">
                <a:highlight>
                  <a:srgbClr val="FF00FF"/>
                </a:highlight>
              </a:rPr>
              <a:t>meet</a:t>
            </a:r>
            <a:r>
              <a:rPr lang="vi"/>
              <a:t> </a:t>
            </a:r>
            <a:r>
              <a:rPr lang="vi">
                <a:highlight>
                  <a:srgbClr val="0000FF"/>
                </a:highlight>
              </a:rPr>
              <a:t>me</a:t>
            </a:r>
            <a:r>
              <a:rPr lang="vi"/>
              <a:t> </a:t>
            </a:r>
            <a:r>
              <a:rPr lang="vi">
                <a:highlight>
                  <a:srgbClr val="9E9E9E"/>
                </a:highlight>
              </a:rPr>
              <a:t>in my dream</a:t>
            </a:r>
            <a:endParaRPr>
              <a:highlight>
                <a:srgbClr val="9E9E9E"/>
              </a:highlight>
            </a:endParaRPr>
          </a:p>
        </p:txBody>
      </p:sp>
      <p:cxnSp>
        <p:nvCxnSpPr>
          <p:cNvPr id="83" name="Google Shape;83;g11f50657cb1_0_0"/>
          <p:cNvCxnSpPr/>
          <p:nvPr/>
        </p:nvCxnSpPr>
        <p:spPr>
          <a:xfrm flipH="1" rot="10800000">
            <a:off x="4918875" y="1847425"/>
            <a:ext cx="6744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g11f50657cb1_0_0"/>
          <p:cNvCxnSpPr/>
          <p:nvPr/>
        </p:nvCxnSpPr>
        <p:spPr>
          <a:xfrm flipH="1" rot="10800000">
            <a:off x="5820150" y="2410450"/>
            <a:ext cx="6744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g11f50657cb1_0_0"/>
          <p:cNvCxnSpPr/>
          <p:nvPr/>
        </p:nvCxnSpPr>
        <p:spPr>
          <a:xfrm flipH="1" rot="10800000">
            <a:off x="5722575" y="2942675"/>
            <a:ext cx="6744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g11f50657cb1_0_0"/>
          <p:cNvCxnSpPr/>
          <p:nvPr/>
        </p:nvCxnSpPr>
        <p:spPr>
          <a:xfrm flipH="1" rot="10800000">
            <a:off x="5722575" y="3538975"/>
            <a:ext cx="6744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g11f50657cb1_0_0"/>
          <p:cNvCxnSpPr/>
          <p:nvPr/>
        </p:nvCxnSpPr>
        <p:spPr>
          <a:xfrm flipH="1" rot="10800000">
            <a:off x="5464750" y="4124313"/>
            <a:ext cx="6744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g11f50657cb1_0_0"/>
          <p:cNvCxnSpPr/>
          <p:nvPr/>
        </p:nvCxnSpPr>
        <p:spPr>
          <a:xfrm flipH="1" rot="10800000">
            <a:off x="5593275" y="4876325"/>
            <a:ext cx="6744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f50657cb1_0_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vi"/>
              <a:t>Name Entity Recognition</a:t>
            </a:r>
            <a:endParaRPr b="1"/>
          </a:p>
        </p:txBody>
      </p:sp>
      <p:pic>
        <p:nvPicPr>
          <p:cNvPr id="94" name="Google Shape;94;g11f50657cb1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2675"/>
            <a:ext cx="8520600" cy="863863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11f50657cb1_0_28"/>
          <p:cNvSpPr txBox="1"/>
          <p:nvPr/>
        </p:nvSpPr>
        <p:spPr>
          <a:xfrm>
            <a:off x="1398199" y="2375249"/>
            <a:ext cx="721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1                 1             0         1                                1                 0                      0      0        0</a:t>
            </a:r>
            <a:endParaRPr/>
          </a:p>
        </p:txBody>
      </p:sp>
      <p:sp>
        <p:nvSpPr>
          <p:cNvPr id="96" name="Google Shape;96;g11f50657cb1_0_28"/>
          <p:cNvSpPr txBox="1"/>
          <p:nvPr/>
        </p:nvSpPr>
        <p:spPr>
          <a:xfrm>
            <a:off x="242175" y="3103950"/>
            <a:ext cx="48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/>
              <a:t>y:</a:t>
            </a:r>
            <a:endParaRPr b="1" sz="1800"/>
          </a:p>
        </p:txBody>
      </p:sp>
      <p:pic>
        <p:nvPicPr>
          <p:cNvPr id="97" name="Google Shape;97;g11f50657cb1_0_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4884" y="2928933"/>
            <a:ext cx="7216366" cy="498542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g11f50657cb1_0_28"/>
          <p:cNvSpPr txBox="1"/>
          <p:nvPr/>
        </p:nvSpPr>
        <p:spPr>
          <a:xfrm>
            <a:off x="311700" y="979025"/>
            <a:ext cx="165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/>
              <a:t>Training example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f50657cb1_0_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None/>
            </a:pPr>
            <a:r>
              <a:rPr b="1" lang="vi"/>
              <a:t>Name Entity Recognition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 b="1"/>
          </a:p>
        </p:txBody>
      </p:sp>
      <p:sp>
        <p:nvSpPr>
          <p:cNvPr id="104" name="Google Shape;104;g11f50657cb1_0_56"/>
          <p:cNvSpPr txBox="1"/>
          <p:nvPr/>
        </p:nvSpPr>
        <p:spPr>
          <a:xfrm>
            <a:off x="326375" y="927125"/>
            <a:ext cx="762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/>
              <a:t>Embedding for input based on dictionary</a:t>
            </a:r>
            <a:endParaRPr b="1"/>
          </a:p>
        </p:txBody>
      </p:sp>
      <p:pic>
        <p:nvPicPr>
          <p:cNvPr id="105" name="Google Shape;105;g11f50657cb1_0_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2675"/>
            <a:ext cx="8520600" cy="863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11f50657cb1_0_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278938"/>
            <a:ext cx="2298952" cy="2712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f50657cb1_0_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vi"/>
              <a:t>Why not standard neural network?</a:t>
            </a:r>
            <a:endParaRPr b="1"/>
          </a:p>
        </p:txBody>
      </p:sp>
      <p:pic>
        <p:nvPicPr>
          <p:cNvPr id="112" name="Google Shape;112;g11f50657cb1_0_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875" y="1017725"/>
            <a:ext cx="5572750" cy="199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11f50657cb1_0_70"/>
          <p:cNvSpPr txBox="1"/>
          <p:nvPr/>
        </p:nvSpPr>
        <p:spPr>
          <a:xfrm>
            <a:off x="605250" y="3069375"/>
            <a:ext cx="7633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/>
              <a:t>Problem</a:t>
            </a:r>
            <a:r>
              <a:rPr lang="vi"/>
              <a:t>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Input and output can have a different length in different examples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do not share weight across the different position of text.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vi"/>
              <a:t>RNN architecture</a:t>
            </a:r>
            <a:endParaRPr b="1"/>
          </a:p>
        </p:txBody>
      </p:sp>
      <p:sp>
        <p:nvSpPr>
          <p:cNvPr id="119" name="Google Shape;119;p5"/>
          <p:cNvSpPr txBox="1"/>
          <p:nvPr/>
        </p:nvSpPr>
        <p:spPr>
          <a:xfrm>
            <a:off x="311700" y="4743375"/>
            <a:ext cx="6896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vi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https://stanford.edu/~shervine/teaching/cs-230/cheatsheet-recurrent-neural-networks</a:t>
            </a:r>
            <a:endParaRPr b="0" i="1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89300" y="1847096"/>
            <a:ext cx="5929951" cy="214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5"/>
          <p:cNvSpPr txBox="1"/>
          <p:nvPr/>
        </p:nvSpPr>
        <p:spPr>
          <a:xfrm>
            <a:off x="436500" y="1018525"/>
            <a:ext cx="277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Architecture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vi"/>
              <a:t>RNN architecture</a:t>
            </a:r>
            <a:endParaRPr b="1"/>
          </a:p>
        </p:txBody>
      </p:sp>
      <p:sp>
        <p:nvSpPr>
          <p:cNvPr id="127" name="Google Shape;127;p6"/>
          <p:cNvSpPr txBox="1"/>
          <p:nvPr/>
        </p:nvSpPr>
        <p:spPr>
          <a:xfrm>
            <a:off x="311700" y="4743375"/>
            <a:ext cx="6896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vi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https://stanford.edu/~shervine/teaching/cs-230/cheatsheet-recurrent-neural-networks</a:t>
            </a:r>
            <a:endParaRPr b="0" i="1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51200" y="1417861"/>
            <a:ext cx="4438175" cy="1606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9" name="Google Shape;129;p6"/>
          <p:cNvGrpSpPr/>
          <p:nvPr/>
        </p:nvGrpSpPr>
        <p:grpSpPr>
          <a:xfrm>
            <a:off x="170534" y="3182675"/>
            <a:ext cx="5736588" cy="1262100"/>
            <a:chOff x="403350" y="3197225"/>
            <a:chExt cx="5796876" cy="1262100"/>
          </a:xfrm>
        </p:grpSpPr>
        <p:pic>
          <p:nvPicPr>
            <p:cNvPr id="130" name="Google Shape;130;p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902425" y="3214900"/>
              <a:ext cx="3297801" cy="369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" name="Google Shape;131;p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914352" y="3602723"/>
              <a:ext cx="2059833" cy="369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2" name="Google Shape;132;p6"/>
            <p:cNvSpPr txBox="1"/>
            <p:nvPr/>
          </p:nvSpPr>
          <p:spPr>
            <a:xfrm>
              <a:off x="403350" y="3197225"/>
              <a:ext cx="2797800" cy="126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vi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Activation value at t timestep: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vi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Predict value timestep: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vi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Shared coefficients: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3" name="Google Shape;133;p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967850" y="4064500"/>
              <a:ext cx="1839875" cy="3005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4" name="Google Shape;134;p6"/>
          <p:cNvSpPr txBox="1"/>
          <p:nvPr/>
        </p:nvSpPr>
        <p:spPr>
          <a:xfrm>
            <a:off x="436500" y="1018525"/>
            <a:ext cx="277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Feed Forward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vi"/>
              <a:t>RNN architecture</a:t>
            </a:r>
            <a:endParaRPr b="1"/>
          </a:p>
        </p:txBody>
      </p:sp>
      <p:pic>
        <p:nvPicPr>
          <p:cNvPr id="140" name="Google Shape;14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38013" y="2832218"/>
            <a:ext cx="3275924" cy="1514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1" name="Google Shape;141;p7"/>
          <p:cNvGrpSpPr/>
          <p:nvPr/>
        </p:nvGrpSpPr>
        <p:grpSpPr>
          <a:xfrm>
            <a:off x="170534" y="3182675"/>
            <a:ext cx="5736588" cy="1262100"/>
            <a:chOff x="403350" y="3197225"/>
            <a:chExt cx="5796876" cy="1262100"/>
          </a:xfrm>
        </p:grpSpPr>
        <p:pic>
          <p:nvPicPr>
            <p:cNvPr id="142" name="Google Shape;142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902425" y="3214900"/>
              <a:ext cx="3297801" cy="369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914352" y="3602723"/>
              <a:ext cx="2059833" cy="369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4" name="Google Shape;144;p7"/>
            <p:cNvSpPr txBox="1"/>
            <p:nvPr/>
          </p:nvSpPr>
          <p:spPr>
            <a:xfrm>
              <a:off x="403350" y="3197225"/>
              <a:ext cx="2797800" cy="126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vi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Activation value at t timestep: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vi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Predict value timestep: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vi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Shared coefficients: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5" name="Google Shape;145;p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967850" y="4064500"/>
              <a:ext cx="1839875" cy="3005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6" name="Google Shape;146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051200" y="1417861"/>
            <a:ext cx="4438175" cy="160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7"/>
          <p:cNvSpPr txBox="1"/>
          <p:nvPr/>
        </p:nvSpPr>
        <p:spPr>
          <a:xfrm>
            <a:off x="311700" y="4743375"/>
            <a:ext cx="6896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vi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https://stanford.edu/~shervine/teaching/cs-230/cheatsheet-recurrent-neural-networks</a:t>
            </a:r>
            <a:endParaRPr b="0" i="1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7"/>
          <p:cNvSpPr txBox="1"/>
          <p:nvPr/>
        </p:nvSpPr>
        <p:spPr>
          <a:xfrm>
            <a:off x="436500" y="1018525"/>
            <a:ext cx="277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Feed Forward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7"/>
          <p:cNvSpPr/>
          <p:nvPr/>
        </p:nvSpPr>
        <p:spPr>
          <a:xfrm>
            <a:off x="5967425" y="2754700"/>
            <a:ext cx="3031800" cy="1748700"/>
          </a:xfrm>
          <a:prstGeom prst="wedgeRectCallout">
            <a:avLst>
              <a:gd fmla="val -91094" name="adj1"/>
              <a:gd fmla="val -78144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