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3EfW5aGmSqHk2TbY1M/BVvsF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D3445E-EE80-4CDD-BB68-243FD7FB2AF4}">
  <a:tblStyle styleId="{55D3445E-EE80-4CDD-BB68-243FD7FB2A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7292e3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f7292e3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7292e3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f7292e3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7292e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f7292e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7292e3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f7292e3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YzWveVJzryPGHt1UQyCufjKLlLxBXgDj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eras.io/examples/" TargetMode="External"/><Relationship Id="rId4" Type="http://schemas.openxmlformats.org/officeDocument/2006/relationships/hyperlink" Target="https://www.tensorflow.org/tutorials/quickstart/beginner" TargetMode="External"/><Relationship Id="rId9" Type="http://schemas.openxmlformats.org/officeDocument/2006/relationships/hyperlink" Target="https://www.tensorflow.org/resources/learn-ml" TargetMode="External"/><Relationship Id="rId5" Type="http://schemas.openxmlformats.org/officeDocument/2006/relationships/hyperlink" Target="https://www.tensorflow.org/api_docs/python/tf/all_symbols" TargetMode="External"/><Relationship Id="rId6" Type="http://schemas.openxmlformats.org/officeDocument/2006/relationships/hyperlink" Target="https://github.com/ryanxjhan/TensorFlow-2.x-Cheat-Sheet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www.tensorflow.org/lite/examp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Sg6Kap1ylJhXYgGxH43gTckp4ZaTRPVs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ensorflow.org/api_docs/python/tf/keras/activations/relu" TargetMode="External"/><Relationship Id="rId4" Type="http://schemas.openxmlformats.org/officeDocument/2006/relationships/hyperlink" Target="https://www.tensorflow.org/api_docs/python/tf/keras/activations/sigmoid" TargetMode="External"/><Relationship Id="rId5" Type="http://schemas.openxmlformats.org/officeDocument/2006/relationships/hyperlink" Target="https://www.tensorflow.org/api_docs/python/tf/keras/activations/tanh" TargetMode="External"/><Relationship Id="rId6" Type="http://schemas.openxmlformats.org/officeDocument/2006/relationships/hyperlink" Target="https://www.tensorflow.org/api_docs/python/tf/keras/activations/softma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api_docs/python/tf/keras/optimizers/Adam" TargetMode="External"/><Relationship Id="rId4" Type="http://schemas.openxmlformats.org/officeDocument/2006/relationships/hyperlink" Target="https://www.tensorflow.org/api_docs/python/tf/keras/optimizers/SGD" TargetMode="External"/><Relationship Id="rId5" Type="http://schemas.openxmlformats.org/officeDocument/2006/relationships/hyperlink" Target="https://www.tensorflow.org/api_docs/python/tf/keras/optimizers/Adagrad" TargetMode="External"/><Relationship Id="rId6" Type="http://schemas.openxmlformats.org/officeDocument/2006/relationships/hyperlink" Target="https://www.tensorflow.org/api_docs/python/tf/keras/optimizers/Adadelta" TargetMode="External"/><Relationship Id="rId7" Type="http://schemas.openxmlformats.org/officeDocument/2006/relationships/hyperlink" Target="https://www.tensorflow.org/api_docs/python/tf/keras/optimizers/RMSpro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api_docs/python/tf/keras/losses/MeanSquaredError" TargetMode="External"/><Relationship Id="rId4" Type="http://schemas.openxmlformats.org/officeDocument/2006/relationships/hyperlink" Target="https://www.tensorflow.org/api_docs/python/tf/keras/losses/MeanSquaredLogarithmicError" TargetMode="External"/><Relationship Id="rId5" Type="http://schemas.openxmlformats.org/officeDocument/2006/relationships/hyperlink" Target="https://www.tensorflow.org/api_docs/python/tf/keras/losses/Hinge" TargetMode="External"/><Relationship Id="rId6" Type="http://schemas.openxmlformats.org/officeDocument/2006/relationships/hyperlink" Target="https://www.tensorflow.org/api_docs/python/tf/keras/losses/SparseCategoricalCrossentropy" TargetMode="External"/><Relationship Id="rId7" Type="http://schemas.openxmlformats.org/officeDocument/2006/relationships/hyperlink" Target="https://www.tensorflow.org/api_docs/python/tf/keras/losses/Hu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f7292e338_0_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Deep Learning Course</a:t>
            </a:r>
            <a:endParaRPr/>
          </a:p>
        </p:txBody>
      </p:sp>
      <p:sp>
        <p:nvSpPr>
          <p:cNvPr id="55" name="Google Shape;55;g10f7292e338_0_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Hà Nội, 27/12/2021, </a:t>
            </a:r>
            <a:endParaRPr i="1" sz="1600"/>
          </a:p>
        </p:txBody>
      </p:sp>
      <p:pic>
        <p:nvPicPr>
          <p:cNvPr id="56" name="Google Shape;56;g10f7292e33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650" y="0"/>
            <a:ext cx="926351" cy="92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VI. Data Generator (keras.preprocessing)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304800" y="685800"/>
            <a:ext cx="4734900" cy="4202100"/>
          </a:xfrm>
          <a:prstGeom prst="rect">
            <a:avLst/>
          </a:prstGeom>
          <a:solidFill>
            <a:srgbClr val="2429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tensorflow.keras.preprocessing.image import ImageDataGenerator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Image augmentation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train_datagen = ImageDataGenerator(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rescale=1./255,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rotation_range=40,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width_shift_range=0.2,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height_shift_range=0.2,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shear_range=0.2,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zoom_range=0.2,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horizontal_flip=True,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fill_mode='nearest')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validation_datagen = ImageDataGenerator(rescale=1/255)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Flow training images in batches of 128 using train_datagen generator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train_generator = train_datagen.flow_from_directory(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'/tmp/horse-or-human/',  # This is the source directory for training images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target_size=(300, 300),  # All images will be resized to 300x300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batch_size=128,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# Since we use binary_crossentropy loss, we need binary labels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class_mode='binary')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Flow training images in batches of 128 using train_datagen generator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validation_generator = validation_datagen.flow_from_directory(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'/tmp/validation-horse-or-human/',  # This is the source directory for training images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target_size=(300, 300),  # All images will be resized to 300x300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batch_size=32,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# Since we use binary_crossentropy loss, we need binary labels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vi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class_mode='binary')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7292e338_0_61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b="1" lang="vi" sz="2600"/>
              <a:t>I</a:t>
            </a: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vi" sz="2600"/>
              <a:t>Practice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0f7292e338_0_61"/>
          <p:cNvSpPr txBox="1"/>
          <p:nvPr/>
        </p:nvSpPr>
        <p:spPr>
          <a:xfrm>
            <a:off x="3024775" y="2156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Deep Neural Network - Tensorflow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b="1" lang="vi" sz="2600"/>
              <a:t>I</a:t>
            </a: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Good Sources about tensorflow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653900" y="1328175"/>
            <a:ext cx="7328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Tutorial:</a:t>
            </a:r>
            <a:r>
              <a:rPr b="0" i="1" lang="vi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1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https://keras.io/examples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https://www.tensorflow.org/tutorials/quickstart/beginner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function: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 startAt="2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https://www.tensorflow.org/api_docs/python/tf/all_symbols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Cheatsheet: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 startAt="2"/>
            </a:pPr>
            <a:r>
              <a:rPr b="0" i="1" lang="vi" sz="12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https://github.com/ryanxjhan/TensorFlow-2.x-Cheat-Sheet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 startAt="2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https://www.tensorflow.org/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 startAt="2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https://www.tensorflow.org/lite/examples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 startAt="2"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https://www.tensorflow.org/resources/learn-ml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f7292e338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/>
              <a:t>2.Tensorflow</a:t>
            </a:r>
            <a:endParaRPr/>
          </a:p>
        </p:txBody>
      </p:sp>
      <p:sp>
        <p:nvSpPr>
          <p:cNvPr id="62" name="Google Shape;62;g10f7292e338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600"/>
              <a:t>Khanh Pham Dinh</a:t>
            </a:r>
            <a:endParaRPr i="1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vi" sz="1600"/>
              <a:t>Hà Nội, 27/12/2021,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7292e338_0_56"/>
          <p:cNvSpPr txBox="1"/>
          <p:nvPr>
            <p:ph type="ctrTitle"/>
          </p:nvPr>
        </p:nvSpPr>
        <p:spPr>
          <a:xfrm>
            <a:off x="311700" y="744575"/>
            <a:ext cx="8520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68" name="Google Shape;68;g10f7292e338_0_56"/>
          <p:cNvSpPr txBox="1"/>
          <p:nvPr>
            <p:ph idx="1" type="subTitle"/>
          </p:nvPr>
        </p:nvSpPr>
        <p:spPr>
          <a:xfrm>
            <a:off x="2597700" y="1691125"/>
            <a:ext cx="49572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Scalar, vector, matrice, tensor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Layers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Model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Activation Function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Optimizer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Loss Function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vi" sz="1600"/>
              <a:t>Data Generator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romanUcPeriod"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Scalar, vector, matrice, tensor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25050" y="4833375"/>
            <a:ext cx="77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https://drive.google.com/file/d/1Sg6Kap1ylJhXYgGxH43gTckp4ZaTRPVs/view?usp=sharing</a:t>
            </a:r>
            <a:endParaRPr b="0" i="1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Layer in Tensorflow (keras.layers)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3"/>
          <p:cNvGraphicFramePr/>
          <p:nvPr/>
        </p:nvGraphicFramePr>
        <p:xfrm>
          <a:off x="290625" y="6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{55D3445E-EE80-4CDD-BB68-243FD7FB2AF4}</a:tableStyleId>
              </a:tblPr>
              <a:tblGrid>
                <a:gridCol w="1230100"/>
                <a:gridCol w="3258925"/>
                <a:gridCol w="4288150"/>
              </a:tblGrid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Layers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Dense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tf.keras.layers.Dense(units,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Dense layer is the regular deeply connected neural network layer. It is most common and frequently used layer.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Flatten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tf.keras.layers.Flatten()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Flattens the input.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Conv2D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tf.keras.layers.Conv2D(filters, kernel_size,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Convolution layer for two-di­men­sional data such as images.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MaxPooling2D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tf.keras.layers.MaxPool2D(pool_size)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Max pooling for two-di­men­sional data.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Dropout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tf.keras.layers.Dropout(rate)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The Dropout layer randomly sets input units to 0 with a frequency of rate at each step during training time, which helps prevent overfitting.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Embedding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tf.keras.layers.Embedding(input_dim, output_dim, input_length)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The Embedding layer is initialized with random weights and will learn an embedding for all of the words in the dataset.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GlobalAveragePooling1D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tf.keras.layers.GlobalAveragePooling1D()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Global average pooling operation for temporal data.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Bidirectional LSTM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tf.keras.layers.Bidirectional(tf.keras.layers.LSTM(units, return_sequence))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Bidirectional Long Short-Term Memory layer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Conv1D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tf.keras.layers.Conv1D(filters, kernel_size, activation,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Convolution layer for one-dimentional data such as word embeddings.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Bidirectional GRU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tf.keras.layers.Bidirectional(tf.keras.layers.GRU(units))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Bidirectional Gated Recurrent Unit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Simple RNN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tf.keras.layers.SimpleRNN(units, activation, return sequences, input_shape)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Fully-connected RNN where the output is to be fed back to input.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vi" sz="900" u="none" cap="none" strike="noStrike">
                          <a:solidFill>
                            <a:srgbClr val="24292F"/>
                          </a:solidFill>
                        </a:rPr>
                        <a:t>Lambda</a:t>
                      </a:r>
                      <a:endParaRPr b="1"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tf.keras.layers.Lambda(function)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vi" sz="900" u="none" cap="none" strike="noStrike">
                          <a:solidFill>
                            <a:srgbClr val="24292F"/>
                          </a:solidFill>
                        </a:rPr>
                        <a:t>Wraps arbitrary expressions as a Layer object.</a:t>
                      </a:r>
                      <a:endParaRPr sz="9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II. Model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381000" y="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{55D3445E-EE80-4CDD-BB68-243FD7FB2AF4}</a:tableStyleId>
              </a:tblPr>
              <a:tblGrid>
                <a:gridCol w="4458475"/>
                <a:gridCol w="4119350"/>
              </a:tblGrid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 = tf.ker­as.S­eq­uen­tia­l(l­ayers)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Sequential groups a linear stack of layers into a tf.ker­as.M­odel.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model.co­mpi­le(­opt­imizer, loss, metrics)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Configures the model for training.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history = model.fit(x, y, epoch)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Trains the model for a fixed number of epochs (itera­tions on a dataset).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history = model.fit_generator(train_generator, steps_per_epoch, 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epochs,validation_data, validation_steps)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Fits the model on data yielded batch-­by-­batch by a Python generator.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model.ev­alu­ate(x, y)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Returns the loss value &amp; metrics values for the model in test mode.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model.pr­edi­ct(x)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Generates output predic­tions for the input samples.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model.su­mma­ry()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Prints a string summary of the network.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model.save(path)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Saves a model as a TensorFlow SavedModel or HDF5 file.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model.stop_training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Stops training when true.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model.save('path/my_model.h5')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Save a model in HDF5 format.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new_model = tf.keras.models.load_model('path/my_model.h5')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1100" u="none" cap="none" strike="noStrike">
                          <a:solidFill>
                            <a:srgbClr val="24292F"/>
                          </a:solidFill>
                        </a:rPr>
                        <a:t>Reload a fresh Keras model from the saved model.</a:t>
                      </a:r>
                      <a:endParaRPr sz="11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Activation Function (keras.activations)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5"/>
          <p:cNvGraphicFramePr/>
          <p:nvPr/>
        </p:nvGraphicFramePr>
        <p:xfrm>
          <a:off x="1021600" y="9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{55D3445E-EE80-4CDD-BB68-243FD7FB2AF4}</a:tableStyleId>
              </a:tblPr>
              <a:tblGrid>
                <a:gridCol w="1162125"/>
                <a:gridCol w="2800700"/>
                <a:gridCol w="326555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relu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tf.keras.activations.relu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the default activation for hidden layers.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sigmoid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tf.keras.activations.sigmoid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binary classi­fic­ation.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tanh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tf.keras.activations.tanh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faster conver­gence than sigmoid.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softmax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tf.keras.activations.softmax</a:t>
                      </a:r>
                      <a:r>
                        <a:rPr lang="vi" sz="12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2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multiclass classi­fic­ation.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IV. Optimizer (keras.optimizers)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3398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{55D3445E-EE80-4CDD-BB68-243FD7FB2AF4}</a:tableStyleId>
              </a:tblPr>
              <a:tblGrid>
                <a:gridCol w="891750"/>
                <a:gridCol w="1938150"/>
                <a:gridCol w="5650900"/>
              </a:tblGrid>
              <a:tr h="28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Adam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tf.keras.optimizers.Adam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Adam combines the good properties of Adadelta and RMSprop and hence tend to do better for most of the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SGD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tf.keras.optimizers.SGD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Stochastic gradient descent is very basic and works well for shallow networks.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AdaGrad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tf.keras.optimizers.Adagrad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Adagrad can be useful for sparse data such as tf-idf.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AdaDelta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tf.keras.optimizers.Adadelta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Extension of AdaGrad which tends to remove the decaying learning Rate problem of it.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RMSprop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tf.keras.optimizers.RMSprop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Very similar to AdaDelta.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223275" y="135575"/>
            <a:ext cx="8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vi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 Loss Function (keras.losses)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304800" y="6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{55D3445E-EE80-4CDD-BB68-243FD7FB2AF4}</a:tableStyleId>
              </a:tblPr>
              <a:tblGrid>
                <a:gridCol w="1877025"/>
                <a:gridCol w="2851525"/>
                <a:gridCol w="3893125"/>
              </a:tblGrid>
              <a:tr h="25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Name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Code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vi" sz="1200" u="none" cap="none" strike="noStrike">
                          <a:solidFill>
                            <a:srgbClr val="24292F"/>
                          </a:solidFill>
                        </a:rPr>
                        <a:t>Usage</a:t>
                      </a:r>
                      <a:endParaRPr b="1" sz="12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MeanSquaredError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tf.keras.losses.MeanSquaredError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for regression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MeanSquaredLogarithmicError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tf.keras.losses.MeanSquaredLogarithmicError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For regression problems with large spread.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MeanAbsoluteError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tf.keras.losses.MAE()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More robust to outliers.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BinaryCrossEntropy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tf.keras.losses.BinaryCrossentropy()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to use for binary classi­fic­ation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Hinge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tf.keras.losses.Hinge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It is intended for use with binary classi­fic­ation where the target values are in the set {-1, 1}.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SquaredHinge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tf.keras.losses.SquaredHinge()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If using a hinge loss does result in better perfor­mance on a given binary classi­fic­ation problem, is likely that a squared hinge loss may be approp­riate.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CategoricalCrossEntropy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tf.keras.losses.categorical_crossentropy()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Default loss function to use for multi-­class classi­fic­ation problems.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SparseCategoricalCrossEntropy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tf.keras.losses.SparseCategoricalCrossentropy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Sparse cross-­entropy addresses the one hot encoding frustr­ation by performing the same cross-­entropy calcul­ation of error, without requiring that the target variable be one hot encoded prior to training.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KLD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tf.keras.losses.KLD()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KL divergence loss function is more commonly used when using models that learn to approx­imate a more complex function than simply multi-­class classi­fic­ation, such as in the case of an autoen­coder used for learning a dense feature repres­ent­ation under a model that must recons­truct the original input.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Huber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sng" cap="none" strike="noStrike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tf.keras.losses.Huber</a:t>
                      </a:r>
                      <a:r>
                        <a:rPr lang="vi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()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vi" sz="1000" u="none" cap="none" strike="noStrike">
                          <a:solidFill>
                            <a:srgbClr val="24292F"/>
                          </a:solidFill>
                        </a:rPr>
                        <a:t>Less sensitive to outliers</a:t>
                      </a:r>
                      <a:endParaRPr sz="1000" u="none" cap="none" strike="noStrike">
                        <a:solidFill>
                          <a:srgbClr val="24292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