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1d70d6b3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g11d70d6b3a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1e19c5471b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g11e19c5471b_0_1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1e19c5471b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g11e19c5471b_0_2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1e19c5471b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g11e19c5471b_0_2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1e19c5471b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g11e19c5471b_0_2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1e19c5471b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g11e19c5471b_0_2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1e19c5471b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g11e19c5471b_0_3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1e19c5471b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g11e19c5471b_0_3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1e19c5471b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g11e19c5471b_0_3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1e19c5471b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g11e19c5471b_0_3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1e19c5471b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g11e19c5471b_0_3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1d70d6b3a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g11d70d6b3a2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1e19c5471b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 name="Google Shape;339;g11e19c5471b_0_4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1e19c5471b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g11e19c5471b_0_4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1e19c5471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g11e19c5471b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1e19c5471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g11e19c5471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1e19c5471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g11e19c5471b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1e19c5471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g11e19c5471b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1e19c5471b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g11e19c5471b_0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1e19c5471b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11e19c5471b_0_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1e19c5471b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g11e19c5471b_0_1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hyperlink" Target="https://www.cs.toronto.edu/~ranzato/publications/taigman_cvpr14.pdf" TargetMode="External"/><Relationship Id="rId11" Type="http://schemas.openxmlformats.org/officeDocument/2006/relationships/image" Target="../media/image9.png"/><Relationship Id="rId10" Type="http://schemas.openxmlformats.org/officeDocument/2006/relationships/image" Target="../media/image11.png"/><Relationship Id="rId9" Type="http://schemas.openxmlformats.org/officeDocument/2006/relationships/image" Target="../media/image1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13.png"/><Relationship Id="rId8"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hyperlink" Target="https://www.cs.toronto.edu/~ranzato/publications/taigman_cvpr14.pdf" TargetMode="External"/><Relationship Id="rId9" Type="http://schemas.openxmlformats.org/officeDocument/2006/relationships/image" Target="../media/image10.png"/><Relationship Id="rId5" Type="http://schemas.openxmlformats.org/officeDocument/2006/relationships/image" Target="../media/image3.png"/><Relationship Id="rId6" Type="http://schemas.openxmlformats.org/officeDocument/2006/relationships/image" Target="../media/image13.png"/><Relationship Id="rId7" Type="http://schemas.openxmlformats.org/officeDocument/2006/relationships/image" Target="../media/image12.png"/><Relationship Id="rId8"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hyperlink" Target="https://www.cs.toronto.edu/~ranzato/publications/taigman_cvpr14.pdf" TargetMode="External"/><Relationship Id="rId5" Type="http://schemas.openxmlformats.org/officeDocument/2006/relationships/image" Target="../media/image16.png"/><Relationship Id="rId6" Type="http://schemas.openxmlformats.org/officeDocument/2006/relationships/image" Target="../media/image14.png"/><Relationship Id="rId7"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hyperlink" Target="https://www.cs.toronto.edu/~ranzato/publications/taigman_cvpr14.pdf" TargetMode="External"/><Relationship Id="rId5" Type="http://schemas.openxmlformats.org/officeDocument/2006/relationships/image" Target="../media/image16.png"/><Relationship Id="rId6" Type="http://schemas.openxmlformats.org/officeDocument/2006/relationships/image" Target="../media/image14.png"/><Relationship Id="rId7" Type="http://schemas.openxmlformats.org/officeDocument/2006/relationships/image" Target="../media/image18.png"/><Relationship Id="rId8"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hyperlink" Target="https://www.cs.toronto.edu/~ranzato/publications/taigman_cvpr14.pdf" TargetMode="External"/><Relationship Id="rId9" Type="http://schemas.openxmlformats.org/officeDocument/2006/relationships/image" Target="../media/image22.png"/><Relationship Id="rId5" Type="http://schemas.openxmlformats.org/officeDocument/2006/relationships/image" Target="../media/image16.png"/><Relationship Id="rId6" Type="http://schemas.openxmlformats.org/officeDocument/2006/relationships/image" Target="../media/image14.png"/><Relationship Id="rId7" Type="http://schemas.openxmlformats.org/officeDocument/2006/relationships/image" Target="../media/image17.png"/><Relationship Id="rId8"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hyperlink" Target="https://www.cs.toronto.edu/~ranzato/publications/taigman_cvpr14.pdf" TargetMode="External"/><Relationship Id="rId5" Type="http://schemas.openxmlformats.org/officeDocument/2006/relationships/image" Target="../media/image23.png"/><Relationship Id="rId6" Type="http://schemas.openxmlformats.org/officeDocument/2006/relationships/image" Target="../media/image26.png"/><Relationship Id="rId7"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hyperlink" Target="https://www.cs.toronto.edu/~ranzato/publications/taigman_cvpr14.pdf" TargetMode="External"/><Relationship Id="rId5" Type="http://schemas.openxmlformats.org/officeDocument/2006/relationships/image" Target="../media/image23.png"/><Relationship Id="rId6"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hyperlink" Target="https://www.cs.toronto.edu/~ranzato/publications/taigman_cvpr14.pdf" TargetMode="External"/><Relationship Id="rId5"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hyperlink" Target="https://www.cs.toronto.edu/~ranzato/publications/taigman_cvpr14.pdf" TargetMode="External"/><Relationship Id="rId5"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hyperlink" Target="https://pytorch.org/docs/stable/generated/torch.nn.TripletMarginLoss.html" TargetMode="External"/><Relationship Id="rId5"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hyperlink" Target="https://pytorch.org/docs/stable/generated/torch.nn.TripletMarginWithDistanceLoss.html#torch.nn.TripletMarginWithDistanceLoss" TargetMode="External"/><Relationship Id="rId5"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 Id="rId4" Type="http://schemas.openxmlformats.org/officeDocument/2006/relationships/hyperlink" Target="https://github.com/adambielski/siamese-triplet" TargetMode="External"/><Relationship Id="rId11" Type="http://schemas.openxmlformats.org/officeDocument/2006/relationships/hyperlink" Target="https://paperswithcode.com/task/face-recognition" TargetMode="External"/><Relationship Id="rId10" Type="http://schemas.openxmlformats.org/officeDocument/2006/relationships/hyperlink" Target="https://github.com/CoinCheung/pytorch-loss/blob/master/triplet_loss.py" TargetMode="External"/><Relationship Id="rId9" Type="http://schemas.openxmlformats.org/officeDocument/2006/relationships/hyperlink" Target="https://github.com/serengil/deepface" TargetMode="External"/><Relationship Id="rId5" Type="http://schemas.openxmlformats.org/officeDocument/2006/relationships/hyperlink" Target="https://github.com/davidsandberg/facenet" TargetMode="External"/><Relationship Id="rId6" Type="http://schemas.openxmlformats.org/officeDocument/2006/relationships/hyperlink" Target="https://github.com/timesler/facenet-pytorch" TargetMode="External"/><Relationship Id="rId7" Type="http://schemas.openxmlformats.org/officeDocument/2006/relationships/hyperlink" Target="https://github.com/tamerthamoqa/facenet-pytorch-glint360k" TargetMode="External"/><Relationship Id="rId8" Type="http://schemas.openxmlformats.org/officeDocument/2006/relationships/hyperlink" Target="https://github.com/serengil/deepfac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hyperlink" Target="http://www.youtube.com/watch?v=Go1Kj-MIh2c" TargetMode="External"/><Relationship Id="rId5"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6.png"/><Relationship Id="rId6"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vi"/>
              <a:t>Face Recognition</a:t>
            </a:r>
            <a:endParaRPr/>
          </a:p>
        </p:txBody>
      </p:sp>
      <p:sp>
        <p:nvSpPr>
          <p:cNvPr id="55" name="Google Shape;55;p1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lnSpcReduction="20000"/>
          </a:bodyPr>
          <a:lstStyle/>
          <a:p>
            <a:pPr indent="0" lvl="0" marL="0" rtl="0" algn="r">
              <a:lnSpc>
                <a:spcPct val="100000"/>
              </a:lnSpc>
              <a:spcBef>
                <a:spcPts val="0"/>
              </a:spcBef>
              <a:spcAft>
                <a:spcPts val="0"/>
              </a:spcAft>
              <a:buClr>
                <a:schemeClr val="dk1"/>
              </a:buClr>
              <a:buSzPts val="1100"/>
              <a:buFont typeface="Arial"/>
              <a:buNone/>
            </a:pPr>
            <a:r>
              <a:rPr i="1" lang="vi" sz="1600"/>
              <a:t>Khanh Pham Dinh</a:t>
            </a:r>
            <a:endParaRPr i="1" sz="1600"/>
          </a:p>
          <a:p>
            <a:pPr indent="0" lvl="0" marL="0" rtl="0" algn="r">
              <a:lnSpc>
                <a:spcPct val="100000"/>
              </a:lnSpc>
              <a:spcBef>
                <a:spcPts val="0"/>
              </a:spcBef>
              <a:spcAft>
                <a:spcPts val="0"/>
              </a:spcAft>
              <a:buClr>
                <a:schemeClr val="dk1"/>
              </a:buClr>
              <a:buSzPts val="1100"/>
              <a:buFont typeface="Arial"/>
              <a:buNone/>
            </a:pPr>
            <a:r>
              <a:rPr i="1" lang="vi" sz="1600"/>
              <a:t>Hà Nội, 18/03/2021, </a:t>
            </a:r>
            <a:endParaRPr i="1" sz="1600"/>
          </a:p>
          <a:p>
            <a:pPr indent="0" lvl="0" marL="0" rtl="0" algn="r">
              <a:lnSpc>
                <a:spcPct val="100000"/>
              </a:lnSpc>
              <a:spcBef>
                <a:spcPts val="0"/>
              </a:spcBef>
              <a:spcAft>
                <a:spcPts val="0"/>
              </a:spcAft>
              <a:buSzPts val="2800"/>
              <a:buNone/>
            </a:pPr>
            <a:r>
              <a:t/>
            </a:r>
            <a:endParaRPr i="1" sz="1800"/>
          </a:p>
        </p:txBody>
      </p:sp>
      <p:pic>
        <p:nvPicPr>
          <p:cNvPr id="56" name="Google Shape;56;p13"/>
          <p:cNvPicPr preferRelativeResize="0"/>
          <p:nvPr/>
        </p:nvPicPr>
        <p:blipFill rotWithShape="1">
          <a:blip r:embed="rId3">
            <a:alphaModFix/>
          </a:blip>
          <a:srcRect b="0" l="0" r="0" t="0"/>
          <a:stretch/>
        </p:blipFill>
        <p:spPr>
          <a:xfrm>
            <a:off x="8217650" y="0"/>
            <a:ext cx="926351" cy="926351"/>
          </a:xfrm>
          <a:prstGeom prst="rect">
            <a:avLst/>
          </a:prstGeom>
          <a:noFill/>
          <a:ln>
            <a:noFill/>
          </a:ln>
        </p:spPr>
      </p:pic>
      <p:sp>
        <p:nvSpPr>
          <p:cNvPr id="57" name="Google Shape;57;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22"/>
          <p:cNvPicPr preferRelativeResize="0"/>
          <p:nvPr/>
        </p:nvPicPr>
        <p:blipFill rotWithShape="1">
          <a:blip r:embed="rId3">
            <a:alphaModFix/>
          </a:blip>
          <a:srcRect b="0" l="0" r="0" t="0"/>
          <a:stretch/>
        </p:blipFill>
        <p:spPr>
          <a:xfrm>
            <a:off x="8217650" y="0"/>
            <a:ext cx="926351" cy="926351"/>
          </a:xfrm>
          <a:prstGeom prst="rect">
            <a:avLst/>
          </a:prstGeom>
          <a:noFill/>
          <a:ln>
            <a:noFill/>
          </a:ln>
        </p:spPr>
      </p:pic>
      <p:sp>
        <p:nvSpPr>
          <p:cNvPr id="201" name="Google Shape;201;p22"/>
          <p:cNvSpPr txBox="1"/>
          <p:nvPr/>
        </p:nvSpPr>
        <p:spPr>
          <a:xfrm>
            <a:off x="0" y="209675"/>
            <a:ext cx="8520600" cy="443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vi" sz="3200"/>
              <a:t>Siamese network</a:t>
            </a:r>
            <a:endParaRPr sz="3200">
              <a:solidFill>
                <a:srgbClr val="000000"/>
              </a:solidFill>
            </a:endParaRPr>
          </a:p>
        </p:txBody>
      </p:sp>
      <p:sp>
        <p:nvSpPr>
          <p:cNvPr id="202" name="Google Shape;202;p22"/>
          <p:cNvSpPr txBox="1"/>
          <p:nvPr/>
        </p:nvSpPr>
        <p:spPr>
          <a:xfrm>
            <a:off x="200550" y="515400"/>
            <a:ext cx="858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t>Forwarding a pair of images in the identical CNN network and then comparing them is </a:t>
            </a:r>
            <a:r>
              <a:rPr b="1" lang="vi"/>
              <a:t>siamese network</a:t>
            </a:r>
            <a:r>
              <a:rPr lang="vi"/>
              <a:t>.</a:t>
            </a:r>
            <a:endParaRPr/>
          </a:p>
        </p:txBody>
      </p:sp>
      <p:sp>
        <p:nvSpPr>
          <p:cNvPr id="203" name="Google Shape;203;p22"/>
          <p:cNvSpPr txBox="1"/>
          <p:nvPr/>
        </p:nvSpPr>
        <p:spPr>
          <a:xfrm>
            <a:off x="3325" y="4808525"/>
            <a:ext cx="8004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vi" sz="1000" u="sng">
                <a:solidFill>
                  <a:schemeClr val="hlink"/>
                </a:solidFill>
                <a:hlinkClick r:id="rId4"/>
              </a:rPr>
              <a:t>Yaniv Taigman, DeepFace: Closing the Gap to Human-Level Performance in Face Verification, CVPR 2014</a:t>
            </a:r>
            <a:endParaRPr i="1" sz="1000"/>
          </a:p>
        </p:txBody>
      </p:sp>
      <p:sp>
        <p:nvSpPr>
          <p:cNvPr id="204" name="Google Shape;204;p22"/>
          <p:cNvSpPr/>
          <p:nvPr/>
        </p:nvSpPr>
        <p:spPr>
          <a:xfrm>
            <a:off x="2074659" y="3037656"/>
            <a:ext cx="1064931" cy="1391748"/>
          </a:xfrm>
          <a:prstGeom prst="cube">
            <a:avLst>
              <a:gd fmla="val 3937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2"/>
          <p:cNvSpPr/>
          <p:nvPr/>
        </p:nvSpPr>
        <p:spPr>
          <a:xfrm>
            <a:off x="2772602" y="3437065"/>
            <a:ext cx="872865" cy="636521"/>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2"/>
          <p:cNvSpPr/>
          <p:nvPr/>
        </p:nvSpPr>
        <p:spPr>
          <a:xfrm>
            <a:off x="3538751" y="3632690"/>
            <a:ext cx="1357671" cy="24535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2"/>
          <p:cNvSpPr/>
          <p:nvPr/>
        </p:nvSpPr>
        <p:spPr>
          <a:xfrm>
            <a:off x="6333250" y="3092866"/>
            <a:ext cx="239400" cy="12888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2"/>
          <p:cNvSpPr/>
          <p:nvPr/>
        </p:nvSpPr>
        <p:spPr>
          <a:xfrm>
            <a:off x="2095603" y="1112916"/>
            <a:ext cx="1064931" cy="1391748"/>
          </a:xfrm>
          <a:prstGeom prst="cube">
            <a:avLst>
              <a:gd fmla="val 3937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2"/>
          <p:cNvSpPr/>
          <p:nvPr/>
        </p:nvSpPr>
        <p:spPr>
          <a:xfrm>
            <a:off x="2793545" y="1512325"/>
            <a:ext cx="872865" cy="636521"/>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2"/>
          <p:cNvSpPr/>
          <p:nvPr/>
        </p:nvSpPr>
        <p:spPr>
          <a:xfrm>
            <a:off x="3559694" y="1707950"/>
            <a:ext cx="1357671" cy="24535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2"/>
          <p:cNvSpPr/>
          <p:nvPr/>
        </p:nvSpPr>
        <p:spPr>
          <a:xfrm>
            <a:off x="6354195" y="1182675"/>
            <a:ext cx="239400" cy="12888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2" name="Google Shape;212;p22"/>
          <p:cNvPicPr preferRelativeResize="0"/>
          <p:nvPr/>
        </p:nvPicPr>
        <p:blipFill>
          <a:blip r:embed="rId5">
            <a:alphaModFix/>
          </a:blip>
          <a:stretch>
            <a:fillRect/>
          </a:stretch>
        </p:blipFill>
        <p:spPr>
          <a:xfrm>
            <a:off x="315938" y="1442187"/>
            <a:ext cx="740600" cy="776587"/>
          </a:xfrm>
          <a:prstGeom prst="rect">
            <a:avLst/>
          </a:prstGeom>
          <a:noFill/>
          <a:ln>
            <a:noFill/>
          </a:ln>
        </p:spPr>
      </p:pic>
      <p:pic>
        <p:nvPicPr>
          <p:cNvPr id="213" name="Google Shape;213;p22"/>
          <p:cNvPicPr preferRelativeResize="0"/>
          <p:nvPr/>
        </p:nvPicPr>
        <p:blipFill>
          <a:blip r:embed="rId6">
            <a:alphaModFix/>
          </a:blip>
          <a:stretch>
            <a:fillRect/>
          </a:stretch>
        </p:blipFill>
        <p:spPr>
          <a:xfrm>
            <a:off x="315940" y="3457738"/>
            <a:ext cx="702132" cy="695412"/>
          </a:xfrm>
          <a:prstGeom prst="rect">
            <a:avLst/>
          </a:prstGeom>
          <a:noFill/>
          <a:ln>
            <a:noFill/>
          </a:ln>
        </p:spPr>
      </p:pic>
      <p:cxnSp>
        <p:nvCxnSpPr>
          <p:cNvPr id="214" name="Google Shape;214;p22"/>
          <p:cNvCxnSpPr/>
          <p:nvPr/>
        </p:nvCxnSpPr>
        <p:spPr>
          <a:xfrm>
            <a:off x="1208937" y="1830481"/>
            <a:ext cx="646500" cy="2700"/>
          </a:xfrm>
          <a:prstGeom prst="straightConnector1">
            <a:avLst/>
          </a:prstGeom>
          <a:noFill/>
          <a:ln cap="flat" cmpd="sng" w="9525">
            <a:solidFill>
              <a:schemeClr val="dk2"/>
            </a:solidFill>
            <a:prstDash val="solid"/>
            <a:round/>
            <a:headEnd len="med" w="med" type="none"/>
            <a:tailEnd len="med" w="med" type="triangle"/>
          </a:ln>
        </p:spPr>
      </p:cxnSp>
      <p:cxnSp>
        <p:nvCxnSpPr>
          <p:cNvPr id="215" name="Google Shape;215;p22"/>
          <p:cNvCxnSpPr/>
          <p:nvPr/>
        </p:nvCxnSpPr>
        <p:spPr>
          <a:xfrm>
            <a:off x="1208937" y="3811681"/>
            <a:ext cx="646500" cy="2700"/>
          </a:xfrm>
          <a:prstGeom prst="straightConnector1">
            <a:avLst/>
          </a:prstGeom>
          <a:noFill/>
          <a:ln cap="flat" cmpd="sng" w="9525">
            <a:solidFill>
              <a:schemeClr val="dk2"/>
            </a:solidFill>
            <a:prstDash val="solid"/>
            <a:round/>
            <a:headEnd len="med" w="med" type="none"/>
            <a:tailEnd len="med" w="med" type="triangle"/>
          </a:ln>
        </p:spPr>
      </p:cxnSp>
      <p:cxnSp>
        <p:nvCxnSpPr>
          <p:cNvPr id="216" name="Google Shape;216;p22"/>
          <p:cNvCxnSpPr/>
          <p:nvPr/>
        </p:nvCxnSpPr>
        <p:spPr>
          <a:xfrm>
            <a:off x="5247537" y="1830481"/>
            <a:ext cx="646500" cy="2700"/>
          </a:xfrm>
          <a:prstGeom prst="straightConnector1">
            <a:avLst/>
          </a:prstGeom>
          <a:noFill/>
          <a:ln cap="flat" cmpd="sng" w="9525">
            <a:solidFill>
              <a:schemeClr val="dk2"/>
            </a:solidFill>
            <a:prstDash val="solid"/>
            <a:round/>
            <a:headEnd len="med" w="med" type="none"/>
            <a:tailEnd len="med" w="med" type="triangle"/>
          </a:ln>
        </p:spPr>
      </p:cxnSp>
      <p:cxnSp>
        <p:nvCxnSpPr>
          <p:cNvPr id="217" name="Google Shape;217;p22"/>
          <p:cNvCxnSpPr/>
          <p:nvPr/>
        </p:nvCxnSpPr>
        <p:spPr>
          <a:xfrm>
            <a:off x="5247537" y="3735481"/>
            <a:ext cx="646500" cy="2700"/>
          </a:xfrm>
          <a:prstGeom prst="straightConnector1">
            <a:avLst/>
          </a:prstGeom>
          <a:noFill/>
          <a:ln cap="flat" cmpd="sng" w="9525">
            <a:solidFill>
              <a:schemeClr val="dk2"/>
            </a:solidFill>
            <a:prstDash val="solid"/>
            <a:round/>
            <a:headEnd len="med" w="med" type="none"/>
            <a:tailEnd len="med" w="med" type="triangle"/>
          </a:ln>
        </p:spPr>
      </p:cxnSp>
      <p:pic>
        <p:nvPicPr>
          <p:cNvPr id="218" name="Google Shape;218;p22"/>
          <p:cNvPicPr preferRelativeResize="0"/>
          <p:nvPr/>
        </p:nvPicPr>
        <p:blipFill>
          <a:blip r:embed="rId7">
            <a:alphaModFix/>
          </a:blip>
          <a:stretch>
            <a:fillRect/>
          </a:stretch>
        </p:blipFill>
        <p:spPr>
          <a:xfrm>
            <a:off x="495574" y="2306725"/>
            <a:ext cx="342900" cy="152400"/>
          </a:xfrm>
          <a:prstGeom prst="rect">
            <a:avLst/>
          </a:prstGeom>
          <a:noFill/>
          <a:ln>
            <a:noFill/>
          </a:ln>
        </p:spPr>
      </p:pic>
      <p:pic>
        <p:nvPicPr>
          <p:cNvPr id="219" name="Google Shape;219;p22"/>
          <p:cNvPicPr preferRelativeResize="0"/>
          <p:nvPr/>
        </p:nvPicPr>
        <p:blipFill>
          <a:blip r:embed="rId8">
            <a:alphaModFix/>
          </a:blip>
          <a:stretch>
            <a:fillRect/>
          </a:stretch>
        </p:blipFill>
        <p:spPr>
          <a:xfrm>
            <a:off x="552862" y="4230925"/>
            <a:ext cx="342900" cy="152400"/>
          </a:xfrm>
          <a:prstGeom prst="rect">
            <a:avLst/>
          </a:prstGeom>
          <a:noFill/>
          <a:ln>
            <a:noFill/>
          </a:ln>
        </p:spPr>
      </p:pic>
      <p:pic>
        <p:nvPicPr>
          <p:cNvPr id="220" name="Google Shape;220;p22"/>
          <p:cNvPicPr preferRelativeResize="0"/>
          <p:nvPr/>
        </p:nvPicPr>
        <p:blipFill>
          <a:blip r:embed="rId9">
            <a:alphaModFix/>
          </a:blip>
          <a:stretch>
            <a:fillRect/>
          </a:stretch>
        </p:blipFill>
        <p:spPr>
          <a:xfrm>
            <a:off x="6191662" y="2554525"/>
            <a:ext cx="590550" cy="200025"/>
          </a:xfrm>
          <a:prstGeom prst="rect">
            <a:avLst/>
          </a:prstGeom>
          <a:noFill/>
          <a:ln>
            <a:noFill/>
          </a:ln>
        </p:spPr>
      </p:pic>
      <p:pic>
        <p:nvPicPr>
          <p:cNvPr id="221" name="Google Shape;221;p22"/>
          <p:cNvPicPr preferRelativeResize="0"/>
          <p:nvPr/>
        </p:nvPicPr>
        <p:blipFill>
          <a:blip r:embed="rId10">
            <a:alphaModFix/>
          </a:blip>
          <a:stretch>
            <a:fillRect/>
          </a:stretch>
        </p:blipFill>
        <p:spPr>
          <a:xfrm>
            <a:off x="6191650" y="4459525"/>
            <a:ext cx="590550" cy="200025"/>
          </a:xfrm>
          <a:prstGeom prst="rect">
            <a:avLst/>
          </a:prstGeom>
          <a:noFill/>
          <a:ln>
            <a:noFill/>
          </a:ln>
        </p:spPr>
      </p:pic>
      <p:sp>
        <p:nvSpPr>
          <p:cNvPr id="222" name="Google Shape;222;p22"/>
          <p:cNvSpPr/>
          <p:nvPr/>
        </p:nvSpPr>
        <p:spPr>
          <a:xfrm>
            <a:off x="3656125" y="2410800"/>
            <a:ext cx="239400" cy="811200"/>
          </a:xfrm>
          <a:prstGeom prst="upDown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2"/>
          <p:cNvSpPr txBox="1"/>
          <p:nvPr/>
        </p:nvSpPr>
        <p:spPr>
          <a:xfrm>
            <a:off x="3979800" y="2467450"/>
            <a:ext cx="873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t>shared weights</a:t>
            </a:r>
            <a:endParaRPr/>
          </a:p>
        </p:txBody>
      </p:sp>
      <p:pic>
        <p:nvPicPr>
          <p:cNvPr id="224" name="Google Shape;224;p22"/>
          <p:cNvPicPr preferRelativeResize="0"/>
          <p:nvPr/>
        </p:nvPicPr>
        <p:blipFill>
          <a:blip r:embed="rId11">
            <a:alphaModFix/>
          </a:blip>
          <a:stretch>
            <a:fillRect/>
          </a:stretch>
        </p:blipFill>
        <p:spPr>
          <a:xfrm>
            <a:off x="7213487" y="2794526"/>
            <a:ext cx="1647825" cy="419100"/>
          </a:xfrm>
          <a:prstGeom prst="rect">
            <a:avLst/>
          </a:prstGeom>
          <a:noFill/>
          <a:ln>
            <a:noFill/>
          </a:ln>
        </p:spPr>
      </p:pic>
      <p:sp>
        <p:nvSpPr>
          <p:cNvPr id="225" name="Google Shape;225;p22"/>
          <p:cNvSpPr txBox="1"/>
          <p:nvPr/>
        </p:nvSpPr>
        <p:spPr>
          <a:xfrm>
            <a:off x="7097300" y="2211975"/>
            <a:ext cx="2046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a:t>Difference between two images</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id="230" name="Google Shape;230;p23"/>
          <p:cNvPicPr preferRelativeResize="0"/>
          <p:nvPr/>
        </p:nvPicPr>
        <p:blipFill rotWithShape="1">
          <a:blip r:embed="rId3">
            <a:alphaModFix/>
          </a:blip>
          <a:srcRect b="0" l="0" r="0" t="0"/>
          <a:stretch/>
        </p:blipFill>
        <p:spPr>
          <a:xfrm>
            <a:off x="8217650" y="0"/>
            <a:ext cx="926351" cy="926351"/>
          </a:xfrm>
          <a:prstGeom prst="rect">
            <a:avLst/>
          </a:prstGeom>
          <a:noFill/>
          <a:ln>
            <a:noFill/>
          </a:ln>
        </p:spPr>
      </p:pic>
      <p:sp>
        <p:nvSpPr>
          <p:cNvPr id="231" name="Google Shape;231;p23"/>
          <p:cNvSpPr txBox="1"/>
          <p:nvPr/>
        </p:nvSpPr>
        <p:spPr>
          <a:xfrm>
            <a:off x="0" y="209675"/>
            <a:ext cx="8520600" cy="443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vi" sz="3200"/>
              <a:t>Siamese network - The goal of learning</a:t>
            </a:r>
            <a:endParaRPr sz="3200">
              <a:solidFill>
                <a:srgbClr val="000000"/>
              </a:solidFill>
            </a:endParaRPr>
          </a:p>
        </p:txBody>
      </p:sp>
      <p:sp>
        <p:nvSpPr>
          <p:cNvPr id="232" name="Google Shape;232;p23"/>
          <p:cNvSpPr txBox="1"/>
          <p:nvPr/>
        </p:nvSpPr>
        <p:spPr>
          <a:xfrm>
            <a:off x="276750" y="2725200"/>
            <a:ext cx="85839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t>Define an encoding of image </a:t>
            </a:r>
            <a:r>
              <a:rPr b="1" lang="vi"/>
              <a:t>x</a:t>
            </a:r>
            <a:r>
              <a:rPr lang="vi"/>
              <a:t> → f(</a:t>
            </a:r>
            <a:r>
              <a:rPr b="1" lang="vi"/>
              <a:t>x</a:t>
            </a:r>
            <a:r>
              <a:rPr lang="vi"/>
              <a:t>)</a:t>
            </a:r>
            <a:endParaRPr/>
          </a:p>
          <a:p>
            <a:pPr indent="0" lvl="0" marL="0" rtl="0" algn="l">
              <a:spcBef>
                <a:spcPts val="0"/>
              </a:spcBef>
              <a:spcAft>
                <a:spcPts val="0"/>
              </a:spcAft>
              <a:buNone/>
            </a:pPr>
            <a:r>
              <a:t/>
            </a:r>
            <a:endParaRPr/>
          </a:p>
          <a:p>
            <a:pPr indent="0" lvl="0" marL="0" rtl="0" algn="l">
              <a:spcBef>
                <a:spcPts val="0"/>
              </a:spcBef>
              <a:spcAft>
                <a:spcPts val="0"/>
              </a:spcAft>
              <a:buNone/>
            </a:pPr>
            <a:r>
              <a:rPr lang="vi"/>
              <a:t>Learning parameter so that:</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vi"/>
              <a:t>If     </a:t>
            </a:r>
            <a:r>
              <a:rPr b="1" lang="vi"/>
              <a:t>           </a:t>
            </a:r>
            <a:r>
              <a:rPr b="1" lang="vi"/>
              <a:t>   </a:t>
            </a:r>
            <a:r>
              <a:rPr lang="vi"/>
              <a:t>belong to same person:                                               is small</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vi"/>
              <a:t>If </a:t>
            </a:r>
            <a:r>
              <a:rPr b="1" lang="vi"/>
              <a:t>              </a:t>
            </a:r>
            <a:r>
              <a:rPr lang="vi"/>
              <a:t>    belong to different people:       </a:t>
            </a:r>
            <a:r>
              <a:rPr lang="vi">
                <a:solidFill>
                  <a:schemeClr val="dk1"/>
                </a:solidFill>
              </a:rPr>
              <a:t>                       </a:t>
            </a:r>
            <a:r>
              <a:rPr lang="vi">
                <a:solidFill>
                  <a:schemeClr val="dk1"/>
                </a:solidFill>
              </a:rPr>
              <a:t>             is large</a:t>
            </a:r>
            <a:endParaRPr/>
          </a:p>
        </p:txBody>
      </p:sp>
      <p:sp>
        <p:nvSpPr>
          <p:cNvPr id="233" name="Google Shape;233;p23"/>
          <p:cNvSpPr txBox="1"/>
          <p:nvPr/>
        </p:nvSpPr>
        <p:spPr>
          <a:xfrm>
            <a:off x="3325" y="4808525"/>
            <a:ext cx="8004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vi" sz="1000" u="sng">
                <a:solidFill>
                  <a:schemeClr val="hlink"/>
                </a:solidFill>
                <a:hlinkClick r:id="rId4"/>
              </a:rPr>
              <a:t>Yaniv Taigman, DeepFace: Closing the Gap to Human-Level Performance in Face Verification, CVPR 2014</a:t>
            </a:r>
            <a:endParaRPr i="1" sz="1000"/>
          </a:p>
        </p:txBody>
      </p:sp>
      <p:sp>
        <p:nvSpPr>
          <p:cNvPr id="234" name="Google Shape;234;p23"/>
          <p:cNvSpPr/>
          <p:nvPr/>
        </p:nvSpPr>
        <p:spPr>
          <a:xfrm>
            <a:off x="2095603" y="1112916"/>
            <a:ext cx="1065000" cy="1391700"/>
          </a:xfrm>
          <a:prstGeom prst="cube">
            <a:avLst>
              <a:gd fmla="val 3937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3"/>
          <p:cNvSpPr/>
          <p:nvPr/>
        </p:nvSpPr>
        <p:spPr>
          <a:xfrm>
            <a:off x="2793545" y="1512325"/>
            <a:ext cx="873000" cy="6366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3"/>
          <p:cNvSpPr/>
          <p:nvPr/>
        </p:nvSpPr>
        <p:spPr>
          <a:xfrm>
            <a:off x="3559694" y="1707950"/>
            <a:ext cx="1357800" cy="2454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3"/>
          <p:cNvSpPr/>
          <p:nvPr/>
        </p:nvSpPr>
        <p:spPr>
          <a:xfrm>
            <a:off x="6354195" y="1182675"/>
            <a:ext cx="239400" cy="12888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8" name="Google Shape;238;p23"/>
          <p:cNvPicPr preferRelativeResize="0"/>
          <p:nvPr/>
        </p:nvPicPr>
        <p:blipFill>
          <a:blip r:embed="rId5">
            <a:alphaModFix/>
          </a:blip>
          <a:stretch>
            <a:fillRect/>
          </a:stretch>
        </p:blipFill>
        <p:spPr>
          <a:xfrm>
            <a:off x="315938" y="1442187"/>
            <a:ext cx="740600" cy="776587"/>
          </a:xfrm>
          <a:prstGeom prst="rect">
            <a:avLst/>
          </a:prstGeom>
          <a:noFill/>
          <a:ln>
            <a:noFill/>
          </a:ln>
        </p:spPr>
      </p:pic>
      <p:cxnSp>
        <p:nvCxnSpPr>
          <p:cNvPr id="239" name="Google Shape;239;p23"/>
          <p:cNvCxnSpPr/>
          <p:nvPr/>
        </p:nvCxnSpPr>
        <p:spPr>
          <a:xfrm>
            <a:off x="1208937" y="1830481"/>
            <a:ext cx="646500" cy="2700"/>
          </a:xfrm>
          <a:prstGeom prst="straightConnector1">
            <a:avLst/>
          </a:prstGeom>
          <a:noFill/>
          <a:ln cap="flat" cmpd="sng" w="9525">
            <a:solidFill>
              <a:schemeClr val="dk2"/>
            </a:solidFill>
            <a:prstDash val="solid"/>
            <a:round/>
            <a:headEnd len="med" w="med" type="none"/>
            <a:tailEnd len="med" w="med" type="triangle"/>
          </a:ln>
        </p:spPr>
      </p:cxnSp>
      <p:cxnSp>
        <p:nvCxnSpPr>
          <p:cNvPr id="240" name="Google Shape;240;p23"/>
          <p:cNvCxnSpPr/>
          <p:nvPr/>
        </p:nvCxnSpPr>
        <p:spPr>
          <a:xfrm>
            <a:off x="5247537" y="1830481"/>
            <a:ext cx="646500" cy="2700"/>
          </a:xfrm>
          <a:prstGeom prst="straightConnector1">
            <a:avLst/>
          </a:prstGeom>
          <a:noFill/>
          <a:ln cap="flat" cmpd="sng" w="9525">
            <a:solidFill>
              <a:schemeClr val="dk2"/>
            </a:solidFill>
            <a:prstDash val="solid"/>
            <a:round/>
            <a:headEnd len="med" w="med" type="none"/>
            <a:tailEnd len="med" w="med" type="triangle"/>
          </a:ln>
        </p:spPr>
      </p:cxnSp>
      <p:pic>
        <p:nvPicPr>
          <p:cNvPr id="241" name="Google Shape;241;p23"/>
          <p:cNvPicPr preferRelativeResize="0"/>
          <p:nvPr/>
        </p:nvPicPr>
        <p:blipFill>
          <a:blip r:embed="rId6">
            <a:alphaModFix/>
          </a:blip>
          <a:stretch>
            <a:fillRect/>
          </a:stretch>
        </p:blipFill>
        <p:spPr>
          <a:xfrm>
            <a:off x="495574" y="2306725"/>
            <a:ext cx="342900" cy="152400"/>
          </a:xfrm>
          <a:prstGeom prst="rect">
            <a:avLst/>
          </a:prstGeom>
          <a:noFill/>
          <a:ln>
            <a:noFill/>
          </a:ln>
        </p:spPr>
      </p:pic>
      <p:pic>
        <p:nvPicPr>
          <p:cNvPr id="242" name="Google Shape;242;p23"/>
          <p:cNvPicPr preferRelativeResize="0"/>
          <p:nvPr/>
        </p:nvPicPr>
        <p:blipFill>
          <a:blip r:embed="rId7">
            <a:alphaModFix/>
          </a:blip>
          <a:stretch>
            <a:fillRect/>
          </a:stretch>
        </p:blipFill>
        <p:spPr>
          <a:xfrm>
            <a:off x="6191662" y="2554525"/>
            <a:ext cx="590550" cy="200025"/>
          </a:xfrm>
          <a:prstGeom prst="rect">
            <a:avLst/>
          </a:prstGeom>
          <a:noFill/>
          <a:ln>
            <a:noFill/>
          </a:ln>
        </p:spPr>
      </p:pic>
      <p:pic>
        <p:nvPicPr>
          <p:cNvPr id="243" name="Google Shape;243;p23"/>
          <p:cNvPicPr preferRelativeResize="0"/>
          <p:nvPr/>
        </p:nvPicPr>
        <p:blipFill>
          <a:blip r:embed="rId8">
            <a:alphaModFix/>
          </a:blip>
          <a:stretch>
            <a:fillRect/>
          </a:stretch>
        </p:blipFill>
        <p:spPr>
          <a:xfrm>
            <a:off x="4078275" y="4103275"/>
            <a:ext cx="1638300" cy="200025"/>
          </a:xfrm>
          <a:prstGeom prst="rect">
            <a:avLst/>
          </a:prstGeom>
          <a:noFill/>
          <a:ln>
            <a:noFill/>
          </a:ln>
        </p:spPr>
      </p:pic>
      <p:pic>
        <p:nvPicPr>
          <p:cNvPr id="244" name="Google Shape;244;p23"/>
          <p:cNvPicPr preferRelativeResize="0"/>
          <p:nvPr/>
        </p:nvPicPr>
        <p:blipFill>
          <a:blip r:embed="rId8">
            <a:alphaModFix/>
          </a:blip>
          <a:stretch>
            <a:fillRect/>
          </a:stretch>
        </p:blipFill>
        <p:spPr>
          <a:xfrm>
            <a:off x="4078275" y="3674263"/>
            <a:ext cx="1638300" cy="200025"/>
          </a:xfrm>
          <a:prstGeom prst="rect">
            <a:avLst/>
          </a:prstGeom>
          <a:noFill/>
          <a:ln>
            <a:noFill/>
          </a:ln>
        </p:spPr>
      </p:pic>
      <p:pic>
        <p:nvPicPr>
          <p:cNvPr id="245" name="Google Shape;245;p23"/>
          <p:cNvPicPr preferRelativeResize="0"/>
          <p:nvPr/>
        </p:nvPicPr>
        <p:blipFill>
          <a:blip r:embed="rId9">
            <a:alphaModFix/>
          </a:blip>
          <a:stretch>
            <a:fillRect/>
          </a:stretch>
        </p:blipFill>
        <p:spPr>
          <a:xfrm>
            <a:off x="1020162" y="3679013"/>
            <a:ext cx="781050" cy="190500"/>
          </a:xfrm>
          <a:prstGeom prst="rect">
            <a:avLst/>
          </a:prstGeom>
          <a:noFill/>
          <a:ln>
            <a:noFill/>
          </a:ln>
        </p:spPr>
      </p:pic>
      <p:pic>
        <p:nvPicPr>
          <p:cNvPr id="246" name="Google Shape;246;p23"/>
          <p:cNvPicPr preferRelativeResize="0"/>
          <p:nvPr/>
        </p:nvPicPr>
        <p:blipFill>
          <a:blip r:embed="rId9">
            <a:alphaModFix/>
          </a:blip>
          <a:stretch>
            <a:fillRect/>
          </a:stretch>
        </p:blipFill>
        <p:spPr>
          <a:xfrm>
            <a:off x="1020162" y="4108038"/>
            <a:ext cx="781050" cy="190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p24"/>
          <p:cNvPicPr preferRelativeResize="0"/>
          <p:nvPr/>
        </p:nvPicPr>
        <p:blipFill rotWithShape="1">
          <a:blip r:embed="rId3">
            <a:alphaModFix/>
          </a:blip>
          <a:srcRect b="0" l="0" r="0" t="0"/>
          <a:stretch/>
        </p:blipFill>
        <p:spPr>
          <a:xfrm>
            <a:off x="8217650" y="0"/>
            <a:ext cx="926351" cy="926351"/>
          </a:xfrm>
          <a:prstGeom prst="rect">
            <a:avLst/>
          </a:prstGeom>
          <a:noFill/>
          <a:ln>
            <a:noFill/>
          </a:ln>
        </p:spPr>
      </p:pic>
      <p:sp>
        <p:nvSpPr>
          <p:cNvPr id="252" name="Google Shape;252;p24"/>
          <p:cNvSpPr txBox="1"/>
          <p:nvPr/>
        </p:nvSpPr>
        <p:spPr>
          <a:xfrm>
            <a:off x="0" y="209675"/>
            <a:ext cx="8520600" cy="443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vi" sz="3200"/>
              <a:t>Triplet loss</a:t>
            </a:r>
            <a:endParaRPr sz="3200">
              <a:solidFill>
                <a:srgbClr val="000000"/>
              </a:solidFill>
            </a:endParaRPr>
          </a:p>
        </p:txBody>
      </p:sp>
      <p:sp>
        <p:nvSpPr>
          <p:cNvPr id="253" name="Google Shape;253;p24"/>
          <p:cNvSpPr txBox="1"/>
          <p:nvPr/>
        </p:nvSpPr>
        <p:spPr>
          <a:xfrm>
            <a:off x="3325" y="4884725"/>
            <a:ext cx="8004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vi" sz="1000" u="sng">
                <a:solidFill>
                  <a:schemeClr val="hlink"/>
                </a:solidFill>
                <a:hlinkClick r:id="rId4"/>
              </a:rPr>
              <a:t>Florian Schroff, et al, FaceNet: A Unified Embedding for Face Recognition and Clustering, CVPR 2015</a:t>
            </a:r>
            <a:endParaRPr i="1" sz="1000"/>
          </a:p>
        </p:txBody>
      </p:sp>
      <p:pic>
        <p:nvPicPr>
          <p:cNvPr id="254" name="Google Shape;254;p24"/>
          <p:cNvPicPr preferRelativeResize="0"/>
          <p:nvPr/>
        </p:nvPicPr>
        <p:blipFill>
          <a:blip r:embed="rId5">
            <a:alphaModFix/>
          </a:blip>
          <a:stretch>
            <a:fillRect/>
          </a:stretch>
        </p:blipFill>
        <p:spPr>
          <a:xfrm>
            <a:off x="4584095" y="694311"/>
            <a:ext cx="2279781" cy="1291764"/>
          </a:xfrm>
          <a:prstGeom prst="rect">
            <a:avLst/>
          </a:prstGeom>
          <a:noFill/>
          <a:ln>
            <a:noFill/>
          </a:ln>
        </p:spPr>
      </p:pic>
      <p:pic>
        <p:nvPicPr>
          <p:cNvPr id="255" name="Google Shape;255;p24"/>
          <p:cNvPicPr preferRelativeResize="0"/>
          <p:nvPr/>
        </p:nvPicPr>
        <p:blipFill>
          <a:blip r:embed="rId6">
            <a:alphaModFix/>
          </a:blip>
          <a:stretch>
            <a:fillRect/>
          </a:stretch>
        </p:blipFill>
        <p:spPr>
          <a:xfrm>
            <a:off x="390525" y="689075"/>
            <a:ext cx="2312442" cy="1286023"/>
          </a:xfrm>
          <a:prstGeom prst="rect">
            <a:avLst/>
          </a:prstGeom>
          <a:noFill/>
          <a:ln>
            <a:noFill/>
          </a:ln>
        </p:spPr>
      </p:pic>
      <p:sp>
        <p:nvSpPr>
          <p:cNvPr id="256" name="Google Shape;256;p24"/>
          <p:cNvSpPr txBox="1"/>
          <p:nvPr/>
        </p:nvSpPr>
        <p:spPr>
          <a:xfrm>
            <a:off x="529050" y="1929250"/>
            <a:ext cx="74031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a:t>Define triplet</a:t>
            </a:r>
            <a:r>
              <a:rPr lang="vi"/>
              <a:t> (Anchor, Positive, Negative):</a:t>
            </a:r>
            <a:endParaRPr/>
          </a:p>
          <a:p>
            <a:pPr indent="-317500" lvl="0" marL="457200" rtl="0" algn="l">
              <a:spcBef>
                <a:spcPts val="0"/>
              </a:spcBef>
              <a:spcAft>
                <a:spcPts val="0"/>
              </a:spcAft>
              <a:buSzPts val="1400"/>
              <a:buChar char="●"/>
            </a:pPr>
            <a:r>
              <a:rPr lang="vi"/>
              <a:t>Anchor: a representative image of each person</a:t>
            </a:r>
            <a:endParaRPr/>
          </a:p>
          <a:p>
            <a:pPr indent="-317500" lvl="0" marL="457200" rtl="0" algn="l">
              <a:spcBef>
                <a:spcPts val="0"/>
              </a:spcBef>
              <a:spcAft>
                <a:spcPts val="0"/>
              </a:spcAft>
              <a:buSzPts val="1400"/>
              <a:buChar char="●"/>
            </a:pPr>
            <a:r>
              <a:rPr lang="vi"/>
              <a:t>Positive: image of person who is the same as Anchor person</a:t>
            </a:r>
            <a:endParaRPr/>
          </a:p>
          <a:p>
            <a:pPr indent="-317500" lvl="0" marL="457200" rtl="0" algn="l">
              <a:spcBef>
                <a:spcPts val="0"/>
              </a:spcBef>
              <a:spcAft>
                <a:spcPts val="0"/>
              </a:spcAft>
              <a:buSzPts val="1400"/>
              <a:buChar char="●"/>
            </a:pPr>
            <a:r>
              <a:rPr lang="vi"/>
              <a:t>Negative: image of person who is different from Anchor person</a:t>
            </a:r>
            <a:endParaRPr/>
          </a:p>
          <a:p>
            <a:pPr indent="0" lvl="0" marL="0" rtl="0" algn="l">
              <a:spcBef>
                <a:spcPts val="0"/>
              </a:spcBef>
              <a:spcAft>
                <a:spcPts val="0"/>
              </a:spcAft>
              <a:buNone/>
            </a:pPr>
            <a:r>
              <a:t/>
            </a:r>
            <a:endParaRPr/>
          </a:p>
          <a:p>
            <a:pPr indent="0" lvl="0" marL="0" rtl="0" algn="l">
              <a:spcBef>
                <a:spcPts val="0"/>
              </a:spcBef>
              <a:spcAft>
                <a:spcPts val="0"/>
              </a:spcAft>
              <a:buNone/>
            </a:pPr>
            <a:r>
              <a:rPr b="1" lang="vi"/>
              <a:t>Our expectation</a:t>
            </a:r>
            <a:r>
              <a:rPr lang="vi"/>
              <a:t>: </a:t>
            </a:r>
            <a:endParaRPr/>
          </a:p>
          <a:p>
            <a:pPr indent="-317500" lvl="0" marL="457200" rtl="0" algn="l">
              <a:spcBef>
                <a:spcPts val="0"/>
              </a:spcBef>
              <a:spcAft>
                <a:spcPts val="0"/>
              </a:spcAft>
              <a:buSzPts val="1400"/>
              <a:buChar char="●"/>
            </a:pPr>
            <a:r>
              <a:rPr lang="vi"/>
              <a:t>Anchor and Positive is similarity:</a:t>
            </a:r>
            <a:r>
              <a:rPr i="1" lang="vi"/>
              <a:t> </a:t>
            </a:r>
            <a:r>
              <a:rPr i="1" lang="vi"/>
              <a:t>d(A, P)</a:t>
            </a:r>
            <a:r>
              <a:rPr lang="vi"/>
              <a:t> is low </a:t>
            </a:r>
            <a:endParaRPr/>
          </a:p>
          <a:p>
            <a:pPr indent="-317500" lvl="0" marL="457200" rtl="0" algn="l">
              <a:spcBef>
                <a:spcPts val="0"/>
              </a:spcBef>
              <a:spcAft>
                <a:spcPts val="0"/>
              </a:spcAft>
              <a:buSzPts val="1400"/>
              <a:buChar char="●"/>
            </a:pPr>
            <a:r>
              <a:rPr lang="vi"/>
              <a:t>Anchor and Negative is different</a:t>
            </a:r>
            <a:r>
              <a:rPr i="1" lang="vi"/>
              <a:t>: </a:t>
            </a:r>
            <a:r>
              <a:rPr i="1" lang="vi"/>
              <a:t>d(A, N)</a:t>
            </a:r>
            <a:r>
              <a:rPr lang="vi"/>
              <a:t> is high</a:t>
            </a:r>
            <a:endParaRPr/>
          </a:p>
          <a:p>
            <a:pPr indent="0" lvl="0" marL="457200" rtl="0" algn="l">
              <a:spcBef>
                <a:spcPts val="0"/>
              </a:spcBef>
              <a:spcAft>
                <a:spcPts val="0"/>
              </a:spcAft>
              <a:buNone/>
            </a:pPr>
            <a:r>
              <a:t/>
            </a:r>
            <a:endParaRPr/>
          </a:p>
          <a:p>
            <a:pPr indent="0" lvl="0" marL="0" rtl="0" algn="l">
              <a:spcBef>
                <a:spcPts val="0"/>
              </a:spcBef>
              <a:spcAft>
                <a:spcPts val="0"/>
              </a:spcAft>
              <a:buNone/>
            </a:pPr>
            <a:r>
              <a:rPr b="1" lang="vi"/>
              <a:t>Target of training</a:t>
            </a:r>
            <a:r>
              <a:rPr lang="vi"/>
              <a:t>:</a:t>
            </a:r>
            <a:endParaRPr/>
          </a:p>
          <a:p>
            <a:pPr indent="0" lvl="0" marL="0" rtl="0" algn="l">
              <a:spcBef>
                <a:spcPts val="0"/>
              </a:spcBef>
              <a:spcAft>
                <a:spcPts val="0"/>
              </a:spcAft>
              <a:buNone/>
            </a:pPr>
            <a:r>
              <a:t/>
            </a:r>
            <a:endParaRPr/>
          </a:p>
        </p:txBody>
      </p:sp>
      <p:pic>
        <p:nvPicPr>
          <p:cNvPr id="257" name="Google Shape;257;p24"/>
          <p:cNvPicPr preferRelativeResize="0"/>
          <p:nvPr/>
        </p:nvPicPr>
        <p:blipFill>
          <a:blip r:embed="rId7">
            <a:alphaModFix/>
          </a:blip>
          <a:stretch>
            <a:fillRect/>
          </a:stretch>
        </p:blipFill>
        <p:spPr>
          <a:xfrm>
            <a:off x="3548063" y="4095750"/>
            <a:ext cx="2962275" cy="457200"/>
          </a:xfrm>
          <a:prstGeom prst="rect">
            <a:avLst/>
          </a:prstGeom>
          <a:noFill/>
          <a:ln>
            <a:noFill/>
          </a:ln>
        </p:spPr>
      </p:pic>
      <p:sp>
        <p:nvSpPr>
          <p:cNvPr id="258" name="Google Shape;258;p24"/>
          <p:cNvSpPr txBox="1"/>
          <p:nvPr/>
        </p:nvSpPr>
        <p:spPr>
          <a:xfrm>
            <a:off x="547925" y="4575125"/>
            <a:ext cx="713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vi"/>
              <a:t>What unexpected representative function can happen?</a:t>
            </a:r>
            <a:endParaRPr b="1" i="1"/>
          </a:p>
        </p:txBody>
      </p:sp>
      <p:sp>
        <p:nvSpPr>
          <p:cNvPr id="259" name="Google Shape;259;p24"/>
          <p:cNvSpPr txBox="1"/>
          <p:nvPr/>
        </p:nvSpPr>
        <p:spPr>
          <a:xfrm>
            <a:off x="7181175" y="3952725"/>
            <a:ext cx="2496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vi"/>
              <a:t>f(X) is </a:t>
            </a:r>
            <a:endParaRPr i="1"/>
          </a:p>
          <a:p>
            <a:pPr indent="0" lvl="0" marL="0" rtl="0" algn="l">
              <a:spcBef>
                <a:spcPts val="0"/>
              </a:spcBef>
              <a:spcAft>
                <a:spcPts val="0"/>
              </a:spcAft>
              <a:buNone/>
            </a:pPr>
            <a:r>
              <a:rPr i="1" lang="vi"/>
              <a:t>representative function</a:t>
            </a:r>
            <a:endParaRPr i="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pic>
        <p:nvPicPr>
          <p:cNvPr id="264" name="Google Shape;264;p25"/>
          <p:cNvPicPr preferRelativeResize="0"/>
          <p:nvPr/>
        </p:nvPicPr>
        <p:blipFill rotWithShape="1">
          <a:blip r:embed="rId3">
            <a:alphaModFix/>
          </a:blip>
          <a:srcRect b="0" l="0" r="0" t="0"/>
          <a:stretch/>
        </p:blipFill>
        <p:spPr>
          <a:xfrm>
            <a:off x="8217650" y="0"/>
            <a:ext cx="926351" cy="926351"/>
          </a:xfrm>
          <a:prstGeom prst="rect">
            <a:avLst/>
          </a:prstGeom>
          <a:noFill/>
          <a:ln>
            <a:noFill/>
          </a:ln>
        </p:spPr>
      </p:pic>
      <p:sp>
        <p:nvSpPr>
          <p:cNvPr id="265" name="Google Shape;265;p25"/>
          <p:cNvSpPr txBox="1"/>
          <p:nvPr/>
        </p:nvSpPr>
        <p:spPr>
          <a:xfrm>
            <a:off x="0" y="209675"/>
            <a:ext cx="8520600" cy="443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vi" sz="3200"/>
              <a:t>Triplet loss</a:t>
            </a:r>
            <a:endParaRPr sz="3200">
              <a:solidFill>
                <a:srgbClr val="000000"/>
              </a:solidFill>
            </a:endParaRPr>
          </a:p>
        </p:txBody>
      </p:sp>
      <p:sp>
        <p:nvSpPr>
          <p:cNvPr id="266" name="Google Shape;266;p25"/>
          <p:cNvSpPr txBox="1"/>
          <p:nvPr/>
        </p:nvSpPr>
        <p:spPr>
          <a:xfrm>
            <a:off x="3325" y="4884725"/>
            <a:ext cx="8004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vi" sz="1000" u="sng">
                <a:solidFill>
                  <a:schemeClr val="hlink"/>
                </a:solidFill>
                <a:hlinkClick r:id="rId4"/>
              </a:rPr>
              <a:t>Florian Schroff, et al, FaceNet: A Unified Embedding for Face Recognition and Clustering, CVPR 2015</a:t>
            </a:r>
            <a:endParaRPr i="1" sz="1000"/>
          </a:p>
        </p:txBody>
      </p:sp>
      <p:pic>
        <p:nvPicPr>
          <p:cNvPr id="267" name="Google Shape;267;p25"/>
          <p:cNvPicPr preferRelativeResize="0"/>
          <p:nvPr/>
        </p:nvPicPr>
        <p:blipFill>
          <a:blip r:embed="rId5">
            <a:alphaModFix/>
          </a:blip>
          <a:stretch>
            <a:fillRect/>
          </a:stretch>
        </p:blipFill>
        <p:spPr>
          <a:xfrm>
            <a:off x="4584095" y="694311"/>
            <a:ext cx="2279781" cy="1291764"/>
          </a:xfrm>
          <a:prstGeom prst="rect">
            <a:avLst/>
          </a:prstGeom>
          <a:noFill/>
          <a:ln>
            <a:noFill/>
          </a:ln>
        </p:spPr>
      </p:pic>
      <p:pic>
        <p:nvPicPr>
          <p:cNvPr id="268" name="Google Shape;268;p25"/>
          <p:cNvPicPr preferRelativeResize="0"/>
          <p:nvPr/>
        </p:nvPicPr>
        <p:blipFill>
          <a:blip r:embed="rId6">
            <a:alphaModFix/>
          </a:blip>
          <a:stretch>
            <a:fillRect/>
          </a:stretch>
        </p:blipFill>
        <p:spPr>
          <a:xfrm>
            <a:off x="390525" y="689075"/>
            <a:ext cx="2312442" cy="1286023"/>
          </a:xfrm>
          <a:prstGeom prst="rect">
            <a:avLst/>
          </a:prstGeom>
          <a:noFill/>
          <a:ln>
            <a:noFill/>
          </a:ln>
        </p:spPr>
      </p:pic>
      <p:sp>
        <p:nvSpPr>
          <p:cNvPr id="269" name="Google Shape;269;p25"/>
          <p:cNvSpPr txBox="1"/>
          <p:nvPr/>
        </p:nvSpPr>
        <p:spPr>
          <a:xfrm>
            <a:off x="529050" y="1929250"/>
            <a:ext cx="74031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a:t>Define triplet images</a:t>
            </a:r>
            <a:r>
              <a:rPr lang="vi"/>
              <a:t> (Anchor, Positive, Negative):</a:t>
            </a:r>
            <a:endParaRPr/>
          </a:p>
          <a:p>
            <a:pPr indent="-317500" lvl="0" marL="457200" rtl="0" algn="l">
              <a:spcBef>
                <a:spcPts val="0"/>
              </a:spcBef>
              <a:spcAft>
                <a:spcPts val="0"/>
              </a:spcAft>
              <a:buSzPts val="1400"/>
              <a:buChar char="●"/>
            </a:pPr>
            <a:r>
              <a:rPr lang="vi"/>
              <a:t>Anchor: a representative image of each person</a:t>
            </a:r>
            <a:endParaRPr/>
          </a:p>
          <a:p>
            <a:pPr indent="-317500" lvl="0" marL="457200" rtl="0" algn="l">
              <a:spcBef>
                <a:spcPts val="0"/>
              </a:spcBef>
              <a:spcAft>
                <a:spcPts val="0"/>
              </a:spcAft>
              <a:buSzPts val="1400"/>
              <a:buChar char="●"/>
            </a:pPr>
            <a:r>
              <a:rPr lang="vi"/>
              <a:t>Positive: image of person who is the same as Anchor person</a:t>
            </a:r>
            <a:endParaRPr/>
          </a:p>
          <a:p>
            <a:pPr indent="-317500" lvl="0" marL="457200" rtl="0" algn="l">
              <a:spcBef>
                <a:spcPts val="0"/>
              </a:spcBef>
              <a:spcAft>
                <a:spcPts val="0"/>
              </a:spcAft>
              <a:buSzPts val="1400"/>
              <a:buChar char="●"/>
            </a:pPr>
            <a:r>
              <a:rPr lang="vi"/>
              <a:t>Negative: image of person who is different from Anchor person</a:t>
            </a:r>
            <a:endParaRPr/>
          </a:p>
          <a:p>
            <a:pPr indent="0" lvl="0" marL="0" rtl="0" algn="l">
              <a:spcBef>
                <a:spcPts val="0"/>
              </a:spcBef>
              <a:spcAft>
                <a:spcPts val="0"/>
              </a:spcAft>
              <a:buNone/>
            </a:pPr>
            <a:r>
              <a:t/>
            </a:r>
            <a:endParaRPr/>
          </a:p>
          <a:p>
            <a:pPr indent="0" lvl="0" marL="0" rtl="0" algn="l">
              <a:spcBef>
                <a:spcPts val="0"/>
              </a:spcBef>
              <a:spcAft>
                <a:spcPts val="0"/>
              </a:spcAft>
              <a:buNone/>
            </a:pPr>
            <a:r>
              <a:rPr b="1" lang="vi"/>
              <a:t>Our expectation</a:t>
            </a:r>
            <a:r>
              <a:rPr lang="vi"/>
              <a:t>: </a:t>
            </a:r>
            <a:endParaRPr/>
          </a:p>
          <a:p>
            <a:pPr indent="-317500" lvl="0" marL="457200" rtl="0" algn="l">
              <a:spcBef>
                <a:spcPts val="0"/>
              </a:spcBef>
              <a:spcAft>
                <a:spcPts val="0"/>
              </a:spcAft>
              <a:buSzPts val="1400"/>
              <a:buChar char="●"/>
            </a:pPr>
            <a:r>
              <a:rPr lang="vi"/>
              <a:t>Anchor and Positive is similarity:</a:t>
            </a:r>
            <a:r>
              <a:rPr i="1" lang="vi"/>
              <a:t> d(A, P)</a:t>
            </a:r>
            <a:r>
              <a:rPr lang="vi"/>
              <a:t> is low </a:t>
            </a:r>
            <a:endParaRPr/>
          </a:p>
          <a:p>
            <a:pPr indent="-317500" lvl="0" marL="457200" rtl="0" algn="l">
              <a:spcBef>
                <a:spcPts val="0"/>
              </a:spcBef>
              <a:spcAft>
                <a:spcPts val="0"/>
              </a:spcAft>
              <a:buSzPts val="1400"/>
              <a:buChar char="●"/>
            </a:pPr>
            <a:r>
              <a:rPr lang="vi"/>
              <a:t>Anchor and Negative is different</a:t>
            </a:r>
            <a:r>
              <a:rPr i="1" lang="vi"/>
              <a:t>: d(A, N)</a:t>
            </a:r>
            <a:r>
              <a:rPr lang="vi"/>
              <a:t> is high</a:t>
            </a:r>
            <a:endParaRPr/>
          </a:p>
          <a:p>
            <a:pPr indent="0" lvl="0" marL="457200" rtl="0" algn="l">
              <a:spcBef>
                <a:spcPts val="0"/>
              </a:spcBef>
              <a:spcAft>
                <a:spcPts val="0"/>
              </a:spcAft>
              <a:buNone/>
            </a:pPr>
            <a:r>
              <a:t/>
            </a:r>
            <a:endParaRPr/>
          </a:p>
          <a:p>
            <a:pPr indent="0" lvl="0" marL="0" rtl="0" algn="l">
              <a:spcBef>
                <a:spcPts val="0"/>
              </a:spcBef>
              <a:spcAft>
                <a:spcPts val="0"/>
              </a:spcAft>
              <a:buNone/>
            </a:pPr>
            <a:r>
              <a:rPr b="1" lang="vi"/>
              <a:t>Target of training</a:t>
            </a:r>
            <a:r>
              <a:rPr lang="vi"/>
              <a:t>:</a:t>
            </a:r>
            <a:endParaRPr/>
          </a:p>
          <a:p>
            <a:pPr indent="0" lvl="0" marL="0" rtl="0" algn="l">
              <a:spcBef>
                <a:spcPts val="0"/>
              </a:spcBef>
              <a:spcAft>
                <a:spcPts val="0"/>
              </a:spcAft>
              <a:buNone/>
            </a:pPr>
            <a:r>
              <a:t/>
            </a:r>
            <a:endParaRPr/>
          </a:p>
        </p:txBody>
      </p:sp>
      <p:pic>
        <p:nvPicPr>
          <p:cNvPr id="270" name="Google Shape;270;p25"/>
          <p:cNvPicPr preferRelativeResize="0"/>
          <p:nvPr/>
        </p:nvPicPr>
        <p:blipFill>
          <a:blip r:embed="rId7">
            <a:alphaModFix/>
          </a:blip>
          <a:stretch>
            <a:fillRect/>
          </a:stretch>
        </p:blipFill>
        <p:spPr>
          <a:xfrm>
            <a:off x="3548063" y="4095750"/>
            <a:ext cx="2962275" cy="457200"/>
          </a:xfrm>
          <a:prstGeom prst="rect">
            <a:avLst/>
          </a:prstGeom>
          <a:noFill/>
          <a:ln>
            <a:noFill/>
          </a:ln>
        </p:spPr>
      </p:pic>
      <p:sp>
        <p:nvSpPr>
          <p:cNvPr id="271" name="Google Shape;271;p25"/>
          <p:cNvSpPr txBox="1"/>
          <p:nvPr/>
        </p:nvSpPr>
        <p:spPr>
          <a:xfrm>
            <a:off x="7181175" y="3952725"/>
            <a:ext cx="2496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vi"/>
              <a:t>f(X) is </a:t>
            </a:r>
            <a:endParaRPr i="1"/>
          </a:p>
          <a:p>
            <a:pPr indent="0" lvl="0" marL="0" rtl="0" algn="l">
              <a:spcBef>
                <a:spcPts val="0"/>
              </a:spcBef>
              <a:spcAft>
                <a:spcPts val="0"/>
              </a:spcAft>
              <a:buNone/>
            </a:pPr>
            <a:r>
              <a:rPr i="1" lang="vi"/>
              <a:t>representative function</a:t>
            </a:r>
            <a:endParaRPr i="1"/>
          </a:p>
        </p:txBody>
      </p:sp>
      <p:pic>
        <p:nvPicPr>
          <p:cNvPr id="272" name="Google Shape;272;p25"/>
          <p:cNvPicPr preferRelativeResize="0"/>
          <p:nvPr/>
        </p:nvPicPr>
        <p:blipFill>
          <a:blip r:embed="rId8">
            <a:alphaModFix/>
          </a:blip>
          <a:stretch>
            <a:fillRect/>
          </a:stretch>
        </p:blipFill>
        <p:spPr>
          <a:xfrm>
            <a:off x="5716225" y="4656275"/>
            <a:ext cx="1464950" cy="237900"/>
          </a:xfrm>
          <a:prstGeom prst="rect">
            <a:avLst/>
          </a:prstGeom>
          <a:noFill/>
          <a:ln>
            <a:noFill/>
          </a:ln>
        </p:spPr>
      </p:pic>
      <p:sp>
        <p:nvSpPr>
          <p:cNvPr id="273" name="Google Shape;273;p25"/>
          <p:cNvSpPr txBox="1"/>
          <p:nvPr/>
        </p:nvSpPr>
        <p:spPr>
          <a:xfrm>
            <a:off x="547925" y="4575125"/>
            <a:ext cx="490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vi"/>
              <a:t>What unexpected representative function can happen?</a:t>
            </a:r>
            <a:endParaRPr b="1" i="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pic>
        <p:nvPicPr>
          <p:cNvPr id="278" name="Google Shape;278;p26"/>
          <p:cNvPicPr preferRelativeResize="0"/>
          <p:nvPr/>
        </p:nvPicPr>
        <p:blipFill rotWithShape="1">
          <a:blip r:embed="rId3">
            <a:alphaModFix/>
          </a:blip>
          <a:srcRect b="0" l="0" r="0" t="0"/>
          <a:stretch/>
        </p:blipFill>
        <p:spPr>
          <a:xfrm>
            <a:off x="8217650" y="0"/>
            <a:ext cx="926351" cy="926351"/>
          </a:xfrm>
          <a:prstGeom prst="rect">
            <a:avLst/>
          </a:prstGeom>
          <a:noFill/>
          <a:ln>
            <a:noFill/>
          </a:ln>
        </p:spPr>
      </p:pic>
      <p:sp>
        <p:nvSpPr>
          <p:cNvPr id="279" name="Google Shape;279;p26"/>
          <p:cNvSpPr txBox="1"/>
          <p:nvPr/>
        </p:nvSpPr>
        <p:spPr>
          <a:xfrm>
            <a:off x="0" y="209675"/>
            <a:ext cx="8520600" cy="443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vi" sz="3200"/>
              <a:t>Triplet loss</a:t>
            </a:r>
            <a:endParaRPr sz="3200">
              <a:solidFill>
                <a:srgbClr val="000000"/>
              </a:solidFill>
            </a:endParaRPr>
          </a:p>
        </p:txBody>
      </p:sp>
      <p:sp>
        <p:nvSpPr>
          <p:cNvPr id="280" name="Google Shape;280;p26"/>
          <p:cNvSpPr txBox="1"/>
          <p:nvPr/>
        </p:nvSpPr>
        <p:spPr>
          <a:xfrm>
            <a:off x="3325" y="4884725"/>
            <a:ext cx="8004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vi" sz="1000" u="sng">
                <a:solidFill>
                  <a:schemeClr val="hlink"/>
                </a:solidFill>
                <a:hlinkClick r:id="rId4"/>
              </a:rPr>
              <a:t>Florian Schroff, et al, FaceNet: A Unified Embedding for Face Recognition and Clustering, CVPR 2015</a:t>
            </a:r>
            <a:endParaRPr i="1" sz="1000"/>
          </a:p>
        </p:txBody>
      </p:sp>
      <p:pic>
        <p:nvPicPr>
          <p:cNvPr id="281" name="Google Shape;281;p26"/>
          <p:cNvPicPr preferRelativeResize="0"/>
          <p:nvPr/>
        </p:nvPicPr>
        <p:blipFill>
          <a:blip r:embed="rId5">
            <a:alphaModFix/>
          </a:blip>
          <a:stretch>
            <a:fillRect/>
          </a:stretch>
        </p:blipFill>
        <p:spPr>
          <a:xfrm>
            <a:off x="4584095" y="694311"/>
            <a:ext cx="2279781" cy="1291764"/>
          </a:xfrm>
          <a:prstGeom prst="rect">
            <a:avLst/>
          </a:prstGeom>
          <a:noFill/>
          <a:ln>
            <a:noFill/>
          </a:ln>
        </p:spPr>
      </p:pic>
      <p:pic>
        <p:nvPicPr>
          <p:cNvPr id="282" name="Google Shape;282;p26"/>
          <p:cNvPicPr preferRelativeResize="0"/>
          <p:nvPr/>
        </p:nvPicPr>
        <p:blipFill>
          <a:blip r:embed="rId6">
            <a:alphaModFix/>
          </a:blip>
          <a:stretch>
            <a:fillRect/>
          </a:stretch>
        </p:blipFill>
        <p:spPr>
          <a:xfrm>
            <a:off x="390525" y="689075"/>
            <a:ext cx="2312442" cy="1286023"/>
          </a:xfrm>
          <a:prstGeom prst="rect">
            <a:avLst/>
          </a:prstGeom>
          <a:noFill/>
          <a:ln>
            <a:noFill/>
          </a:ln>
        </p:spPr>
      </p:pic>
      <p:sp>
        <p:nvSpPr>
          <p:cNvPr id="283" name="Google Shape;283;p26"/>
          <p:cNvSpPr txBox="1"/>
          <p:nvPr/>
        </p:nvSpPr>
        <p:spPr>
          <a:xfrm>
            <a:off x="529050" y="1929250"/>
            <a:ext cx="74031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a:t>Plus a positive margin</a:t>
            </a:r>
            <a:r>
              <a:rPr lang="vi"/>
              <a:t>      to avoid the identical zero function: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vi"/>
              <a:t>⇒ In order to satisfy the condition: A and P must be pulled into similarity, simultaneously A and N must be pushed away.</a:t>
            </a:r>
            <a:endParaRPr/>
          </a:p>
          <a:p>
            <a:pPr indent="0" lvl="0" marL="0" rtl="0" algn="l">
              <a:spcBef>
                <a:spcPts val="0"/>
              </a:spcBef>
              <a:spcAft>
                <a:spcPts val="0"/>
              </a:spcAft>
              <a:buNone/>
            </a:pPr>
            <a:r>
              <a:t/>
            </a:r>
            <a:endParaRPr/>
          </a:p>
        </p:txBody>
      </p:sp>
      <p:pic>
        <p:nvPicPr>
          <p:cNvPr id="284" name="Google Shape;284;p26"/>
          <p:cNvPicPr preferRelativeResize="0"/>
          <p:nvPr/>
        </p:nvPicPr>
        <p:blipFill>
          <a:blip r:embed="rId7">
            <a:alphaModFix/>
          </a:blip>
          <a:stretch>
            <a:fillRect/>
          </a:stretch>
        </p:blipFill>
        <p:spPr>
          <a:xfrm>
            <a:off x="2875425" y="2371725"/>
            <a:ext cx="3305175" cy="200025"/>
          </a:xfrm>
          <a:prstGeom prst="rect">
            <a:avLst/>
          </a:prstGeom>
          <a:noFill/>
          <a:ln>
            <a:noFill/>
          </a:ln>
        </p:spPr>
      </p:pic>
      <p:pic>
        <p:nvPicPr>
          <p:cNvPr id="285" name="Google Shape;285;p26"/>
          <p:cNvPicPr preferRelativeResize="0"/>
          <p:nvPr/>
        </p:nvPicPr>
        <p:blipFill>
          <a:blip r:embed="rId8">
            <a:alphaModFix/>
          </a:blip>
          <a:stretch>
            <a:fillRect/>
          </a:stretch>
        </p:blipFill>
        <p:spPr>
          <a:xfrm>
            <a:off x="2605350" y="2083900"/>
            <a:ext cx="123200" cy="89575"/>
          </a:xfrm>
          <a:prstGeom prst="rect">
            <a:avLst/>
          </a:prstGeom>
          <a:noFill/>
          <a:ln>
            <a:noFill/>
          </a:ln>
        </p:spPr>
      </p:pic>
      <p:pic>
        <p:nvPicPr>
          <p:cNvPr id="286" name="Google Shape;286;p26"/>
          <p:cNvPicPr preferRelativeResize="0"/>
          <p:nvPr/>
        </p:nvPicPr>
        <p:blipFill rotWithShape="1">
          <a:blip r:embed="rId9">
            <a:alphaModFix/>
          </a:blip>
          <a:srcRect b="40405" l="0" r="0" t="0"/>
          <a:stretch/>
        </p:blipFill>
        <p:spPr>
          <a:xfrm>
            <a:off x="1901975" y="3349675"/>
            <a:ext cx="5587575" cy="1448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pic>
        <p:nvPicPr>
          <p:cNvPr id="291" name="Google Shape;291;p27"/>
          <p:cNvPicPr preferRelativeResize="0"/>
          <p:nvPr/>
        </p:nvPicPr>
        <p:blipFill rotWithShape="1">
          <a:blip r:embed="rId3">
            <a:alphaModFix/>
          </a:blip>
          <a:srcRect b="0" l="0" r="0" t="0"/>
          <a:stretch/>
        </p:blipFill>
        <p:spPr>
          <a:xfrm>
            <a:off x="8217650" y="0"/>
            <a:ext cx="926351" cy="926351"/>
          </a:xfrm>
          <a:prstGeom prst="rect">
            <a:avLst/>
          </a:prstGeom>
          <a:noFill/>
          <a:ln>
            <a:noFill/>
          </a:ln>
        </p:spPr>
      </p:pic>
      <p:sp>
        <p:nvSpPr>
          <p:cNvPr id="292" name="Google Shape;292;p27"/>
          <p:cNvSpPr txBox="1"/>
          <p:nvPr/>
        </p:nvSpPr>
        <p:spPr>
          <a:xfrm>
            <a:off x="0" y="209675"/>
            <a:ext cx="8520600" cy="443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vi" sz="3200"/>
              <a:t>Triplet loss</a:t>
            </a:r>
            <a:endParaRPr sz="3200">
              <a:solidFill>
                <a:srgbClr val="000000"/>
              </a:solidFill>
            </a:endParaRPr>
          </a:p>
        </p:txBody>
      </p:sp>
      <p:sp>
        <p:nvSpPr>
          <p:cNvPr id="293" name="Google Shape;293;p27"/>
          <p:cNvSpPr txBox="1"/>
          <p:nvPr/>
        </p:nvSpPr>
        <p:spPr>
          <a:xfrm>
            <a:off x="3325" y="4884725"/>
            <a:ext cx="8004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vi" sz="1000" u="sng">
                <a:solidFill>
                  <a:schemeClr val="hlink"/>
                </a:solidFill>
                <a:hlinkClick r:id="rId4"/>
              </a:rPr>
              <a:t>Florian Schroff, et al, FaceNet: A Unified Embedding for Face Recognition and Clustering, CVPR 2015</a:t>
            </a:r>
            <a:endParaRPr i="1" sz="1000"/>
          </a:p>
        </p:txBody>
      </p:sp>
      <p:sp>
        <p:nvSpPr>
          <p:cNvPr id="294" name="Google Shape;294;p27"/>
          <p:cNvSpPr txBox="1"/>
          <p:nvPr/>
        </p:nvSpPr>
        <p:spPr>
          <a:xfrm>
            <a:off x="352875" y="895825"/>
            <a:ext cx="8559900" cy="4494600"/>
          </a:xfrm>
          <a:prstGeom prst="rect">
            <a:avLst/>
          </a:prstGeom>
          <a:noFill/>
          <a:ln>
            <a:noFill/>
          </a:ln>
        </p:spPr>
        <p:txBody>
          <a:bodyPr anchorCtr="0" anchor="t" bIns="91425" lIns="91425" spcFirstLastPara="1" rIns="91425" wrap="square" tIns="91425">
            <a:spAutoFit/>
          </a:bodyPr>
          <a:lstStyle/>
          <a:p>
            <a:pPr indent="0" lvl="0" marL="0" rtl="0" algn="l">
              <a:lnSpc>
                <a:spcPct val="8181"/>
              </a:lnSpc>
              <a:spcBef>
                <a:spcPts val="1200"/>
              </a:spcBef>
              <a:spcAft>
                <a:spcPts val="0"/>
              </a:spcAft>
              <a:buNone/>
            </a:pPr>
            <a:r>
              <a:rPr lang="vi">
                <a:solidFill>
                  <a:schemeClr val="dk1"/>
                </a:solidFill>
              </a:rPr>
              <a:t>Input is a triplet loss </a:t>
            </a:r>
            <a:r>
              <a:rPr b="1" lang="vi">
                <a:solidFill>
                  <a:schemeClr val="dk1"/>
                </a:solidFill>
              </a:rPr>
              <a:t>(A, P, N)</a:t>
            </a:r>
            <a:r>
              <a:rPr lang="vi">
                <a:solidFill>
                  <a:schemeClr val="dk1"/>
                </a:solidFill>
              </a:rPr>
              <a:t>. Need to </a:t>
            </a:r>
            <a:r>
              <a:rPr b="1" lang="vi">
                <a:solidFill>
                  <a:schemeClr val="dk1"/>
                </a:solidFill>
              </a:rPr>
              <a:t>minimize</a:t>
            </a:r>
            <a:r>
              <a:rPr lang="vi" sz="1100">
                <a:solidFill>
                  <a:schemeClr val="dk1"/>
                </a:solidFill>
              </a:rPr>
              <a:t> </a:t>
            </a:r>
            <a:r>
              <a:rPr lang="vi">
                <a:solidFill>
                  <a:schemeClr val="dk1"/>
                </a:solidFill>
              </a:rPr>
              <a:t>the loss function:</a:t>
            </a:r>
            <a:endParaRPr>
              <a:solidFill>
                <a:schemeClr val="dk1"/>
              </a:solidFill>
            </a:endParaRPr>
          </a:p>
          <a:p>
            <a:pPr indent="0" lvl="0" marL="0" rtl="0" algn="l">
              <a:lnSpc>
                <a:spcPct val="7840"/>
              </a:lnSpc>
              <a:spcBef>
                <a:spcPts val="1200"/>
              </a:spcBef>
              <a:spcAft>
                <a:spcPts val="0"/>
              </a:spcAft>
              <a:buNone/>
            </a:pPr>
            <a:r>
              <a:t/>
            </a:r>
            <a:endParaRPr sz="1100">
              <a:solidFill>
                <a:schemeClr val="dk1"/>
              </a:solidFill>
            </a:endParaRPr>
          </a:p>
          <a:p>
            <a:pPr indent="0" lvl="0" marL="0" rtl="0" algn="l">
              <a:lnSpc>
                <a:spcPct val="7840"/>
              </a:lnSpc>
              <a:spcBef>
                <a:spcPts val="1200"/>
              </a:spcBef>
              <a:spcAft>
                <a:spcPts val="0"/>
              </a:spcAft>
              <a:buNone/>
            </a:pPr>
            <a:r>
              <a:t/>
            </a:r>
            <a:endParaRPr sz="1100">
              <a:solidFill>
                <a:schemeClr val="dk1"/>
              </a:solidFill>
            </a:endParaRPr>
          </a:p>
          <a:p>
            <a:pPr indent="0" lvl="0" marL="0" rtl="0" algn="l">
              <a:lnSpc>
                <a:spcPct val="8181"/>
              </a:lnSpc>
              <a:spcBef>
                <a:spcPts val="1200"/>
              </a:spcBef>
              <a:spcAft>
                <a:spcPts val="0"/>
              </a:spcAft>
              <a:buNone/>
            </a:pPr>
            <a:r>
              <a:rPr b="1" lang="vi">
                <a:solidFill>
                  <a:schemeClr val="dk1"/>
                </a:solidFill>
              </a:rPr>
              <a:t>Why we need maximum function in outside ?</a:t>
            </a:r>
            <a:endParaRPr b="1">
              <a:solidFill>
                <a:schemeClr val="dk1"/>
              </a:solidFill>
            </a:endParaRPr>
          </a:p>
          <a:p>
            <a:pPr indent="-317500" lvl="0" marL="457200" rtl="0" algn="l">
              <a:lnSpc>
                <a:spcPct val="8181"/>
              </a:lnSpc>
              <a:spcBef>
                <a:spcPts val="1200"/>
              </a:spcBef>
              <a:spcAft>
                <a:spcPts val="0"/>
              </a:spcAft>
              <a:buClr>
                <a:schemeClr val="dk1"/>
              </a:buClr>
              <a:buSzPts val="1400"/>
              <a:buChar char="●"/>
            </a:pPr>
            <a:r>
              <a:rPr lang="vi">
                <a:solidFill>
                  <a:schemeClr val="dk1"/>
                </a:solidFill>
              </a:rPr>
              <a:t>With triplet (A, P, N) satisfies:</a:t>
            </a:r>
            <a:endParaRPr>
              <a:solidFill>
                <a:schemeClr val="dk1"/>
              </a:solidFill>
            </a:endParaRPr>
          </a:p>
          <a:p>
            <a:pPr indent="0" lvl="0" marL="0" rtl="0" algn="l">
              <a:lnSpc>
                <a:spcPct val="8181"/>
              </a:lnSpc>
              <a:spcBef>
                <a:spcPts val="1200"/>
              </a:spcBef>
              <a:spcAft>
                <a:spcPts val="0"/>
              </a:spcAft>
              <a:buNone/>
            </a:pPr>
            <a:r>
              <a:t/>
            </a:r>
            <a:endParaRPr>
              <a:solidFill>
                <a:schemeClr val="dk1"/>
              </a:solidFill>
            </a:endParaRPr>
          </a:p>
          <a:p>
            <a:pPr indent="0" lvl="0" marL="0" rtl="0" algn="l">
              <a:lnSpc>
                <a:spcPct val="8181"/>
              </a:lnSpc>
              <a:spcBef>
                <a:spcPts val="1200"/>
              </a:spcBef>
              <a:spcAft>
                <a:spcPts val="0"/>
              </a:spcAft>
              <a:buNone/>
            </a:pPr>
            <a:r>
              <a:rPr lang="vi">
                <a:solidFill>
                  <a:schemeClr val="dk1"/>
                </a:solidFill>
              </a:rPr>
              <a:t>   	⇒ We do not need to care about learning representation because they can be easily discriminated</a:t>
            </a:r>
            <a:endParaRPr>
              <a:solidFill>
                <a:schemeClr val="dk1"/>
              </a:solidFill>
            </a:endParaRPr>
          </a:p>
          <a:p>
            <a:pPr indent="-317500" lvl="0" marL="457200" rtl="0" algn="l">
              <a:lnSpc>
                <a:spcPct val="8181"/>
              </a:lnSpc>
              <a:spcBef>
                <a:spcPts val="1200"/>
              </a:spcBef>
              <a:spcAft>
                <a:spcPts val="0"/>
              </a:spcAft>
              <a:buClr>
                <a:schemeClr val="dk1"/>
              </a:buClr>
              <a:buSzPts val="1400"/>
              <a:buChar char="●"/>
            </a:pPr>
            <a:r>
              <a:rPr lang="vi">
                <a:solidFill>
                  <a:schemeClr val="dk1"/>
                </a:solidFill>
              </a:rPr>
              <a:t>With triplet (A, P, N) satisfies:</a:t>
            </a:r>
            <a:endParaRPr>
              <a:solidFill>
                <a:schemeClr val="dk1"/>
              </a:solidFill>
            </a:endParaRPr>
          </a:p>
          <a:p>
            <a:pPr indent="0" lvl="0" marL="0" rtl="0" algn="l">
              <a:lnSpc>
                <a:spcPct val="8181"/>
              </a:lnSpc>
              <a:spcBef>
                <a:spcPts val="1200"/>
              </a:spcBef>
              <a:spcAft>
                <a:spcPts val="0"/>
              </a:spcAft>
              <a:buNone/>
            </a:pPr>
            <a:r>
              <a:t/>
            </a:r>
            <a:endParaRPr>
              <a:solidFill>
                <a:schemeClr val="dk1"/>
              </a:solidFill>
            </a:endParaRPr>
          </a:p>
          <a:p>
            <a:pPr indent="0" lvl="0" marL="457200" rtl="0" algn="l">
              <a:lnSpc>
                <a:spcPct val="8181"/>
              </a:lnSpc>
              <a:spcBef>
                <a:spcPts val="1200"/>
              </a:spcBef>
              <a:spcAft>
                <a:spcPts val="0"/>
              </a:spcAft>
              <a:buNone/>
            </a:pPr>
            <a:r>
              <a:rPr lang="vi">
                <a:solidFill>
                  <a:schemeClr val="dk1"/>
                </a:solidFill>
              </a:rPr>
              <a:t>⇒ triplet is hard case and we need to reduce distance between negative loss and anchor in order to reduce the loss function. </a:t>
            </a:r>
            <a:endParaRPr>
              <a:solidFill>
                <a:schemeClr val="dk1"/>
              </a:solidFill>
            </a:endParaRPr>
          </a:p>
          <a:p>
            <a:pPr indent="0" lvl="0" marL="0" rtl="0" algn="l">
              <a:lnSpc>
                <a:spcPct val="7840"/>
              </a:lnSpc>
              <a:spcBef>
                <a:spcPts val="1200"/>
              </a:spcBef>
              <a:spcAft>
                <a:spcPts val="0"/>
              </a:spcAft>
              <a:buNone/>
            </a:pPr>
            <a:r>
              <a:t/>
            </a:r>
            <a:endParaRPr sz="1100">
              <a:solidFill>
                <a:schemeClr val="dk1"/>
              </a:solidFill>
            </a:endParaRPr>
          </a:p>
          <a:p>
            <a:pPr indent="0" lvl="0" marL="0" rtl="0" algn="l">
              <a:lnSpc>
                <a:spcPct val="7840"/>
              </a:lnSpc>
              <a:spcBef>
                <a:spcPts val="1200"/>
              </a:spcBef>
              <a:spcAft>
                <a:spcPts val="700"/>
              </a:spcAft>
              <a:buNone/>
            </a:pPr>
            <a:r>
              <a:t/>
            </a:r>
            <a:endParaRPr sz="1100">
              <a:solidFill>
                <a:schemeClr val="dk1"/>
              </a:solidFill>
            </a:endParaRPr>
          </a:p>
        </p:txBody>
      </p:sp>
      <p:pic>
        <p:nvPicPr>
          <p:cNvPr id="295" name="Google Shape;295;p27"/>
          <p:cNvPicPr preferRelativeResize="0"/>
          <p:nvPr/>
        </p:nvPicPr>
        <p:blipFill>
          <a:blip r:embed="rId5">
            <a:alphaModFix/>
          </a:blip>
          <a:stretch>
            <a:fillRect/>
          </a:stretch>
        </p:blipFill>
        <p:spPr>
          <a:xfrm>
            <a:off x="2051588" y="1414550"/>
            <a:ext cx="4676775" cy="200025"/>
          </a:xfrm>
          <a:prstGeom prst="rect">
            <a:avLst/>
          </a:prstGeom>
          <a:noFill/>
          <a:ln>
            <a:noFill/>
          </a:ln>
        </p:spPr>
      </p:pic>
      <p:pic>
        <p:nvPicPr>
          <p:cNvPr id="296" name="Google Shape;296;p27"/>
          <p:cNvPicPr preferRelativeResize="0"/>
          <p:nvPr/>
        </p:nvPicPr>
        <p:blipFill>
          <a:blip r:embed="rId6">
            <a:alphaModFix/>
          </a:blip>
          <a:stretch>
            <a:fillRect/>
          </a:stretch>
        </p:blipFill>
        <p:spPr>
          <a:xfrm>
            <a:off x="1066800" y="2660425"/>
            <a:ext cx="3305175" cy="200025"/>
          </a:xfrm>
          <a:prstGeom prst="rect">
            <a:avLst/>
          </a:prstGeom>
          <a:noFill/>
          <a:ln>
            <a:noFill/>
          </a:ln>
        </p:spPr>
      </p:pic>
      <p:pic>
        <p:nvPicPr>
          <p:cNvPr id="297" name="Google Shape;297;p27"/>
          <p:cNvPicPr preferRelativeResize="0"/>
          <p:nvPr/>
        </p:nvPicPr>
        <p:blipFill>
          <a:blip r:embed="rId7">
            <a:alphaModFix/>
          </a:blip>
          <a:stretch>
            <a:fillRect/>
          </a:stretch>
        </p:blipFill>
        <p:spPr>
          <a:xfrm>
            <a:off x="990600" y="3826525"/>
            <a:ext cx="3305177" cy="200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pic>
        <p:nvPicPr>
          <p:cNvPr id="302" name="Google Shape;302;p28"/>
          <p:cNvPicPr preferRelativeResize="0"/>
          <p:nvPr/>
        </p:nvPicPr>
        <p:blipFill rotWithShape="1">
          <a:blip r:embed="rId3">
            <a:alphaModFix/>
          </a:blip>
          <a:srcRect b="0" l="0" r="0" t="0"/>
          <a:stretch/>
        </p:blipFill>
        <p:spPr>
          <a:xfrm>
            <a:off x="8217650" y="0"/>
            <a:ext cx="926351" cy="926351"/>
          </a:xfrm>
          <a:prstGeom prst="rect">
            <a:avLst/>
          </a:prstGeom>
          <a:noFill/>
          <a:ln>
            <a:noFill/>
          </a:ln>
        </p:spPr>
      </p:pic>
      <p:sp>
        <p:nvSpPr>
          <p:cNvPr id="303" name="Google Shape;303;p28"/>
          <p:cNvSpPr txBox="1"/>
          <p:nvPr/>
        </p:nvSpPr>
        <p:spPr>
          <a:xfrm>
            <a:off x="0" y="209675"/>
            <a:ext cx="8520600" cy="443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vi" sz="3200"/>
              <a:t>Triplet loss</a:t>
            </a:r>
            <a:endParaRPr sz="3200">
              <a:solidFill>
                <a:srgbClr val="000000"/>
              </a:solidFill>
            </a:endParaRPr>
          </a:p>
        </p:txBody>
      </p:sp>
      <p:sp>
        <p:nvSpPr>
          <p:cNvPr id="304" name="Google Shape;304;p28"/>
          <p:cNvSpPr txBox="1"/>
          <p:nvPr/>
        </p:nvSpPr>
        <p:spPr>
          <a:xfrm>
            <a:off x="3325" y="4884725"/>
            <a:ext cx="8004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vi" sz="1000" u="sng">
                <a:solidFill>
                  <a:schemeClr val="hlink"/>
                </a:solidFill>
                <a:hlinkClick r:id="rId4"/>
              </a:rPr>
              <a:t>Florian Schroff, et al, FaceNet: A Unified Embedding for Face Recognition and Clustering, CVPR 2015</a:t>
            </a:r>
            <a:endParaRPr i="1" sz="1000"/>
          </a:p>
        </p:txBody>
      </p:sp>
      <p:sp>
        <p:nvSpPr>
          <p:cNvPr id="305" name="Google Shape;305;p28"/>
          <p:cNvSpPr txBox="1"/>
          <p:nvPr/>
        </p:nvSpPr>
        <p:spPr>
          <a:xfrm>
            <a:off x="352875" y="895825"/>
            <a:ext cx="8559900" cy="2739900"/>
          </a:xfrm>
          <a:prstGeom prst="rect">
            <a:avLst/>
          </a:prstGeom>
          <a:noFill/>
          <a:ln>
            <a:noFill/>
          </a:ln>
        </p:spPr>
        <p:txBody>
          <a:bodyPr anchorCtr="0" anchor="t" bIns="91425" lIns="91425" spcFirstLastPara="1" rIns="91425" wrap="square" tIns="91425">
            <a:spAutoFit/>
          </a:bodyPr>
          <a:lstStyle/>
          <a:p>
            <a:pPr indent="0" lvl="0" marL="0" rtl="0" algn="l">
              <a:lnSpc>
                <a:spcPct val="8181"/>
              </a:lnSpc>
              <a:spcBef>
                <a:spcPts val="1200"/>
              </a:spcBef>
              <a:spcAft>
                <a:spcPts val="0"/>
              </a:spcAft>
              <a:buNone/>
            </a:pPr>
            <a:r>
              <a:rPr lang="vi">
                <a:solidFill>
                  <a:schemeClr val="dk1"/>
                </a:solidFill>
              </a:rPr>
              <a:t>Input is a triplet loss </a:t>
            </a:r>
            <a:r>
              <a:rPr b="1" lang="vi">
                <a:solidFill>
                  <a:schemeClr val="dk1"/>
                </a:solidFill>
              </a:rPr>
              <a:t>(A, P, N)</a:t>
            </a:r>
            <a:r>
              <a:rPr lang="vi">
                <a:solidFill>
                  <a:schemeClr val="dk1"/>
                </a:solidFill>
              </a:rPr>
              <a:t>. Need to </a:t>
            </a:r>
            <a:r>
              <a:rPr b="1" lang="vi">
                <a:solidFill>
                  <a:schemeClr val="dk1"/>
                </a:solidFill>
              </a:rPr>
              <a:t>minimize</a:t>
            </a:r>
            <a:r>
              <a:rPr lang="vi" sz="1100">
                <a:solidFill>
                  <a:schemeClr val="dk1"/>
                </a:solidFill>
              </a:rPr>
              <a:t> </a:t>
            </a:r>
            <a:r>
              <a:rPr lang="vi">
                <a:solidFill>
                  <a:schemeClr val="dk1"/>
                </a:solidFill>
              </a:rPr>
              <a:t>the loss function:</a:t>
            </a:r>
            <a:endParaRPr>
              <a:solidFill>
                <a:schemeClr val="dk1"/>
              </a:solidFill>
            </a:endParaRPr>
          </a:p>
          <a:p>
            <a:pPr indent="0" lvl="0" marL="0" rtl="0" algn="l">
              <a:lnSpc>
                <a:spcPct val="7840"/>
              </a:lnSpc>
              <a:spcBef>
                <a:spcPts val="1200"/>
              </a:spcBef>
              <a:spcAft>
                <a:spcPts val="0"/>
              </a:spcAft>
              <a:buNone/>
            </a:pPr>
            <a:r>
              <a:t/>
            </a:r>
            <a:endParaRPr sz="1100">
              <a:solidFill>
                <a:schemeClr val="dk1"/>
              </a:solidFill>
            </a:endParaRPr>
          </a:p>
          <a:p>
            <a:pPr indent="0" lvl="0" marL="0" rtl="0" algn="l">
              <a:lnSpc>
                <a:spcPct val="7840"/>
              </a:lnSpc>
              <a:spcBef>
                <a:spcPts val="1200"/>
              </a:spcBef>
              <a:spcAft>
                <a:spcPts val="0"/>
              </a:spcAft>
              <a:buNone/>
            </a:pPr>
            <a:r>
              <a:t/>
            </a:r>
            <a:endParaRPr sz="1100">
              <a:solidFill>
                <a:schemeClr val="dk1"/>
              </a:solidFill>
            </a:endParaRPr>
          </a:p>
          <a:p>
            <a:pPr indent="0" lvl="0" marL="0" rtl="0" algn="l">
              <a:lnSpc>
                <a:spcPct val="7840"/>
              </a:lnSpc>
              <a:spcBef>
                <a:spcPts val="1200"/>
              </a:spcBef>
              <a:spcAft>
                <a:spcPts val="0"/>
              </a:spcAft>
              <a:buNone/>
            </a:pPr>
            <a:r>
              <a:rPr lang="vi">
                <a:solidFill>
                  <a:schemeClr val="dk1"/>
                </a:solidFill>
              </a:rPr>
              <a:t>Sample</a:t>
            </a:r>
            <a:r>
              <a:rPr lang="vi">
                <a:solidFill>
                  <a:schemeClr val="dk1"/>
                </a:solidFill>
              </a:rPr>
              <a:t> triplets </a:t>
            </a:r>
            <a:r>
              <a:rPr b="1" lang="vi">
                <a:solidFill>
                  <a:schemeClr val="dk1"/>
                </a:solidFill>
              </a:rPr>
              <a:t>(A, P, N)</a:t>
            </a:r>
            <a:r>
              <a:rPr lang="vi">
                <a:solidFill>
                  <a:schemeClr val="dk1"/>
                </a:solidFill>
              </a:rPr>
              <a:t> from training dataset</a:t>
            </a:r>
            <a:r>
              <a:rPr b="1" lang="vi">
                <a:solidFill>
                  <a:schemeClr val="dk1"/>
                </a:solidFill>
              </a:rPr>
              <a:t> X </a:t>
            </a:r>
            <a:r>
              <a:rPr lang="vi">
                <a:solidFill>
                  <a:schemeClr val="dk1"/>
                </a:solidFill>
              </a:rPr>
              <a:t>(for example 10k images per 1k people) to minimize total loss function:</a:t>
            </a:r>
            <a:endParaRPr>
              <a:solidFill>
                <a:schemeClr val="dk1"/>
              </a:solidFill>
            </a:endParaRPr>
          </a:p>
          <a:p>
            <a:pPr indent="0" lvl="0" marL="0" rtl="0" algn="l">
              <a:lnSpc>
                <a:spcPct val="7840"/>
              </a:lnSpc>
              <a:spcBef>
                <a:spcPts val="1200"/>
              </a:spcBef>
              <a:spcAft>
                <a:spcPts val="0"/>
              </a:spcAft>
              <a:buNone/>
            </a:pPr>
            <a:r>
              <a:t/>
            </a:r>
            <a:endParaRPr>
              <a:solidFill>
                <a:schemeClr val="dk1"/>
              </a:solidFill>
            </a:endParaRPr>
          </a:p>
          <a:p>
            <a:pPr indent="0" lvl="0" marL="0" rtl="0" algn="l">
              <a:lnSpc>
                <a:spcPct val="7840"/>
              </a:lnSpc>
              <a:spcBef>
                <a:spcPts val="1200"/>
              </a:spcBef>
              <a:spcAft>
                <a:spcPts val="0"/>
              </a:spcAft>
              <a:buNone/>
            </a:pPr>
            <a:r>
              <a:t/>
            </a:r>
            <a:endParaRPr>
              <a:solidFill>
                <a:schemeClr val="dk1"/>
              </a:solidFill>
            </a:endParaRPr>
          </a:p>
          <a:p>
            <a:pPr indent="0" lvl="0" marL="0" rtl="0" algn="l">
              <a:lnSpc>
                <a:spcPct val="7840"/>
              </a:lnSpc>
              <a:spcBef>
                <a:spcPts val="1200"/>
              </a:spcBef>
              <a:spcAft>
                <a:spcPts val="700"/>
              </a:spcAft>
              <a:buNone/>
            </a:pPr>
            <a:r>
              <a:rPr lang="vi">
                <a:solidFill>
                  <a:schemeClr val="dk1"/>
                </a:solidFill>
              </a:rPr>
              <a:t>Notice: To train model, a person requires at least two anchor (A) and positive (P) </a:t>
            </a:r>
            <a:r>
              <a:rPr lang="vi">
                <a:solidFill>
                  <a:schemeClr val="dk1"/>
                </a:solidFill>
              </a:rPr>
              <a:t>images</a:t>
            </a:r>
            <a:endParaRPr>
              <a:solidFill>
                <a:schemeClr val="dk1"/>
              </a:solidFill>
            </a:endParaRPr>
          </a:p>
        </p:txBody>
      </p:sp>
      <p:pic>
        <p:nvPicPr>
          <p:cNvPr id="306" name="Google Shape;306;p28"/>
          <p:cNvPicPr preferRelativeResize="0"/>
          <p:nvPr/>
        </p:nvPicPr>
        <p:blipFill>
          <a:blip r:embed="rId5">
            <a:alphaModFix/>
          </a:blip>
          <a:stretch>
            <a:fillRect/>
          </a:stretch>
        </p:blipFill>
        <p:spPr>
          <a:xfrm>
            <a:off x="2051588" y="1414550"/>
            <a:ext cx="4676775" cy="200025"/>
          </a:xfrm>
          <a:prstGeom prst="rect">
            <a:avLst/>
          </a:prstGeom>
          <a:noFill/>
          <a:ln>
            <a:noFill/>
          </a:ln>
        </p:spPr>
      </p:pic>
      <p:pic>
        <p:nvPicPr>
          <p:cNvPr id="307" name="Google Shape;307;p28"/>
          <p:cNvPicPr preferRelativeResize="0"/>
          <p:nvPr/>
        </p:nvPicPr>
        <p:blipFill>
          <a:blip r:embed="rId6">
            <a:alphaModFix/>
          </a:blip>
          <a:stretch>
            <a:fillRect/>
          </a:stretch>
        </p:blipFill>
        <p:spPr>
          <a:xfrm>
            <a:off x="2033588" y="2628050"/>
            <a:ext cx="5076825" cy="476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pic>
        <p:nvPicPr>
          <p:cNvPr id="312" name="Google Shape;312;p29"/>
          <p:cNvPicPr preferRelativeResize="0"/>
          <p:nvPr/>
        </p:nvPicPr>
        <p:blipFill rotWithShape="1">
          <a:blip r:embed="rId3">
            <a:alphaModFix/>
          </a:blip>
          <a:srcRect b="0" l="0" r="0" t="0"/>
          <a:stretch/>
        </p:blipFill>
        <p:spPr>
          <a:xfrm>
            <a:off x="8217650" y="0"/>
            <a:ext cx="926351" cy="926351"/>
          </a:xfrm>
          <a:prstGeom prst="rect">
            <a:avLst/>
          </a:prstGeom>
          <a:noFill/>
          <a:ln>
            <a:noFill/>
          </a:ln>
        </p:spPr>
      </p:pic>
      <p:sp>
        <p:nvSpPr>
          <p:cNvPr id="313" name="Google Shape;313;p29"/>
          <p:cNvSpPr txBox="1"/>
          <p:nvPr/>
        </p:nvSpPr>
        <p:spPr>
          <a:xfrm>
            <a:off x="0" y="209675"/>
            <a:ext cx="8520600" cy="443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vi" sz="3200"/>
              <a:t>Choose Triplets (A, P, N)</a:t>
            </a:r>
            <a:endParaRPr sz="3200">
              <a:solidFill>
                <a:srgbClr val="000000"/>
              </a:solidFill>
            </a:endParaRPr>
          </a:p>
        </p:txBody>
      </p:sp>
      <p:sp>
        <p:nvSpPr>
          <p:cNvPr id="314" name="Google Shape;314;p29"/>
          <p:cNvSpPr txBox="1"/>
          <p:nvPr/>
        </p:nvSpPr>
        <p:spPr>
          <a:xfrm>
            <a:off x="3325" y="4884725"/>
            <a:ext cx="8004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vi" sz="1000" u="sng">
                <a:solidFill>
                  <a:schemeClr val="hlink"/>
                </a:solidFill>
                <a:hlinkClick r:id="rId4"/>
              </a:rPr>
              <a:t>Florian Schroff, et al, FaceNet: A Unified Embedding for Face Recognition and Clustering, CVPR 2015</a:t>
            </a:r>
            <a:endParaRPr i="1" sz="1000"/>
          </a:p>
        </p:txBody>
      </p:sp>
      <p:sp>
        <p:nvSpPr>
          <p:cNvPr id="315" name="Google Shape;315;p29"/>
          <p:cNvSpPr txBox="1"/>
          <p:nvPr/>
        </p:nvSpPr>
        <p:spPr>
          <a:xfrm>
            <a:off x="352875" y="895825"/>
            <a:ext cx="8559900" cy="2308800"/>
          </a:xfrm>
          <a:prstGeom prst="rect">
            <a:avLst/>
          </a:prstGeom>
          <a:noFill/>
          <a:ln>
            <a:noFill/>
          </a:ln>
        </p:spPr>
        <p:txBody>
          <a:bodyPr anchorCtr="0" anchor="t" bIns="91425" lIns="91425" spcFirstLastPara="1" rIns="91425" wrap="square" tIns="91425">
            <a:spAutoFit/>
          </a:bodyPr>
          <a:lstStyle/>
          <a:p>
            <a:pPr indent="-317500" lvl="0" marL="457200" rtl="0" algn="l">
              <a:lnSpc>
                <a:spcPct val="7840"/>
              </a:lnSpc>
              <a:spcBef>
                <a:spcPts val="1200"/>
              </a:spcBef>
              <a:spcAft>
                <a:spcPts val="0"/>
              </a:spcAft>
              <a:buClr>
                <a:schemeClr val="dk1"/>
              </a:buClr>
              <a:buSzPts val="1400"/>
              <a:buChar char="●"/>
            </a:pPr>
            <a:r>
              <a:rPr lang="vi">
                <a:solidFill>
                  <a:schemeClr val="dk1"/>
                </a:solidFill>
              </a:rPr>
              <a:t>If we randomly choose (A, P, N):</a:t>
            </a:r>
            <a:endParaRPr>
              <a:solidFill>
                <a:schemeClr val="dk1"/>
              </a:solidFill>
            </a:endParaRPr>
          </a:p>
          <a:p>
            <a:pPr indent="0" lvl="0" marL="0" rtl="0" algn="l">
              <a:lnSpc>
                <a:spcPct val="7840"/>
              </a:lnSpc>
              <a:spcBef>
                <a:spcPts val="1200"/>
              </a:spcBef>
              <a:spcAft>
                <a:spcPts val="0"/>
              </a:spcAft>
              <a:buNone/>
            </a:pPr>
            <a:r>
              <a:rPr lang="vi">
                <a:solidFill>
                  <a:schemeClr val="dk1"/>
                </a:solidFill>
              </a:rPr>
              <a:t>	The condition                                                        can be easy to satisfy.</a:t>
            </a:r>
            <a:endParaRPr>
              <a:solidFill>
                <a:schemeClr val="dk1"/>
              </a:solidFill>
            </a:endParaRPr>
          </a:p>
          <a:p>
            <a:pPr indent="0" lvl="0" marL="0" rtl="0" algn="l">
              <a:lnSpc>
                <a:spcPct val="7840"/>
              </a:lnSpc>
              <a:spcBef>
                <a:spcPts val="1200"/>
              </a:spcBef>
              <a:spcAft>
                <a:spcPts val="0"/>
              </a:spcAft>
              <a:buNone/>
            </a:pPr>
            <a:r>
              <a:t/>
            </a:r>
            <a:endParaRPr>
              <a:solidFill>
                <a:schemeClr val="dk1"/>
              </a:solidFill>
            </a:endParaRPr>
          </a:p>
          <a:p>
            <a:pPr indent="-317500" lvl="0" marL="457200" rtl="0" algn="l">
              <a:lnSpc>
                <a:spcPct val="7840"/>
              </a:lnSpc>
              <a:spcBef>
                <a:spcPts val="1200"/>
              </a:spcBef>
              <a:spcAft>
                <a:spcPts val="0"/>
              </a:spcAft>
              <a:buClr>
                <a:schemeClr val="dk1"/>
              </a:buClr>
              <a:buSzPts val="1400"/>
              <a:buChar char="●"/>
            </a:pPr>
            <a:r>
              <a:rPr lang="vi">
                <a:solidFill>
                  <a:schemeClr val="dk1"/>
                </a:solidFill>
              </a:rPr>
              <a:t> Need to select hard triplets (A, P, N):</a:t>
            </a:r>
            <a:endParaRPr>
              <a:solidFill>
                <a:schemeClr val="dk1"/>
              </a:solidFill>
            </a:endParaRPr>
          </a:p>
          <a:p>
            <a:pPr indent="-317500" lvl="1" marL="914400" rtl="0" algn="l">
              <a:lnSpc>
                <a:spcPct val="7840"/>
              </a:lnSpc>
              <a:spcBef>
                <a:spcPts val="0"/>
              </a:spcBef>
              <a:spcAft>
                <a:spcPts val="0"/>
              </a:spcAft>
              <a:buClr>
                <a:schemeClr val="dk1"/>
              </a:buClr>
              <a:buSzPts val="1400"/>
              <a:buChar char="○"/>
            </a:pPr>
            <a:r>
              <a:rPr lang="vi">
                <a:solidFill>
                  <a:schemeClr val="dk1"/>
                </a:solidFill>
              </a:rPr>
              <a:t>Increase the left hand side d</a:t>
            </a:r>
            <a:r>
              <a:rPr b="1" lang="vi">
                <a:solidFill>
                  <a:schemeClr val="dk1"/>
                </a:solidFill>
              </a:rPr>
              <a:t>(A, P): </a:t>
            </a:r>
            <a:r>
              <a:rPr lang="vi">
                <a:solidFill>
                  <a:schemeClr val="dk1"/>
                </a:solidFill>
              </a:rPr>
              <a:t>Anchor and Positive image must be different.</a:t>
            </a:r>
            <a:endParaRPr>
              <a:solidFill>
                <a:schemeClr val="dk1"/>
              </a:solidFill>
            </a:endParaRPr>
          </a:p>
          <a:p>
            <a:pPr indent="-317500" lvl="1" marL="914400" rtl="0" algn="l">
              <a:lnSpc>
                <a:spcPct val="7840"/>
              </a:lnSpc>
              <a:spcBef>
                <a:spcPts val="0"/>
              </a:spcBef>
              <a:spcAft>
                <a:spcPts val="0"/>
              </a:spcAft>
              <a:buClr>
                <a:schemeClr val="dk1"/>
              </a:buClr>
              <a:buSzPts val="1400"/>
              <a:buChar char="○"/>
            </a:pPr>
            <a:r>
              <a:rPr lang="vi">
                <a:solidFill>
                  <a:schemeClr val="dk1"/>
                </a:solidFill>
              </a:rPr>
              <a:t>Or decrease the right hand side d</a:t>
            </a:r>
            <a:r>
              <a:rPr b="1" lang="vi">
                <a:solidFill>
                  <a:schemeClr val="dk1"/>
                </a:solidFill>
              </a:rPr>
              <a:t>(A, N)</a:t>
            </a:r>
            <a:r>
              <a:rPr lang="vi">
                <a:solidFill>
                  <a:schemeClr val="dk1"/>
                </a:solidFill>
              </a:rPr>
              <a:t>: Negative image is very similar to Anchor image.</a:t>
            </a:r>
            <a:endParaRPr>
              <a:solidFill>
                <a:schemeClr val="dk1"/>
              </a:solidFill>
            </a:endParaRPr>
          </a:p>
          <a:p>
            <a:pPr indent="0" lvl="0" marL="0" rtl="0" algn="l">
              <a:lnSpc>
                <a:spcPct val="7840"/>
              </a:lnSpc>
              <a:spcBef>
                <a:spcPts val="1200"/>
              </a:spcBef>
              <a:spcAft>
                <a:spcPts val="700"/>
              </a:spcAft>
              <a:buNone/>
            </a:pPr>
            <a:r>
              <a:rPr lang="vi">
                <a:solidFill>
                  <a:schemeClr val="dk1"/>
                </a:solidFill>
              </a:rPr>
              <a:t>	⇒ Apply choosing hard triplets can increase computational efficiency of learning algorithm </a:t>
            </a:r>
            <a:endParaRPr>
              <a:solidFill>
                <a:schemeClr val="dk1"/>
              </a:solidFill>
            </a:endParaRPr>
          </a:p>
        </p:txBody>
      </p:sp>
      <p:pic>
        <p:nvPicPr>
          <p:cNvPr id="316" name="Google Shape;316;p29"/>
          <p:cNvPicPr preferRelativeResize="0"/>
          <p:nvPr/>
        </p:nvPicPr>
        <p:blipFill>
          <a:blip r:embed="rId5">
            <a:alphaModFix/>
          </a:blip>
          <a:stretch>
            <a:fillRect/>
          </a:stretch>
        </p:blipFill>
        <p:spPr>
          <a:xfrm>
            <a:off x="2266950" y="1372225"/>
            <a:ext cx="2305050" cy="2095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pic>
        <p:nvPicPr>
          <p:cNvPr id="321" name="Google Shape;321;p30"/>
          <p:cNvPicPr preferRelativeResize="0"/>
          <p:nvPr/>
        </p:nvPicPr>
        <p:blipFill rotWithShape="1">
          <a:blip r:embed="rId3">
            <a:alphaModFix/>
          </a:blip>
          <a:srcRect b="0" l="0" r="0" t="0"/>
          <a:stretch/>
        </p:blipFill>
        <p:spPr>
          <a:xfrm>
            <a:off x="8217650" y="0"/>
            <a:ext cx="926351" cy="926351"/>
          </a:xfrm>
          <a:prstGeom prst="rect">
            <a:avLst/>
          </a:prstGeom>
          <a:noFill/>
          <a:ln>
            <a:noFill/>
          </a:ln>
        </p:spPr>
      </p:pic>
      <p:sp>
        <p:nvSpPr>
          <p:cNvPr id="322" name="Google Shape;322;p30"/>
          <p:cNvSpPr txBox="1"/>
          <p:nvPr/>
        </p:nvSpPr>
        <p:spPr>
          <a:xfrm>
            <a:off x="0" y="209675"/>
            <a:ext cx="8520600" cy="443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vi" sz="3200"/>
              <a:t>Summarization</a:t>
            </a:r>
            <a:endParaRPr sz="3200">
              <a:solidFill>
                <a:srgbClr val="000000"/>
              </a:solidFill>
            </a:endParaRPr>
          </a:p>
        </p:txBody>
      </p:sp>
      <p:sp>
        <p:nvSpPr>
          <p:cNvPr id="323" name="Google Shape;323;p30"/>
          <p:cNvSpPr txBox="1"/>
          <p:nvPr/>
        </p:nvSpPr>
        <p:spPr>
          <a:xfrm>
            <a:off x="3325" y="4884725"/>
            <a:ext cx="8004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vi" sz="1000" u="sng">
                <a:solidFill>
                  <a:schemeClr val="hlink"/>
                </a:solidFill>
                <a:hlinkClick r:id="rId4"/>
              </a:rPr>
              <a:t>Florian Schroff, et al, FaceNet: A Unified Embedding for Face Recognition and Clustering, CVPR 2015</a:t>
            </a:r>
            <a:endParaRPr i="1" sz="1000"/>
          </a:p>
        </p:txBody>
      </p:sp>
      <p:sp>
        <p:nvSpPr>
          <p:cNvPr id="324" name="Google Shape;324;p30"/>
          <p:cNvSpPr txBox="1"/>
          <p:nvPr/>
        </p:nvSpPr>
        <p:spPr>
          <a:xfrm>
            <a:off x="352875" y="591025"/>
            <a:ext cx="8559900" cy="4433100"/>
          </a:xfrm>
          <a:prstGeom prst="rect">
            <a:avLst/>
          </a:prstGeom>
          <a:noFill/>
          <a:ln>
            <a:noFill/>
          </a:ln>
        </p:spPr>
        <p:txBody>
          <a:bodyPr anchorCtr="0" anchor="t" bIns="91425" lIns="91425" spcFirstLastPara="1" rIns="91425" wrap="square" tIns="91425">
            <a:spAutoFit/>
          </a:bodyPr>
          <a:lstStyle/>
          <a:p>
            <a:pPr indent="-317500" lvl="0" marL="457200" rtl="0" algn="l">
              <a:lnSpc>
                <a:spcPct val="7840"/>
              </a:lnSpc>
              <a:spcBef>
                <a:spcPts val="1200"/>
              </a:spcBef>
              <a:spcAft>
                <a:spcPts val="0"/>
              </a:spcAft>
              <a:buClr>
                <a:schemeClr val="dk1"/>
              </a:buClr>
              <a:buSzPts val="1400"/>
              <a:buChar char="●"/>
            </a:pPr>
            <a:r>
              <a:rPr lang="vi">
                <a:solidFill>
                  <a:schemeClr val="dk1"/>
                </a:solidFill>
              </a:rPr>
              <a:t>Choose triplet (A, P, N) in which:</a:t>
            </a:r>
            <a:endParaRPr>
              <a:solidFill>
                <a:schemeClr val="dk1"/>
              </a:solidFill>
            </a:endParaRPr>
          </a:p>
          <a:p>
            <a:pPr indent="-317500" lvl="1" marL="914400" rtl="0" algn="l">
              <a:spcBef>
                <a:spcPts val="0"/>
              </a:spcBef>
              <a:spcAft>
                <a:spcPts val="0"/>
              </a:spcAft>
              <a:buClr>
                <a:schemeClr val="dk1"/>
              </a:buClr>
              <a:buSzPts val="1400"/>
              <a:buChar char="○"/>
            </a:pPr>
            <a:r>
              <a:rPr lang="vi">
                <a:solidFill>
                  <a:schemeClr val="dk1"/>
                </a:solidFill>
              </a:rPr>
              <a:t>Anchor: a representative image of each person</a:t>
            </a:r>
            <a:endParaRPr>
              <a:solidFill>
                <a:schemeClr val="dk1"/>
              </a:solidFill>
            </a:endParaRPr>
          </a:p>
          <a:p>
            <a:pPr indent="-317500" lvl="1" marL="914400" rtl="0" algn="l">
              <a:spcBef>
                <a:spcPts val="0"/>
              </a:spcBef>
              <a:spcAft>
                <a:spcPts val="0"/>
              </a:spcAft>
              <a:buClr>
                <a:schemeClr val="dk1"/>
              </a:buClr>
              <a:buSzPts val="1400"/>
              <a:buChar char="○"/>
            </a:pPr>
            <a:r>
              <a:rPr lang="vi">
                <a:solidFill>
                  <a:schemeClr val="dk1"/>
                </a:solidFill>
              </a:rPr>
              <a:t>Positive: image of person who is the same as Anchor person</a:t>
            </a:r>
            <a:endParaRPr>
              <a:solidFill>
                <a:schemeClr val="dk1"/>
              </a:solidFill>
            </a:endParaRPr>
          </a:p>
          <a:p>
            <a:pPr indent="-317500" lvl="1" marL="914400" rtl="0" algn="l">
              <a:spcBef>
                <a:spcPts val="0"/>
              </a:spcBef>
              <a:spcAft>
                <a:spcPts val="0"/>
              </a:spcAft>
              <a:buClr>
                <a:schemeClr val="dk1"/>
              </a:buClr>
              <a:buSzPts val="1400"/>
              <a:buChar char="○"/>
            </a:pPr>
            <a:r>
              <a:rPr lang="vi">
                <a:solidFill>
                  <a:schemeClr val="dk1"/>
                </a:solidFill>
              </a:rPr>
              <a:t>Negative: image of person who is different from Anchor person</a:t>
            </a:r>
            <a:endParaRPr>
              <a:solidFill>
                <a:schemeClr val="dk1"/>
              </a:solidFill>
            </a:endParaRPr>
          </a:p>
          <a:p>
            <a:pPr indent="0" lvl="0" marL="0" rtl="0" algn="l">
              <a:spcBef>
                <a:spcPts val="0"/>
              </a:spcBef>
              <a:spcAft>
                <a:spcPts val="0"/>
              </a:spcAft>
              <a:buNone/>
            </a:pPr>
            <a:r>
              <a:rPr lang="vi">
                <a:solidFill>
                  <a:schemeClr val="dk1"/>
                </a:solidFill>
              </a:rPr>
              <a:t>         Expect to choose hard cases, means that: A and P is similar; A and N is different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317500" lvl="0" marL="457200" rtl="0" algn="l">
              <a:lnSpc>
                <a:spcPct val="7840"/>
              </a:lnSpc>
              <a:spcBef>
                <a:spcPts val="1200"/>
              </a:spcBef>
              <a:spcAft>
                <a:spcPts val="0"/>
              </a:spcAft>
              <a:buClr>
                <a:schemeClr val="dk1"/>
              </a:buClr>
              <a:buSzPts val="1400"/>
              <a:buChar char="●"/>
            </a:pPr>
            <a:r>
              <a:rPr lang="vi">
                <a:solidFill>
                  <a:schemeClr val="dk1"/>
                </a:solidFill>
              </a:rPr>
              <a:t>Use gradient descent to minimize total loss function and update weights of neural network through back propagation.</a:t>
            </a:r>
            <a:endParaRPr>
              <a:solidFill>
                <a:schemeClr val="dk1"/>
              </a:solidFill>
            </a:endParaRPr>
          </a:p>
        </p:txBody>
      </p:sp>
      <p:pic>
        <p:nvPicPr>
          <p:cNvPr id="325" name="Google Shape;325;p30"/>
          <p:cNvPicPr preferRelativeResize="0"/>
          <p:nvPr/>
        </p:nvPicPr>
        <p:blipFill>
          <a:blip r:embed="rId5">
            <a:alphaModFix/>
          </a:blip>
          <a:stretch>
            <a:fillRect/>
          </a:stretch>
        </p:blipFill>
        <p:spPr>
          <a:xfrm>
            <a:off x="2295800" y="1781850"/>
            <a:ext cx="4498910" cy="2093588"/>
          </a:xfrm>
          <a:prstGeom prst="rect">
            <a:avLst/>
          </a:prstGeom>
          <a:noFill/>
          <a:ln>
            <a:noFill/>
          </a:ln>
        </p:spPr>
      </p:pic>
      <p:sp>
        <p:nvSpPr>
          <p:cNvPr id="326" name="Google Shape;326;p30"/>
          <p:cNvSpPr txBox="1"/>
          <p:nvPr/>
        </p:nvSpPr>
        <p:spPr>
          <a:xfrm>
            <a:off x="2766375" y="3771175"/>
            <a:ext cx="380400" cy="615600"/>
          </a:xfrm>
          <a:prstGeom prst="rect">
            <a:avLst/>
          </a:prstGeom>
          <a:noFill/>
          <a:ln>
            <a:noFill/>
          </a:ln>
        </p:spPr>
        <p:txBody>
          <a:bodyPr anchorCtr="0" anchor="t" bIns="91425" lIns="91425" spcFirstLastPara="1" rIns="91425" wrap="square" tIns="91425">
            <a:spAutoFit/>
          </a:bodyPr>
          <a:lstStyle/>
          <a:p>
            <a:pPr indent="0" lvl="0" marL="0" rtl="0" algn="ctr">
              <a:lnSpc>
                <a:spcPct val="50000"/>
              </a:lnSpc>
              <a:spcBef>
                <a:spcPts val="0"/>
              </a:spcBef>
              <a:spcAft>
                <a:spcPts val="0"/>
              </a:spcAft>
              <a:buNone/>
            </a:pPr>
            <a:r>
              <a:rPr b="1" lang="vi"/>
              <a:t>.</a:t>
            </a:r>
            <a:endParaRPr b="1"/>
          </a:p>
          <a:p>
            <a:pPr indent="0" lvl="0" marL="0" rtl="0" algn="ctr">
              <a:lnSpc>
                <a:spcPct val="50000"/>
              </a:lnSpc>
              <a:spcBef>
                <a:spcPts val="0"/>
              </a:spcBef>
              <a:spcAft>
                <a:spcPts val="0"/>
              </a:spcAft>
              <a:buNone/>
            </a:pPr>
            <a:r>
              <a:rPr b="1" lang="vi"/>
              <a:t>.</a:t>
            </a:r>
            <a:endParaRPr b="1"/>
          </a:p>
          <a:p>
            <a:pPr indent="0" lvl="0" marL="0" rtl="0" algn="ctr">
              <a:lnSpc>
                <a:spcPct val="50000"/>
              </a:lnSpc>
              <a:spcBef>
                <a:spcPts val="0"/>
              </a:spcBef>
              <a:spcAft>
                <a:spcPts val="0"/>
              </a:spcAft>
              <a:buNone/>
            </a:pPr>
            <a:r>
              <a:rPr b="1" lang="vi"/>
              <a:t>.</a:t>
            </a:r>
            <a:endParaRPr b="1"/>
          </a:p>
          <a:p>
            <a:pPr indent="0" lvl="0" marL="0" rtl="0" algn="ctr">
              <a:lnSpc>
                <a:spcPct val="50000"/>
              </a:lnSpc>
              <a:spcBef>
                <a:spcPts val="0"/>
              </a:spcBef>
              <a:spcAft>
                <a:spcPts val="0"/>
              </a:spcAft>
              <a:buNone/>
            </a:pPr>
            <a:r>
              <a:t/>
            </a:r>
            <a:endParaRPr b="1"/>
          </a:p>
        </p:txBody>
      </p:sp>
      <p:sp>
        <p:nvSpPr>
          <p:cNvPr id="327" name="Google Shape;327;p30"/>
          <p:cNvSpPr txBox="1"/>
          <p:nvPr/>
        </p:nvSpPr>
        <p:spPr>
          <a:xfrm>
            <a:off x="4366575" y="3771175"/>
            <a:ext cx="380400" cy="615600"/>
          </a:xfrm>
          <a:prstGeom prst="rect">
            <a:avLst/>
          </a:prstGeom>
          <a:noFill/>
          <a:ln>
            <a:noFill/>
          </a:ln>
        </p:spPr>
        <p:txBody>
          <a:bodyPr anchorCtr="0" anchor="t" bIns="91425" lIns="91425" spcFirstLastPara="1" rIns="91425" wrap="square" tIns="91425">
            <a:spAutoFit/>
          </a:bodyPr>
          <a:lstStyle/>
          <a:p>
            <a:pPr indent="0" lvl="0" marL="0" rtl="0" algn="ctr">
              <a:lnSpc>
                <a:spcPct val="50000"/>
              </a:lnSpc>
              <a:spcBef>
                <a:spcPts val="0"/>
              </a:spcBef>
              <a:spcAft>
                <a:spcPts val="0"/>
              </a:spcAft>
              <a:buNone/>
            </a:pPr>
            <a:r>
              <a:rPr b="1" lang="vi"/>
              <a:t>.</a:t>
            </a:r>
            <a:endParaRPr b="1"/>
          </a:p>
          <a:p>
            <a:pPr indent="0" lvl="0" marL="0" rtl="0" algn="ctr">
              <a:lnSpc>
                <a:spcPct val="50000"/>
              </a:lnSpc>
              <a:spcBef>
                <a:spcPts val="0"/>
              </a:spcBef>
              <a:spcAft>
                <a:spcPts val="0"/>
              </a:spcAft>
              <a:buNone/>
            </a:pPr>
            <a:r>
              <a:rPr b="1" lang="vi"/>
              <a:t>.</a:t>
            </a:r>
            <a:endParaRPr b="1"/>
          </a:p>
          <a:p>
            <a:pPr indent="0" lvl="0" marL="0" rtl="0" algn="ctr">
              <a:lnSpc>
                <a:spcPct val="50000"/>
              </a:lnSpc>
              <a:spcBef>
                <a:spcPts val="0"/>
              </a:spcBef>
              <a:spcAft>
                <a:spcPts val="0"/>
              </a:spcAft>
              <a:buNone/>
            </a:pPr>
            <a:r>
              <a:rPr b="1" lang="vi"/>
              <a:t>.</a:t>
            </a:r>
            <a:endParaRPr b="1"/>
          </a:p>
          <a:p>
            <a:pPr indent="0" lvl="0" marL="0" rtl="0" algn="ctr">
              <a:lnSpc>
                <a:spcPct val="50000"/>
              </a:lnSpc>
              <a:spcBef>
                <a:spcPts val="0"/>
              </a:spcBef>
              <a:spcAft>
                <a:spcPts val="0"/>
              </a:spcAft>
              <a:buNone/>
            </a:pPr>
            <a:r>
              <a:t/>
            </a:r>
            <a:endParaRPr b="1"/>
          </a:p>
        </p:txBody>
      </p:sp>
      <p:sp>
        <p:nvSpPr>
          <p:cNvPr id="328" name="Google Shape;328;p30"/>
          <p:cNvSpPr txBox="1"/>
          <p:nvPr/>
        </p:nvSpPr>
        <p:spPr>
          <a:xfrm>
            <a:off x="5890575" y="3771175"/>
            <a:ext cx="380400" cy="615600"/>
          </a:xfrm>
          <a:prstGeom prst="rect">
            <a:avLst/>
          </a:prstGeom>
          <a:noFill/>
          <a:ln>
            <a:noFill/>
          </a:ln>
        </p:spPr>
        <p:txBody>
          <a:bodyPr anchorCtr="0" anchor="t" bIns="91425" lIns="91425" spcFirstLastPara="1" rIns="91425" wrap="square" tIns="91425">
            <a:spAutoFit/>
          </a:bodyPr>
          <a:lstStyle/>
          <a:p>
            <a:pPr indent="0" lvl="0" marL="0" rtl="0" algn="ctr">
              <a:lnSpc>
                <a:spcPct val="50000"/>
              </a:lnSpc>
              <a:spcBef>
                <a:spcPts val="0"/>
              </a:spcBef>
              <a:spcAft>
                <a:spcPts val="0"/>
              </a:spcAft>
              <a:buNone/>
            </a:pPr>
            <a:r>
              <a:rPr b="1" lang="vi"/>
              <a:t>.</a:t>
            </a:r>
            <a:endParaRPr b="1"/>
          </a:p>
          <a:p>
            <a:pPr indent="0" lvl="0" marL="0" rtl="0" algn="ctr">
              <a:lnSpc>
                <a:spcPct val="50000"/>
              </a:lnSpc>
              <a:spcBef>
                <a:spcPts val="0"/>
              </a:spcBef>
              <a:spcAft>
                <a:spcPts val="0"/>
              </a:spcAft>
              <a:buNone/>
            </a:pPr>
            <a:r>
              <a:rPr b="1" lang="vi"/>
              <a:t>.</a:t>
            </a:r>
            <a:endParaRPr b="1"/>
          </a:p>
          <a:p>
            <a:pPr indent="0" lvl="0" marL="0" rtl="0" algn="ctr">
              <a:lnSpc>
                <a:spcPct val="50000"/>
              </a:lnSpc>
              <a:spcBef>
                <a:spcPts val="0"/>
              </a:spcBef>
              <a:spcAft>
                <a:spcPts val="0"/>
              </a:spcAft>
              <a:buNone/>
            </a:pPr>
            <a:r>
              <a:rPr b="1" lang="vi"/>
              <a:t>.</a:t>
            </a:r>
            <a:endParaRPr b="1"/>
          </a:p>
          <a:p>
            <a:pPr indent="0" lvl="0" marL="0" rtl="0" algn="ctr">
              <a:lnSpc>
                <a:spcPct val="50000"/>
              </a:lnSpc>
              <a:spcBef>
                <a:spcPts val="0"/>
              </a:spcBef>
              <a:spcAft>
                <a:spcPts val="0"/>
              </a:spcAft>
              <a:buNone/>
            </a:pPr>
            <a:r>
              <a:t/>
            </a:r>
            <a:endParaRPr b="1"/>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pic>
        <p:nvPicPr>
          <p:cNvPr id="333" name="Google Shape;333;p31"/>
          <p:cNvPicPr preferRelativeResize="0"/>
          <p:nvPr/>
        </p:nvPicPr>
        <p:blipFill rotWithShape="1">
          <a:blip r:embed="rId3">
            <a:alphaModFix/>
          </a:blip>
          <a:srcRect b="0" l="0" r="0" t="0"/>
          <a:stretch/>
        </p:blipFill>
        <p:spPr>
          <a:xfrm>
            <a:off x="8217650" y="0"/>
            <a:ext cx="926351" cy="926351"/>
          </a:xfrm>
          <a:prstGeom prst="rect">
            <a:avLst/>
          </a:prstGeom>
          <a:noFill/>
          <a:ln>
            <a:noFill/>
          </a:ln>
        </p:spPr>
      </p:pic>
      <p:sp>
        <p:nvSpPr>
          <p:cNvPr id="334" name="Google Shape;334;p31"/>
          <p:cNvSpPr txBox="1"/>
          <p:nvPr/>
        </p:nvSpPr>
        <p:spPr>
          <a:xfrm>
            <a:off x="0" y="209675"/>
            <a:ext cx="8520600" cy="443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vi" sz="3200"/>
              <a:t>Triplet lost in pytorch</a:t>
            </a:r>
            <a:endParaRPr sz="3200">
              <a:solidFill>
                <a:srgbClr val="000000"/>
              </a:solidFill>
            </a:endParaRPr>
          </a:p>
        </p:txBody>
      </p:sp>
      <p:sp>
        <p:nvSpPr>
          <p:cNvPr id="335" name="Google Shape;335;p31"/>
          <p:cNvSpPr txBox="1"/>
          <p:nvPr/>
        </p:nvSpPr>
        <p:spPr>
          <a:xfrm>
            <a:off x="3325" y="4884725"/>
            <a:ext cx="8004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vi" sz="1000" u="sng">
                <a:solidFill>
                  <a:schemeClr val="hlink"/>
                </a:solidFill>
                <a:hlinkClick r:id="rId4"/>
              </a:rPr>
              <a:t>torch.nn.TripletMarginLoss</a:t>
            </a:r>
            <a:endParaRPr i="1" sz="1000"/>
          </a:p>
        </p:txBody>
      </p:sp>
      <p:pic>
        <p:nvPicPr>
          <p:cNvPr id="336" name="Google Shape;336;p31"/>
          <p:cNvPicPr preferRelativeResize="0"/>
          <p:nvPr/>
        </p:nvPicPr>
        <p:blipFill>
          <a:blip r:embed="rId5">
            <a:alphaModFix/>
          </a:blip>
          <a:stretch>
            <a:fillRect/>
          </a:stretch>
        </p:blipFill>
        <p:spPr>
          <a:xfrm>
            <a:off x="1333500" y="653075"/>
            <a:ext cx="6621456" cy="3926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vi" sz="2820"/>
              <a:t>Content</a:t>
            </a:r>
            <a:endParaRPr b="1" sz="2820"/>
          </a:p>
        </p:txBody>
      </p:sp>
      <p:sp>
        <p:nvSpPr>
          <p:cNvPr id="63" name="Google Shape;63;p14"/>
          <p:cNvSpPr txBox="1"/>
          <p:nvPr>
            <p:ph idx="1" type="body"/>
          </p:nvPr>
        </p:nvSpPr>
        <p:spPr>
          <a:xfrm>
            <a:off x="2500575" y="1107675"/>
            <a:ext cx="5061300" cy="3434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t/>
            </a:r>
            <a:endParaRPr b="1" sz="1700">
              <a:solidFill>
                <a:srgbClr val="000000"/>
              </a:solidFill>
            </a:endParaRPr>
          </a:p>
          <a:p>
            <a:pPr indent="-336550" lvl="0" marL="457200" rtl="0" algn="l">
              <a:lnSpc>
                <a:spcPct val="115000"/>
              </a:lnSpc>
              <a:spcBef>
                <a:spcPts val="0"/>
              </a:spcBef>
              <a:spcAft>
                <a:spcPts val="0"/>
              </a:spcAft>
              <a:buClr>
                <a:srgbClr val="000000"/>
              </a:buClr>
              <a:buSzPts val="1700"/>
              <a:buAutoNum type="arabicPeriod"/>
            </a:pPr>
            <a:r>
              <a:rPr b="1" lang="vi" sz="1700">
                <a:solidFill>
                  <a:srgbClr val="000000"/>
                </a:solidFill>
              </a:rPr>
              <a:t>Definition of Face Recognition</a:t>
            </a:r>
            <a:endParaRPr b="1" sz="1700">
              <a:solidFill>
                <a:srgbClr val="000000"/>
              </a:solidFill>
            </a:endParaRPr>
          </a:p>
          <a:p>
            <a:pPr indent="-336550" lvl="0" marL="457200" rtl="0" algn="l">
              <a:lnSpc>
                <a:spcPct val="100000"/>
              </a:lnSpc>
              <a:spcBef>
                <a:spcPts val="0"/>
              </a:spcBef>
              <a:spcAft>
                <a:spcPts val="0"/>
              </a:spcAft>
              <a:buClr>
                <a:srgbClr val="000000"/>
              </a:buClr>
              <a:buSzPts val="1700"/>
              <a:buAutoNum type="arabicPeriod"/>
            </a:pPr>
            <a:r>
              <a:rPr b="1" lang="vi" sz="1700">
                <a:solidFill>
                  <a:srgbClr val="000000"/>
                </a:solidFill>
              </a:rPr>
              <a:t>One shot learning</a:t>
            </a:r>
            <a:endParaRPr b="1" sz="1700">
              <a:solidFill>
                <a:srgbClr val="000000"/>
              </a:solidFill>
            </a:endParaRPr>
          </a:p>
          <a:p>
            <a:pPr indent="-336550" lvl="0" marL="457200" rtl="0" algn="l">
              <a:lnSpc>
                <a:spcPct val="100000"/>
              </a:lnSpc>
              <a:spcBef>
                <a:spcPts val="0"/>
              </a:spcBef>
              <a:spcAft>
                <a:spcPts val="0"/>
              </a:spcAft>
              <a:buClr>
                <a:srgbClr val="000000"/>
              </a:buClr>
              <a:buSzPts val="1700"/>
              <a:buAutoNum type="arabicPeriod"/>
            </a:pPr>
            <a:r>
              <a:rPr b="1" lang="vi" sz="1700">
                <a:solidFill>
                  <a:srgbClr val="000000"/>
                </a:solidFill>
              </a:rPr>
              <a:t>Siam network</a:t>
            </a:r>
            <a:endParaRPr b="1" sz="1700">
              <a:solidFill>
                <a:srgbClr val="000000"/>
              </a:solidFill>
            </a:endParaRPr>
          </a:p>
          <a:p>
            <a:pPr indent="-336550" lvl="0" marL="457200" rtl="0" algn="l">
              <a:lnSpc>
                <a:spcPct val="100000"/>
              </a:lnSpc>
              <a:spcBef>
                <a:spcPts val="0"/>
              </a:spcBef>
              <a:spcAft>
                <a:spcPts val="0"/>
              </a:spcAft>
              <a:buClr>
                <a:srgbClr val="000000"/>
              </a:buClr>
              <a:buSzPts val="1700"/>
              <a:buAutoNum type="arabicPeriod"/>
            </a:pPr>
            <a:r>
              <a:rPr b="1" lang="vi" sz="1700">
                <a:solidFill>
                  <a:srgbClr val="000000"/>
                </a:solidFill>
              </a:rPr>
              <a:t>Triplet loss function</a:t>
            </a:r>
            <a:endParaRPr b="1" sz="1700">
              <a:solidFill>
                <a:srgbClr val="000000"/>
              </a:solidFill>
            </a:endParaRPr>
          </a:p>
          <a:p>
            <a:pPr indent="-336550" lvl="0" marL="457200" rtl="0" algn="l">
              <a:lnSpc>
                <a:spcPct val="100000"/>
              </a:lnSpc>
              <a:spcBef>
                <a:spcPts val="0"/>
              </a:spcBef>
              <a:spcAft>
                <a:spcPts val="0"/>
              </a:spcAft>
              <a:buClr>
                <a:srgbClr val="000000"/>
              </a:buClr>
              <a:buSzPts val="1700"/>
              <a:buAutoNum type="arabicPeriod"/>
            </a:pPr>
            <a:r>
              <a:rPr b="1" lang="vi" sz="1700">
                <a:solidFill>
                  <a:srgbClr val="000000"/>
                </a:solidFill>
              </a:rPr>
              <a:t>Choose triplet (A, P, N)</a:t>
            </a:r>
            <a:endParaRPr b="1" sz="1700">
              <a:solidFill>
                <a:srgbClr val="000000"/>
              </a:solidFill>
            </a:endParaRPr>
          </a:p>
        </p:txBody>
      </p:sp>
      <p:pic>
        <p:nvPicPr>
          <p:cNvPr id="64" name="Google Shape;64;p14"/>
          <p:cNvPicPr preferRelativeResize="0"/>
          <p:nvPr/>
        </p:nvPicPr>
        <p:blipFill rotWithShape="1">
          <a:blip r:embed="rId3">
            <a:alphaModFix/>
          </a:blip>
          <a:srcRect b="0" l="0" r="0" t="0"/>
          <a:stretch/>
        </p:blipFill>
        <p:spPr>
          <a:xfrm>
            <a:off x="8217650" y="0"/>
            <a:ext cx="926351" cy="926351"/>
          </a:xfrm>
          <a:prstGeom prst="rect">
            <a:avLst/>
          </a:prstGeom>
          <a:noFill/>
          <a:ln>
            <a:noFill/>
          </a:ln>
        </p:spPr>
      </p:pic>
      <p:sp>
        <p:nvSpPr>
          <p:cNvPr id="65" name="Google Shape;65;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pic>
        <p:nvPicPr>
          <p:cNvPr id="341" name="Google Shape;341;p32"/>
          <p:cNvPicPr preferRelativeResize="0"/>
          <p:nvPr/>
        </p:nvPicPr>
        <p:blipFill rotWithShape="1">
          <a:blip r:embed="rId3">
            <a:alphaModFix/>
          </a:blip>
          <a:srcRect b="0" l="0" r="0" t="0"/>
          <a:stretch/>
        </p:blipFill>
        <p:spPr>
          <a:xfrm>
            <a:off x="8217650" y="0"/>
            <a:ext cx="926351" cy="926351"/>
          </a:xfrm>
          <a:prstGeom prst="rect">
            <a:avLst/>
          </a:prstGeom>
          <a:noFill/>
          <a:ln>
            <a:noFill/>
          </a:ln>
        </p:spPr>
      </p:pic>
      <p:sp>
        <p:nvSpPr>
          <p:cNvPr id="342" name="Google Shape;342;p32"/>
          <p:cNvSpPr txBox="1"/>
          <p:nvPr/>
        </p:nvSpPr>
        <p:spPr>
          <a:xfrm>
            <a:off x="0" y="209675"/>
            <a:ext cx="8520600" cy="443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vi" sz="3200"/>
              <a:t>Triplet lost in pytorch</a:t>
            </a:r>
            <a:endParaRPr sz="3200">
              <a:solidFill>
                <a:srgbClr val="000000"/>
              </a:solidFill>
            </a:endParaRPr>
          </a:p>
        </p:txBody>
      </p:sp>
      <p:sp>
        <p:nvSpPr>
          <p:cNvPr id="343" name="Google Shape;343;p32"/>
          <p:cNvSpPr txBox="1"/>
          <p:nvPr/>
        </p:nvSpPr>
        <p:spPr>
          <a:xfrm>
            <a:off x="3325" y="4884725"/>
            <a:ext cx="8004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vi" sz="1000" u="sng">
                <a:solidFill>
                  <a:schemeClr val="hlink"/>
                </a:solidFill>
                <a:hlinkClick r:id="rId4"/>
              </a:rPr>
              <a:t>torch.nn.TripletMarginWithDistanceLoss</a:t>
            </a:r>
            <a:endParaRPr i="1" sz="1000"/>
          </a:p>
        </p:txBody>
      </p:sp>
      <p:pic>
        <p:nvPicPr>
          <p:cNvPr id="344" name="Google Shape;344;p32"/>
          <p:cNvPicPr preferRelativeResize="0"/>
          <p:nvPr/>
        </p:nvPicPr>
        <p:blipFill>
          <a:blip r:embed="rId5">
            <a:alphaModFix/>
          </a:blip>
          <a:stretch>
            <a:fillRect/>
          </a:stretch>
        </p:blipFill>
        <p:spPr>
          <a:xfrm>
            <a:off x="1752600" y="805475"/>
            <a:ext cx="6106905" cy="3926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pic>
        <p:nvPicPr>
          <p:cNvPr id="349" name="Google Shape;349;p33"/>
          <p:cNvPicPr preferRelativeResize="0"/>
          <p:nvPr/>
        </p:nvPicPr>
        <p:blipFill rotWithShape="1">
          <a:blip r:embed="rId3">
            <a:alphaModFix/>
          </a:blip>
          <a:srcRect b="0" l="0" r="0" t="0"/>
          <a:stretch/>
        </p:blipFill>
        <p:spPr>
          <a:xfrm>
            <a:off x="8217650" y="0"/>
            <a:ext cx="926351" cy="926351"/>
          </a:xfrm>
          <a:prstGeom prst="rect">
            <a:avLst/>
          </a:prstGeom>
          <a:noFill/>
          <a:ln>
            <a:noFill/>
          </a:ln>
        </p:spPr>
      </p:pic>
      <p:sp>
        <p:nvSpPr>
          <p:cNvPr id="350" name="Google Shape;350;p33"/>
          <p:cNvSpPr txBox="1"/>
          <p:nvPr/>
        </p:nvSpPr>
        <p:spPr>
          <a:xfrm>
            <a:off x="0" y="209675"/>
            <a:ext cx="8520600" cy="443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vi" sz="3200"/>
              <a:t>Repo Face Recognition</a:t>
            </a:r>
            <a:endParaRPr sz="3200">
              <a:solidFill>
                <a:srgbClr val="000000"/>
              </a:solidFill>
            </a:endParaRPr>
          </a:p>
        </p:txBody>
      </p:sp>
      <p:sp>
        <p:nvSpPr>
          <p:cNvPr id="351" name="Google Shape;351;p33"/>
          <p:cNvSpPr txBox="1"/>
          <p:nvPr/>
        </p:nvSpPr>
        <p:spPr>
          <a:xfrm>
            <a:off x="697500" y="972150"/>
            <a:ext cx="7901400" cy="42792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Char char="●"/>
            </a:pPr>
            <a:r>
              <a:rPr b="1" lang="vi" sz="1600"/>
              <a:t>Siamese triplet:</a:t>
            </a:r>
            <a:endParaRPr b="1" sz="1600"/>
          </a:p>
          <a:p>
            <a:pPr indent="0" lvl="0" marL="0" rtl="0" algn="l">
              <a:spcBef>
                <a:spcPts val="0"/>
              </a:spcBef>
              <a:spcAft>
                <a:spcPts val="0"/>
              </a:spcAft>
              <a:buNone/>
            </a:pPr>
            <a:r>
              <a:rPr i="1" lang="vi" u="sng">
                <a:solidFill>
                  <a:schemeClr val="hlink"/>
                </a:solidFill>
                <a:hlinkClick r:id="rId4"/>
              </a:rPr>
              <a:t>https://github.com/adambielski/siamese-triplet</a:t>
            </a:r>
            <a:endParaRPr i="1"/>
          </a:p>
          <a:p>
            <a:pPr indent="0" lvl="0" marL="0" rtl="0" algn="l">
              <a:spcBef>
                <a:spcPts val="0"/>
              </a:spcBef>
              <a:spcAft>
                <a:spcPts val="0"/>
              </a:spcAft>
              <a:buNone/>
            </a:pPr>
            <a:r>
              <a:t/>
            </a:r>
            <a:endParaRPr sz="1600"/>
          </a:p>
          <a:p>
            <a:pPr indent="-330200" lvl="0" marL="457200" rtl="0" algn="l">
              <a:spcBef>
                <a:spcPts val="0"/>
              </a:spcBef>
              <a:spcAft>
                <a:spcPts val="0"/>
              </a:spcAft>
              <a:buSzPts val="1600"/>
              <a:buChar char="●"/>
            </a:pPr>
            <a:r>
              <a:rPr b="1" lang="vi" sz="1600"/>
              <a:t>Facenet: </a:t>
            </a:r>
            <a:endParaRPr b="1" sz="1600"/>
          </a:p>
          <a:p>
            <a:pPr indent="0" lvl="0" marL="0" rtl="0" algn="l">
              <a:spcBef>
                <a:spcPts val="0"/>
              </a:spcBef>
              <a:spcAft>
                <a:spcPts val="0"/>
              </a:spcAft>
              <a:buNone/>
            </a:pPr>
            <a:r>
              <a:rPr i="1" lang="vi" u="sng">
                <a:solidFill>
                  <a:schemeClr val="hlink"/>
                </a:solidFill>
                <a:hlinkClick r:id="rId5"/>
              </a:rPr>
              <a:t>https://github.com/davidsandberg/facenet</a:t>
            </a:r>
            <a:endParaRPr i="1">
              <a:solidFill>
                <a:schemeClr val="dk1"/>
              </a:solidFill>
            </a:endParaRPr>
          </a:p>
          <a:p>
            <a:pPr indent="0" lvl="0" marL="0" rtl="0" algn="l">
              <a:spcBef>
                <a:spcPts val="0"/>
              </a:spcBef>
              <a:spcAft>
                <a:spcPts val="0"/>
              </a:spcAft>
              <a:buNone/>
            </a:pPr>
            <a:r>
              <a:rPr i="1" lang="vi" u="sng">
                <a:solidFill>
                  <a:schemeClr val="hlink"/>
                </a:solidFill>
                <a:hlinkClick r:id="rId6"/>
              </a:rPr>
              <a:t>https://github.com/timesler/facenet-pytorch</a:t>
            </a:r>
            <a:endParaRPr i="1">
              <a:solidFill>
                <a:schemeClr val="dk1"/>
              </a:solidFill>
            </a:endParaRPr>
          </a:p>
          <a:p>
            <a:pPr indent="0" lvl="0" marL="0" rtl="0" algn="l">
              <a:spcBef>
                <a:spcPts val="0"/>
              </a:spcBef>
              <a:spcAft>
                <a:spcPts val="0"/>
              </a:spcAft>
              <a:buNone/>
            </a:pPr>
            <a:r>
              <a:rPr i="1" lang="vi" u="sng">
                <a:solidFill>
                  <a:schemeClr val="hlink"/>
                </a:solidFill>
                <a:hlinkClick r:id="rId7"/>
              </a:rPr>
              <a:t>https://github.com/tamerthamoqa/facenet-pytorch-glint360k</a:t>
            </a:r>
            <a:endParaRPr i="1">
              <a:solidFill>
                <a:schemeClr val="dk1"/>
              </a:solidFill>
            </a:endParaRPr>
          </a:p>
          <a:p>
            <a:pPr indent="0" lvl="0" marL="0" rtl="0" algn="l">
              <a:spcBef>
                <a:spcPts val="0"/>
              </a:spcBef>
              <a:spcAft>
                <a:spcPts val="0"/>
              </a:spcAft>
              <a:buNone/>
            </a:pPr>
            <a:r>
              <a:t/>
            </a:r>
            <a:endParaRPr i="1" sz="1600">
              <a:solidFill>
                <a:schemeClr val="dk1"/>
              </a:solidFill>
            </a:endParaRPr>
          </a:p>
          <a:p>
            <a:pPr indent="-330200" lvl="0" marL="457200" rtl="0" algn="l">
              <a:spcBef>
                <a:spcPts val="0"/>
              </a:spcBef>
              <a:spcAft>
                <a:spcPts val="0"/>
              </a:spcAft>
              <a:buClr>
                <a:schemeClr val="dk1"/>
              </a:buClr>
              <a:buSzPts val="1600"/>
              <a:buChar char="●"/>
            </a:pPr>
            <a:r>
              <a:rPr b="1" lang="vi" sz="1600">
                <a:solidFill>
                  <a:schemeClr val="dk1"/>
                </a:solidFill>
              </a:rPr>
              <a:t>Deepface:</a:t>
            </a:r>
            <a:endParaRPr b="1" sz="1600">
              <a:solidFill>
                <a:schemeClr val="dk1"/>
              </a:solidFill>
            </a:endParaRPr>
          </a:p>
          <a:p>
            <a:pPr indent="0" lvl="0" marL="0" rtl="0" algn="l">
              <a:spcBef>
                <a:spcPts val="0"/>
              </a:spcBef>
              <a:spcAft>
                <a:spcPts val="0"/>
              </a:spcAft>
              <a:buNone/>
            </a:pPr>
            <a:r>
              <a:rPr i="1" lang="vi" u="sng">
                <a:solidFill>
                  <a:schemeClr val="hlink"/>
                </a:solidFill>
                <a:hlinkClick r:id="rId8"/>
              </a:rPr>
              <a:t>https://github.com/serengil/deepface</a:t>
            </a:r>
            <a:endParaRPr i="1">
              <a:solidFill>
                <a:schemeClr val="dk1"/>
              </a:solidFill>
            </a:endParaRPr>
          </a:p>
          <a:p>
            <a:pPr indent="0" lvl="0" marL="0" rtl="0" algn="l">
              <a:spcBef>
                <a:spcPts val="0"/>
              </a:spcBef>
              <a:spcAft>
                <a:spcPts val="0"/>
              </a:spcAft>
              <a:buNone/>
            </a:pPr>
            <a:r>
              <a:rPr i="1" lang="vi" u="sng">
                <a:solidFill>
                  <a:schemeClr val="hlink"/>
                </a:solidFill>
                <a:hlinkClick r:id="rId9"/>
              </a:rPr>
              <a:t>https://github.com/iperov/DeepFaceLab</a:t>
            </a:r>
            <a:endParaRPr i="1"/>
          </a:p>
          <a:p>
            <a:pPr indent="0" lvl="0" marL="0" rtl="0" algn="l">
              <a:spcBef>
                <a:spcPts val="0"/>
              </a:spcBef>
              <a:spcAft>
                <a:spcPts val="0"/>
              </a:spcAft>
              <a:buNone/>
            </a:pPr>
            <a:r>
              <a:t/>
            </a:r>
            <a:endParaRPr i="1" sz="1600"/>
          </a:p>
          <a:p>
            <a:pPr indent="-330200" lvl="0" marL="457200" rtl="0" algn="l">
              <a:spcBef>
                <a:spcPts val="0"/>
              </a:spcBef>
              <a:spcAft>
                <a:spcPts val="0"/>
              </a:spcAft>
              <a:buSzPts val="1600"/>
              <a:buChar char="●"/>
            </a:pPr>
            <a:r>
              <a:rPr b="1" lang="vi" sz="1600"/>
              <a:t>Triplet Loss:</a:t>
            </a:r>
            <a:endParaRPr b="1" sz="1600"/>
          </a:p>
          <a:p>
            <a:pPr indent="0" lvl="0" marL="0" rtl="0" algn="l">
              <a:spcBef>
                <a:spcPts val="0"/>
              </a:spcBef>
              <a:spcAft>
                <a:spcPts val="0"/>
              </a:spcAft>
              <a:buNone/>
            </a:pPr>
            <a:r>
              <a:rPr i="1" lang="vi" u="sng">
                <a:solidFill>
                  <a:schemeClr val="hlink"/>
                </a:solidFill>
                <a:hlinkClick r:id="rId10"/>
              </a:rPr>
              <a:t>https://github.com/CoinCheung/pytorch-loss/blob/master/triplet_loss.py</a:t>
            </a:r>
            <a:endParaRPr i="1"/>
          </a:p>
          <a:p>
            <a:pPr indent="0" lvl="0" marL="0" rtl="0" algn="l">
              <a:spcBef>
                <a:spcPts val="0"/>
              </a:spcBef>
              <a:spcAft>
                <a:spcPts val="0"/>
              </a:spcAft>
              <a:buNone/>
            </a:pPr>
            <a:r>
              <a:t/>
            </a:r>
            <a:endParaRPr i="1"/>
          </a:p>
          <a:p>
            <a:pPr indent="-317500" lvl="0" marL="457200" rtl="0" algn="l">
              <a:spcBef>
                <a:spcPts val="0"/>
              </a:spcBef>
              <a:spcAft>
                <a:spcPts val="0"/>
              </a:spcAft>
              <a:buSzPts val="1400"/>
              <a:buChar char="●"/>
            </a:pPr>
            <a:r>
              <a:rPr b="1" lang="vi"/>
              <a:t>Papers with code</a:t>
            </a:r>
            <a:r>
              <a:rPr i="1" lang="vi"/>
              <a:t>:</a:t>
            </a:r>
            <a:endParaRPr i="1"/>
          </a:p>
          <a:p>
            <a:pPr indent="0" lvl="0" marL="0" rtl="0" algn="l">
              <a:spcBef>
                <a:spcPts val="0"/>
              </a:spcBef>
              <a:spcAft>
                <a:spcPts val="0"/>
              </a:spcAft>
              <a:buNone/>
            </a:pPr>
            <a:r>
              <a:rPr i="1" lang="vi" u="sng">
                <a:solidFill>
                  <a:schemeClr val="hlink"/>
                </a:solidFill>
                <a:hlinkClick r:id="rId11"/>
              </a:rPr>
              <a:t>https://paperswithcode.com/task/face-recognition</a:t>
            </a:r>
            <a:endParaRPr i="1"/>
          </a:p>
          <a:p>
            <a:pPr indent="0" lvl="0" marL="457200" rtl="0" algn="l">
              <a:spcBef>
                <a:spcPts val="0"/>
              </a:spcBef>
              <a:spcAft>
                <a:spcPts val="0"/>
              </a:spcAft>
              <a:buNone/>
            </a:pPr>
            <a:r>
              <a:t/>
            </a:r>
            <a:endParaRPr i="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pic>
        <p:nvPicPr>
          <p:cNvPr id="70" name="Google Shape;70;p15"/>
          <p:cNvPicPr preferRelativeResize="0"/>
          <p:nvPr/>
        </p:nvPicPr>
        <p:blipFill rotWithShape="1">
          <a:blip r:embed="rId3">
            <a:alphaModFix/>
          </a:blip>
          <a:srcRect b="0" l="0" r="0" t="0"/>
          <a:stretch/>
        </p:blipFill>
        <p:spPr>
          <a:xfrm>
            <a:off x="8217650" y="0"/>
            <a:ext cx="926351" cy="926351"/>
          </a:xfrm>
          <a:prstGeom prst="rect">
            <a:avLst/>
          </a:prstGeom>
          <a:noFill/>
          <a:ln>
            <a:noFill/>
          </a:ln>
        </p:spPr>
      </p:pic>
      <p:sp>
        <p:nvSpPr>
          <p:cNvPr id="71" name="Google Shape;7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72" name="Google Shape;72;p15"/>
          <p:cNvSpPr txBox="1"/>
          <p:nvPr/>
        </p:nvSpPr>
        <p:spPr>
          <a:xfrm>
            <a:off x="0" y="209675"/>
            <a:ext cx="8520600" cy="443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vi" sz="3200"/>
              <a:t>Face Application</a:t>
            </a:r>
            <a:endParaRPr sz="3200">
              <a:solidFill>
                <a:srgbClr val="000000"/>
              </a:solidFill>
            </a:endParaRPr>
          </a:p>
        </p:txBody>
      </p:sp>
      <p:pic>
        <p:nvPicPr>
          <p:cNvPr descr="Computer Vision iOS: Based on the latest proprietary research into deep learning from Sighthounds own computer vision lab, Sentry delivers real time, industry leading computer vision software modules that can be easily integrated into applications using our SDK.&#10;&#10;Including the world's most advanced facial recognition software. Sighthound's multiple Sentry modules also allow you to quickly integrated advanced recognition features beyond face including: Redact - Classify - Count - Detect - Highlight - Curate - Recognize - Authenticate, and many more. &#10;&#10;Learn more about Sighthound iOS Face Recognition: Sighthound.com&#10;&#10;Written in C++, Sentry software supports most common computing operating systems including Apple iOS, Windows, MacOS, and Linux. Sentry can be deployed on platforms ranging from the cloud like Amazon Web Services, to on-premise personal computers and servers, to embedded systems containing ARM/MIPS based processors." id="73" name="Google Shape;73;p15" title="Face Recognition on iOS &amp; Computer Vision: Demo | Sighthound.com">
            <a:hlinkClick r:id="rId4"/>
          </p:cNvPr>
          <p:cNvPicPr preferRelativeResize="0"/>
          <p:nvPr/>
        </p:nvPicPr>
        <p:blipFill>
          <a:blip r:embed="rId5">
            <a:alphaModFix/>
          </a:blip>
          <a:stretch>
            <a:fillRect/>
          </a:stretch>
        </p:blipFill>
        <p:spPr>
          <a:xfrm>
            <a:off x="2001075" y="1156750"/>
            <a:ext cx="5470300" cy="3710675"/>
          </a:xfrm>
          <a:prstGeom prst="rect">
            <a:avLst/>
          </a:prstGeom>
          <a:noFill/>
          <a:ln>
            <a:noFill/>
          </a:ln>
        </p:spPr>
      </p:pic>
      <p:sp>
        <p:nvSpPr>
          <p:cNvPr id="74" name="Google Shape;74;p15"/>
          <p:cNvSpPr txBox="1"/>
          <p:nvPr/>
        </p:nvSpPr>
        <p:spPr>
          <a:xfrm>
            <a:off x="200550" y="659150"/>
            <a:ext cx="6111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1600"/>
              <a:t>A demo of face recognition system</a:t>
            </a:r>
            <a:endParaRPr b="1"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1000"/>
                                        <p:tgtEl>
                                          <p:spTgt spid="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16"/>
          <p:cNvPicPr preferRelativeResize="0"/>
          <p:nvPr/>
        </p:nvPicPr>
        <p:blipFill rotWithShape="1">
          <a:blip r:embed="rId3">
            <a:alphaModFix/>
          </a:blip>
          <a:srcRect b="0" l="0" r="0" t="0"/>
          <a:stretch/>
        </p:blipFill>
        <p:spPr>
          <a:xfrm>
            <a:off x="8217650" y="0"/>
            <a:ext cx="926351" cy="926351"/>
          </a:xfrm>
          <a:prstGeom prst="rect">
            <a:avLst/>
          </a:prstGeom>
          <a:noFill/>
          <a:ln>
            <a:noFill/>
          </a:ln>
        </p:spPr>
      </p:pic>
      <p:sp>
        <p:nvSpPr>
          <p:cNvPr id="80" name="Google Shape;80;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81" name="Google Shape;81;p16"/>
          <p:cNvSpPr txBox="1"/>
          <p:nvPr/>
        </p:nvSpPr>
        <p:spPr>
          <a:xfrm>
            <a:off x="0" y="209675"/>
            <a:ext cx="8520600" cy="443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vi" sz="3200"/>
              <a:t>Face Recognition vs Face Verification</a:t>
            </a:r>
            <a:endParaRPr sz="3200">
              <a:solidFill>
                <a:srgbClr val="000000"/>
              </a:solidFill>
            </a:endParaRPr>
          </a:p>
        </p:txBody>
      </p:sp>
      <p:sp>
        <p:nvSpPr>
          <p:cNvPr id="82" name="Google Shape;82;p16"/>
          <p:cNvSpPr txBox="1"/>
          <p:nvPr/>
        </p:nvSpPr>
        <p:spPr>
          <a:xfrm>
            <a:off x="276750" y="744000"/>
            <a:ext cx="8583900" cy="326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1600"/>
              <a:t>Verification</a:t>
            </a:r>
            <a:r>
              <a:rPr lang="vi"/>
              <a:t>:</a:t>
            </a:r>
            <a:endParaRPr/>
          </a:p>
          <a:p>
            <a:pPr indent="-317500" lvl="0" marL="457200" rtl="0" algn="l">
              <a:spcBef>
                <a:spcPts val="0"/>
              </a:spcBef>
              <a:spcAft>
                <a:spcPts val="0"/>
              </a:spcAft>
              <a:buSzPts val="1400"/>
              <a:buChar char="●"/>
            </a:pPr>
            <a:r>
              <a:rPr lang="vi"/>
              <a:t>Input image, name/ID</a:t>
            </a:r>
            <a:endParaRPr/>
          </a:p>
          <a:p>
            <a:pPr indent="-317500" lvl="0" marL="457200" rtl="0" algn="l">
              <a:spcBef>
                <a:spcPts val="0"/>
              </a:spcBef>
              <a:spcAft>
                <a:spcPts val="0"/>
              </a:spcAft>
              <a:buSzPts val="1400"/>
              <a:buChar char="●"/>
            </a:pPr>
            <a:r>
              <a:rPr lang="vi"/>
              <a:t>Output whether the input image is that of the claimed person</a:t>
            </a:r>
            <a:endParaRPr/>
          </a:p>
          <a:p>
            <a:pPr indent="0" lvl="0" marL="0" rtl="0" algn="l">
              <a:spcBef>
                <a:spcPts val="0"/>
              </a:spcBef>
              <a:spcAft>
                <a:spcPts val="0"/>
              </a:spcAft>
              <a:buNone/>
            </a:pPr>
            <a:r>
              <a:rPr i="1" lang="vi"/>
              <a:t>→ Unlock door, phone, application</a:t>
            </a:r>
            <a:endParaRPr i="1"/>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vi" sz="1600"/>
              <a:t>Recognition</a:t>
            </a:r>
            <a:r>
              <a:rPr lang="vi"/>
              <a:t>:</a:t>
            </a:r>
            <a:endParaRPr/>
          </a:p>
          <a:p>
            <a:pPr indent="-317500" lvl="0" marL="457200" rtl="0" algn="l">
              <a:spcBef>
                <a:spcPts val="0"/>
              </a:spcBef>
              <a:spcAft>
                <a:spcPts val="0"/>
              </a:spcAft>
              <a:buSzPts val="1400"/>
              <a:buChar char="●"/>
            </a:pPr>
            <a:r>
              <a:rPr lang="vi"/>
              <a:t>Has a database of K person</a:t>
            </a:r>
            <a:endParaRPr/>
          </a:p>
          <a:p>
            <a:pPr indent="-317500" lvl="0" marL="457200" rtl="0" algn="l">
              <a:spcBef>
                <a:spcPts val="0"/>
              </a:spcBef>
              <a:spcAft>
                <a:spcPts val="0"/>
              </a:spcAft>
              <a:buSzPts val="1400"/>
              <a:buChar char="●"/>
            </a:pPr>
            <a:r>
              <a:rPr lang="vi"/>
              <a:t>Get an input image</a:t>
            </a:r>
            <a:endParaRPr/>
          </a:p>
          <a:p>
            <a:pPr indent="-317500" lvl="0" marL="457200" rtl="0" algn="l">
              <a:spcBef>
                <a:spcPts val="0"/>
              </a:spcBef>
              <a:spcAft>
                <a:spcPts val="0"/>
              </a:spcAft>
              <a:buSzPts val="1400"/>
              <a:buChar char="●"/>
            </a:pPr>
            <a:r>
              <a:rPr lang="vi"/>
              <a:t>Output ID if an input image belongs to any of K persons (or “not recognized”)</a:t>
            </a:r>
            <a:endParaRPr/>
          </a:p>
          <a:p>
            <a:pPr indent="0" lvl="0" marL="0" rtl="0" algn="l">
              <a:spcBef>
                <a:spcPts val="0"/>
              </a:spcBef>
              <a:spcAft>
                <a:spcPts val="0"/>
              </a:spcAft>
              <a:buNone/>
            </a:pPr>
            <a:r>
              <a:rPr i="1" lang="vi"/>
              <a:t>→ Timekeeping in office, managing classroom.</a:t>
            </a:r>
            <a:endParaRPr i="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id="87" name="Google Shape;87;p17"/>
          <p:cNvPicPr preferRelativeResize="0"/>
          <p:nvPr/>
        </p:nvPicPr>
        <p:blipFill rotWithShape="1">
          <a:blip r:embed="rId3">
            <a:alphaModFix/>
          </a:blip>
          <a:srcRect b="0" l="0" r="0" t="0"/>
          <a:stretch/>
        </p:blipFill>
        <p:spPr>
          <a:xfrm>
            <a:off x="8217650" y="0"/>
            <a:ext cx="926351" cy="926351"/>
          </a:xfrm>
          <a:prstGeom prst="rect">
            <a:avLst/>
          </a:prstGeom>
          <a:noFill/>
          <a:ln>
            <a:noFill/>
          </a:ln>
        </p:spPr>
      </p:pic>
      <p:sp>
        <p:nvSpPr>
          <p:cNvPr id="88" name="Google Shape;88;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89" name="Google Shape;89;p17"/>
          <p:cNvSpPr txBox="1"/>
          <p:nvPr/>
        </p:nvSpPr>
        <p:spPr>
          <a:xfrm>
            <a:off x="0" y="209675"/>
            <a:ext cx="8520600" cy="443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vi" sz="3200"/>
              <a:t>One-shot learning</a:t>
            </a:r>
            <a:endParaRPr sz="3200">
              <a:solidFill>
                <a:srgbClr val="000000"/>
              </a:solidFill>
            </a:endParaRPr>
          </a:p>
        </p:txBody>
      </p:sp>
      <p:sp>
        <p:nvSpPr>
          <p:cNvPr id="90" name="Google Shape;90;p17"/>
          <p:cNvSpPr txBox="1"/>
          <p:nvPr/>
        </p:nvSpPr>
        <p:spPr>
          <a:xfrm>
            <a:off x="276750" y="515400"/>
            <a:ext cx="858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t>You only use one image of each person to recognize who they are.</a:t>
            </a:r>
            <a:endParaRPr/>
          </a:p>
        </p:txBody>
      </p:sp>
      <p:pic>
        <p:nvPicPr>
          <p:cNvPr id="91" name="Google Shape;91;p17"/>
          <p:cNvPicPr preferRelativeResize="0"/>
          <p:nvPr/>
        </p:nvPicPr>
        <p:blipFill>
          <a:blip r:embed="rId4">
            <a:alphaModFix/>
          </a:blip>
          <a:stretch>
            <a:fillRect/>
          </a:stretch>
        </p:blipFill>
        <p:spPr>
          <a:xfrm>
            <a:off x="403100" y="868925"/>
            <a:ext cx="3726827" cy="3959300"/>
          </a:xfrm>
          <a:prstGeom prst="rect">
            <a:avLst/>
          </a:prstGeom>
          <a:noFill/>
          <a:ln>
            <a:noFill/>
          </a:ln>
        </p:spPr>
      </p:pic>
      <p:sp>
        <p:nvSpPr>
          <p:cNvPr id="92" name="Google Shape;92;p17"/>
          <p:cNvSpPr/>
          <p:nvPr/>
        </p:nvSpPr>
        <p:spPr>
          <a:xfrm>
            <a:off x="2239050" y="2714950"/>
            <a:ext cx="311100" cy="267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7"/>
          <p:cNvSpPr txBox="1"/>
          <p:nvPr/>
        </p:nvSpPr>
        <p:spPr>
          <a:xfrm>
            <a:off x="805675" y="4711850"/>
            <a:ext cx="146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vi"/>
              <a:t>Input images</a:t>
            </a:r>
            <a:endParaRPr i="1"/>
          </a:p>
        </p:txBody>
      </p:sp>
      <p:sp>
        <p:nvSpPr>
          <p:cNvPr id="94" name="Google Shape;94;p17"/>
          <p:cNvSpPr txBox="1"/>
          <p:nvPr/>
        </p:nvSpPr>
        <p:spPr>
          <a:xfrm>
            <a:off x="2674475" y="2775450"/>
            <a:ext cx="119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vi"/>
              <a:t>New image</a:t>
            </a:r>
            <a:endParaRPr i="1"/>
          </a:p>
        </p:txBody>
      </p:sp>
      <p:sp>
        <p:nvSpPr>
          <p:cNvPr id="95" name="Google Shape;95;p17"/>
          <p:cNvSpPr txBox="1"/>
          <p:nvPr/>
        </p:nvSpPr>
        <p:spPr>
          <a:xfrm>
            <a:off x="5178200" y="1522000"/>
            <a:ext cx="2256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t>Need to train a network to recognize who is the new image?</a:t>
            </a:r>
            <a:endParaRPr/>
          </a:p>
        </p:txBody>
      </p:sp>
      <p:cxnSp>
        <p:nvCxnSpPr>
          <p:cNvPr id="96" name="Google Shape;96;p17"/>
          <p:cNvCxnSpPr/>
          <p:nvPr/>
        </p:nvCxnSpPr>
        <p:spPr>
          <a:xfrm flipH="1">
            <a:off x="1867375" y="2256800"/>
            <a:ext cx="805500" cy="8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18"/>
          <p:cNvPicPr preferRelativeResize="0"/>
          <p:nvPr/>
        </p:nvPicPr>
        <p:blipFill rotWithShape="1">
          <a:blip r:embed="rId3">
            <a:alphaModFix/>
          </a:blip>
          <a:srcRect b="0" l="0" r="0" t="0"/>
          <a:stretch/>
        </p:blipFill>
        <p:spPr>
          <a:xfrm>
            <a:off x="8217650" y="0"/>
            <a:ext cx="926351" cy="926351"/>
          </a:xfrm>
          <a:prstGeom prst="rect">
            <a:avLst/>
          </a:prstGeom>
          <a:noFill/>
          <a:ln>
            <a:noFill/>
          </a:ln>
        </p:spPr>
      </p:pic>
      <p:sp>
        <p:nvSpPr>
          <p:cNvPr id="102" name="Google Shape;10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103" name="Google Shape;103;p18"/>
          <p:cNvSpPr txBox="1"/>
          <p:nvPr/>
        </p:nvSpPr>
        <p:spPr>
          <a:xfrm>
            <a:off x="0" y="209675"/>
            <a:ext cx="8520600" cy="443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vi" sz="3200"/>
              <a:t>One-shot learning</a:t>
            </a:r>
            <a:endParaRPr sz="3200">
              <a:solidFill>
                <a:srgbClr val="000000"/>
              </a:solidFill>
            </a:endParaRPr>
          </a:p>
        </p:txBody>
      </p:sp>
      <p:sp>
        <p:nvSpPr>
          <p:cNvPr id="104" name="Google Shape;104;p18"/>
          <p:cNvSpPr txBox="1"/>
          <p:nvPr/>
        </p:nvSpPr>
        <p:spPr>
          <a:xfrm>
            <a:off x="276750" y="515400"/>
            <a:ext cx="858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t>You only use one image of each person to recognize who they are.</a:t>
            </a:r>
            <a:endParaRPr/>
          </a:p>
        </p:txBody>
      </p:sp>
      <p:pic>
        <p:nvPicPr>
          <p:cNvPr id="105" name="Google Shape;105;p18"/>
          <p:cNvPicPr preferRelativeResize="0"/>
          <p:nvPr/>
        </p:nvPicPr>
        <p:blipFill rotWithShape="1">
          <a:blip r:embed="rId4">
            <a:alphaModFix/>
          </a:blip>
          <a:srcRect b="0" l="0" r="53520" t="0"/>
          <a:stretch/>
        </p:blipFill>
        <p:spPr>
          <a:xfrm>
            <a:off x="403100" y="868925"/>
            <a:ext cx="1732225" cy="3959300"/>
          </a:xfrm>
          <a:prstGeom prst="rect">
            <a:avLst/>
          </a:prstGeom>
          <a:noFill/>
          <a:ln>
            <a:noFill/>
          </a:ln>
        </p:spPr>
      </p:pic>
      <p:sp>
        <p:nvSpPr>
          <p:cNvPr id="106" name="Google Shape;106;p18"/>
          <p:cNvSpPr/>
          <p:nvPr/>
        </p:nvSpPr>
        <p:spPr>
          <a:xfrm>
            <a:off x="2239050" y="2714950"/>
            <a:ext cx="311100" cy="267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8"/>
          <p:cNvSpPr txBox="1"/>
          <p:nvPr/>
        </p:nvSpPr>
        <p:spPr>
          <a:xfrm>
            <a:off x="805675" y="4711850"/>
            <a:ext cx="146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vi"/>
              <a:t>Input images</a:t>
            </a:r>
            <a:endParaRPr i="1"/>
          </a:p>
        </p:txBody>
      </p:sp>
      <p:sp>
        <p:nvSpPr>
          <p:cNvPr id="108" name="Google Shape;108;p18"/>
          <p:cNvSpPr/>
          <p:nvPr/>
        </p:nvSpPr>
        <p:spPr>
          <a:xfrm>
            <a:off x="2653875" y="1781350"/>
            <a:ext cx="1383300" cy="1893300"/>
          </a:xfrm>
          <a:prstGeom prst="cube">
            <a:avLst>
              <a:gd fmla="val 3937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8"/>
          <p:cNvSpPr/>
          <p:nvPr/>
        </p:nvSpPr>
        <p:spPr>
          <a:xfrm>
            <a:off x="3560500" y="2324650"/>
            <a:ext cx="1133700" cy="8658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8"/>
          <p:cNvSpPr/>
          <p:nvPr/>
        </p:nvSpPr>
        <p:spPr>
          <a:xfrm>
            <a:off x="4555725" y="2590750"/>
            <a:ext cx="1763400" cy="3336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8"/>
          <p:cNvSpPr/>
          <p:nvPr/>
        </p:nvSpPr>
        <p:spPr>
          <a:xfrm>
            <a:off x="6899000" y="1668950"/>
            <a:ext cx="311100" cy="21771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8"/>
          <p:cNvSpPr txBox="1"/>
          <p:nvPr/>
        </p:nvSpPr>
        <p:spPr>
          <a:xfrm>
            <a:off x="3897200" y="4711850"/>
            <a:ext cx="146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vi"/>
              <a:t>CNN network</a:t>
            </a:r>
            <a:endParaRPr i="1"/>
          </a:p>
        </p:txBody>
      </p:sp>
      <p:sp>
        <p:nvSpPr>
          <p:cNvPr id="113" name="Google Shape;113;p18"/>
          <p:cNvSpPr/>
          <p:nvPr/>
        </p:nvSpPr>
        <p:spPr>
          <a:xfrm>
            <a:off x="2593475" y="3933825"/>
            <a:ext cx="3725800" cy="650500"/>
          </a:xfrm>
          <a:custGeom>
            <a:rect b="b" l="l" r="r" t="t"/>
            <a:pathLst>
              <a:path extrusionOk="0" h="26020" w="149032">
                <a:moveTo>
                  <a:pt x="0" y="3804"/>
                </a:moveTo>
                <a:cubicBezTo>
                  <a:pt x="7045" y="24927"/>
                  <a:pt x="43752" y="12231"/>
                  <a:pt x="65353" y="17635"/>
                </a:cubicBezTo>
                <a:cubicBezTo>
                  <a:pt x="68717" y="18477"/>
                  <a:pt x="72582" y="18988"/>
                  <a:pt x="75035" y="21439"/>
                </a:cubicBezTo>
                <a:cubicBezTo>
                  <a:pt x="76280" y="22682"/>
                  <a:pt x="76076" y="26279"/>
                  <a:pt x="77801" y="25934"/>
                </a:cubicBezTo>
                <a:cubicBezTo>
                  <a:pt x="80768" y="25340"/>
                  <a:pt x="81541" y="21158"/>
                  <a:pt x="83679" y="19018"/>
                </a:cubicBezTo>
                <a:cubicBezTo>
                  <a:pt x="86488" y="16206"/>
                  <a:pt x="91155" y="16122"/>
                  <a:pt x="95090" y="15560"/>
                </a:cubicBezTo>
                <a:cubicBezTo>
                  <a:pt x="111114" y="13270"/>
                  <a:pt x="128473" y="17771"/>
                  <a:pt x="143500" y="11757"/>
                </a:cubicBezTo>
                <a:cubicBezTo>
                  <a:pt x="147521" y="10148"/>
                  <a:pt x="145159" y="1939"/>
                  <a:pt x="149032" y="0"/>
                </a:cubicBezTo>
              </a:path>
            </a:pathLst>
          </a:custGeom>
          <a:noFill/>
          <a:ln cap="flat" cmpd="sng" w="9525">
            <a:solidFill>
              <a:schemeClr val="dk2"/>
            </a:solidFill>
            <a:prstDash val="solid"/>
            <a:round/>
            <a:headEnd len="med" w="med" type="none"/>
            <a:tailEnd len="med" w="med" type="none"/>
          </a:ln>
        </p:spPr>
      </p:sp>
      <p:sp>
        <p:nvSpPr>
          <p:cNvPr id="114" name="Google Shape;114;p18"/>
          <p:cNvSpPr txBox="1"/>
          <p:nvPr/>
        </p:nvSpPr>
        <p:spPr>
          <a:xfrm>
            <a:off x="6441900" y="4711850"/>
            <a:ext cx="232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vi"/>
              <a:t>Softmax distribution</a:t>
            </a:r>
            <a:endParaRPr i="1"/>
          </a:p>
        </p:txBody>
      </p:sp>
      <p:sp>
        <p:nvSpPr>
          <p:cNvPr id="115" name="Google Shape;115;p18"/>
          <p:cNvSpPr txBox="1"/>
          <p:nvPr/>
        </p:nvSpPr>
        <p:spPr>
          <a:xfrm>
            <a:off x="7434175" y="1660325"/>
            <a:ext cx="14697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vi"/>
              <a:t>K+1 probability scores </a:t>
            </a:r>
            <a:endParaRPr b="1" i="1"/>
          </a:p>
          <a:p>
            <a:pPr indent="0" lvl="0" marL="0" rtl="0" algn="l">
              <a:spcBef>
                <a:spcPts val="0"/>
              </a:spcBef>
              <a:spcAft>
                <a:spcPts val="0"/>
              </a:spcAft>
              <a:buNone/>
            </a:pPr>
            <a:r>
              <a:t/>
            </a:r>
            <a:endParaRPr/>
          </a:p>
          <a:p>
            <a:pPr indent="0" lvl="0" marL="0" rtl="0" algn="l">
              <a:spcBef>
                <a:spcPts val="0"/>
              </a:spcBef>
              <a:spcAft>
                <a:spcPts val="0"/>
              </a:spcAft>
              <a:buNone/>
            </a:pPr>
            <a:r>
              <a:rPr lang="vi"/>
              <a:t>(for K people and 1 unknown)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19"/>
          <p:cNvPicPr preferRelativeResize="0"/>
          <p:nvPr/>
        </p:nvPicPr>
        <p:blipFill rotWithShape="1">
          <a:blip r:embed="rId3">
            <a:alphaModFix/>
          </a:blip>
          <a:srcRect b="0" l="0" r="0" t="0"/>
          <a:stretch/>
        </p:blipFill>
        <p:spPr>
          <a:xfrm>
            <a:off x="8217650" y="0"/>
            <a:ext cx="926351" cy="926351"/>
          </a:xfrm>
          <a:prstGeom prst="rect">
            <a:avLst/>
          </a:prstGeom>
          <a:noFill/>
          <a:ln>
            <a:noFill/>
          </a:ln>
        </p:spPr>
      </p:pic>
      <p:sp>
        <p:nvSpPr>
          <p:cNvPr id="121" name="Google Shape;121;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122" name="Google Shape;122;p19"/>
          <p:cNvSpPr txBox="1"/>
          <p:nvPr/>
        </p:nvSpPr>
        <p:spPr>
          <a:xfrm>
            <a:off x="0" y="209675"/>
            <a:ext cx="8520600" cy="443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vi" sz="3200"/>
              <a:t>One-shot learning</a:t>
            </a:r>
            <a:endParaRPr sz="3200">
              <a:solidFill>
                <a:srgbClr val="000000"/>
              </a:solidFill>
            </a:endParaRPr>
          </a:p>
        </p:txBody>
      </p:sp>
      <p:sp>
        <p:nvSpPr>
          <p:cNvPr id="123" name="Google Shape;123;p19"/>
          <p:cNvSpPr txBox="1"/>
          <p:nvPr/>
        </p:nvSpPr>
        <p:spPr>
          <a:xfrm>
            <a:off x="276750" y="515400"/>
            <a:ext cx="858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t>You only use one image of each person to recognize who they are.</a:t>
            </a:r>
            <a:endParaRPr/>
          </a:p>
        </p:txBody>
      </p:sp>
      <p:pic>
        <p:nvPicPr>
          <p:cNvPr id="124" name="Google Shape;124;p19"/>
          <p:cNvPicPr preferRelativeResize="0"/>
          <p:nvPr/>
        </p:nvPicPr>
        <p:blipFill rotWithShape="1">
          <a:blip r:embed="rId4">
            <a:alphaModFix/>
          </a:blip>
          <a:srcRect b="0" l="0" r="53520" t="0"/>
          <a:stretch/>
        </p:blipFill>
        <p:spPr>
          <a:xfrm>
            <a:off x="403100" y="868925"/>
            <a:ext cx="1732225" cy="3959300"/>
          </a:xfrm>
          <a:prstGeom prst="rect">
            <a:avLst/>
          </a:prstGeom>
          <a:noFill/>
          <a:ln>
            <a:noFill/>
          </a:ln>
        </p:spPr>
      </p:pic>
      <p:sp>
        <p:nvSpPr>
          <p:cNvPr id="125" name="Google Shape;125;p19"/>
          <p:cNvSpPr/>
          <p:nvPr/>
        </p:nvSpPr>
        <p:spPr>
          <a:xfrm>
            <a:off x="2239050" y="2714950"/>
            <a:ext cx="311100" cy="267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9"/>
          <p:cNvSpPr txBox="1"/>
          <p:nvPr/>
        </p:nvSpPr>
        <p:spPr>
          <a:xfrm>
            <a:off x="805675" y="4711850"/>
            <a:ext cx="146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vi"/>
              <a:t>Input images</a:t>
            </a:r>
            <a:endParaRPr i="1"/>
          </a:p>
        </p:txBody>
      </p:sp>
      <p:sp>
        <p:nvSpPr>
          <p:cNvPr id="127" name="Google Shape;127;p19"/>
          <p:cNvSpPr/>
          <p:nvPr/>
        </p:nvSpPr>
        <p:spPr>
          <a:xfrm>
            <a:off x="2653875" y="1781350"/>
            <a:ext cx="1383300" cy="1893300"/>
          </a:xfrm>
          <a:prstGeom prst="cube">
            <a:avLst>
              <a:gd fmla="val 3937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9"/>
          <p:cNvSpPr/>
          <p:nvPr/>
        </p:nvSpPr>
        <p:spPr>
          <a:xfrm>
            <a:off x="3560500" y="2324650"/>
            <a:ext cx="1133700" cy="8658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9"/>
          <p:cNvSpPr/>
          <p:nvPr/>
        </p:nvSpPr>
        <p:spPr>
          <a:xfrm>
            <a:off x="4555725" y="2590750"/>
            <a:ext cx="1763400" cy="3336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9"/>
          <p:cNvSpPr/>
          <p:nvPr/>
        </p:nvSpPr>
        <p:spPr>
          <a:xfrm>
            <a:off x="6899000" y="1668950"/>
            <a:ext cx="311100" cy="21771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9"/>
          <p:cNvSpPr txBox="1"/>
          <p:nvPr/>
        </p:nvSpPr>
        <p:spPr>
          <a:xfrm>
            <a:off x="3897200" y="4711850"/>
            <a:ext cx="146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vi"/>
              <a:t>CNN network</a:t>
            </a:r>
            <a:endParaRPr i="1"/>
          </a:p>
        </p:txBody>
      </p:sp>
      <p:sp>
        <p:nvSpPr>
          <p:cNvPr id="132" name="Google Shape;132;p19"/>
          <p:cNvSpPr/>
          <p:nvPr/>
        </p:nvSpPr>
        <p:spPr>
          <a:xfrm>
            <a:off x="2593475" y="3933825"/>
            <a:ext cx="3725800" cy="650500"/>
          </a:xfrm>
          <a:custGeom>
            <a:rect b="b" l="l" r="r" t="t"/>
            <a:pathLst>
              <a:path extrusionOk="0" h="26020" w="149032">
                <a:moveTo>
                  <a:pt x="0" y="3804"/>
                </a:moveTo>
                <a:cubicBezTo>
                  <a:pt x="7045" y="24927"/>
                  <a:pt x="43752" y="12231"/>
                  <a:pt x="65353" y="17635"/>
                </a:cubicBezTo>
                <a:cubicBezTo>
                  <a:pt x="68717" y="18477"/>
                  <a:pt x="72582" y="18988"/>
                  <a:pt x="75035" y="21439"/>
                </a:cubicBezTo>
                <a:cubicBezTo>
                  <a:pt x="76280" y="22682"/>
                  <a:pt x="76076" y="26279"/>
                  <a:pt x="77801" y="25934"/>
                </a:cubicBezTo>
                <a:cubicBezTo>
                  <a:pt x="80768" y="25340"/>
                  <a:pt x="81541" y="21158"/>
                  <a:pt x="83679" y="19018"/>
                </a:cubicBezTo>
                <a:cubicBezTo>
                  <a:pt x="86488" y="16206"/>
                  <a:pt x="91155" y="16122"/>
                  <a:pt x="95090" y="15560"/>
                </a:cubicBezTo>
                <a:cubicBezTo>
                  <a:pt x="111114" y="13270"/>
                  <a:pt x="128473" y="17771"/>
                  <a:pt x="143500" y="11757"/>
                </a:cubicBezTo>
                <a:cubicBezTo>
                  <a:pt x="147521" y="10148"/>
                  <a:pt x="145159" y="1939"/>
                  <a:pt x="149032" y="0"/>
                </a:cubicBezTo>
              </a:path>
            </a:pathLst>
          </a:custGeom>
          <a:noFill/>
          <a:ln cap="flat" cmpd="sng" w="9525">
            <a:solidFill>
              <a:schemeClr val="dk2"/>
            </a:solidFill>
            <a:prstDash val="solid"/>
            <a:round/>
            <a:headEnd len="med" w="med" type="none"/>
            <a:tailEnd len="med" w="med" type="none"/>
          </a:ln>
        </p:spPr>
      </p:sp>
      <p:sp>
        <p:nvSpPr>
          <p:cNvPr id="133" name="Google Shape;133;p19"/>
          <p:cNvSpPr txBox="1"/>
          <p:nvPr/>
        </p:nvSpPr>
        <p:spPr>
          <a:xfrm>
            <a:off x="6441900" y="4711850"/>
            <a:ext cx="232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vi"/>
              <a:t>Softmax distribution</a:t>
            </a:r>
            <a:endParaRPr i="1"/>
          </a:p>
        </p:txBody>
      </p:sp>
      <p:sp>
        <p:nvSpPr>
          <p:cNvPr id="134" name="Google Shape;134;p19"/>
          <p:cNvSpPr txBox="1"/>
          <p:nvPr/>
        </p:nvSpPr>
        <p:spPr>
          <a:xfrm>
            <a:off x="7434175" y="1660325"/>
            <a:ext cx="14697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vi"/>
              <a:t>K+1 probability scores </a:t>
            </a:r>
            <a:endParaRPr b="1" i="1"/>
          </a:p>
          <a:p>
            <a:pPr indent="0" lvl="0" marL="0" rtl="0" algn="l">
              <a:spcBef>
                <a:spcPts val="0"/>
              </a:spcBef>
              <a:spcAft>
                <a:spcPts val="0"/>
              </a:spcAft>
              <a:buNone/>
            </a:pPr>
            <a:r>
              <a:t/>
            </a:r>
            <a:endParaRPr/>
          </a:p>
          <a:p>
            <a:pPr indent="0" lvl="0" marL="0" rtl="0" algn="l">
              <a:spcBef>
                <a:spcPts val="0"/>
              </a:spcBef>
              <a:spcAft>
                <a:spcPts val="0"/>
              </a:spcAft>
              <a:buNone/>
            </a:pPr>
            <a:r>
              <a:rPr lang="vi"/>
              <a:t>(for K people and 1 unknown)</a:t>
            </a:r>
            <a:endParaRPr/>
          </a:p>
        </p:txBody>
      </p:sp>
      <p:sp>
        <p:nvSpPr>
          <p:cNvPr id="135" name="Google Shape;135;p19"/>
          <p:cNvSpPr txBox="1"/>
          <p:nvPr/>
        </p:nvSpPr>
        <p:spPr>
          <a:xfrm>
            <a:off x="2608550" y="1017125"/>
            <a:ext cx="58638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vi">
                <a:highlight>
                  <a:schemeClr val="accent6"/>
                </a:highlight>
              </a:rPr>
              <a:t>Disadvantage</a:t>
            </a:r>
            <a:r>
              <a:rPr lang="vi">
                <a:highlight>
                  <a:schemeClr val="accent6"/>
                </a:highlight>
              </a:rPr>
              <a:t>: Have to retrain network each time have a newone.</a:t>
            </a:r>
            <a:endParaRPr>
              <a:highlight>
                <a:schemeClr val="accent6"/>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20"/>
          <p:cNvPicPr preferRelativeResize="0"/>
          <p:nvPr/>
        </p:nvPicPr>
        <p:blipFill rotWithShape="1">
          <a:blip r:embed="rId3">
            <a:alphaModFix/>
          </a:blip>
          <a:srcRect b="0" l="0" r="0" t="0"/>
          <a:stretch/>
        </p:blipFill>
        <p:spPr>
          <a:xfrm>
            <a:off x="8217650" y="0"/>
            <a:ext cx="926351" cy="926351"/>
          </a:xfrm>
          <a:prstGeom prst="rect">
            <a:avLst/>
          </a:prstGeom>
          <a:noFill/>
          <a:ln>
            <a:noFill/>
          </a:ln>
        </p:spPr>
      </p:pic>
      <p:sp>
        <p:nvSpPr>
          <p:cNvPr id="141" name="Google Shape;141;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142" name="Google Shape;142;p20"/>
          <p:cNvSpPr txBox="1"/>
          <p:nvPr/>
        </p:nvSpPr>
        <p:spPr>
          <a:xfrm>
            <a:off x="0" y="209675"/>
            <a:ext cx="8520600" cy="443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vi" sz="3200"/>
              <a:t>Learning a similarity function</a:t>
            </a:r>
            <a:endParaRPr sz="3200">
              <a:solidFill>
                <a:srgbClr val="000000"/>
              </a:solidFill>
            </a:endParaRPr>
          </a:p>
        </p:txBody>
      </p:sp>
      <p:sp>
        <p:nvSpPr>
          <p:cNvPr id="143" name="Google Shape;143;p20"/>
          <p:cNvSpPr txBox="1"/>
          <p:nvPr/>
        </p:nvSpPr>
        <p:spPr>
          <a:xfrm>
            <a:off x="276750" y="515400"/>
            <a:ext cx="858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t>Train a network to find a embedding vector representing to each person. </a:t>
            </a:r>
            <a:endParaRPr/>
          </a:p>
        </p:txBody>
      </p:sp>
      <p:pic>
        <p:nvPicPr>
          <p:cNvPr id="144" name="Google Shape;144;p20"/>
          <p:cNvPicPr preferRelativeResize="0"/>
          <p:nvPr/>
        </p:nvPicPr>
        <p:blipFill>
          <a:blip r:embed="rId4">
            <a:alphaModFix/>
          </a:blip>
          <a:stretch>
            <a:fillRect/>
          </a:stretch>
        </p:blipFill>
        <p:spPr>
          <a:xfrm>
            <a:off x="1903350" y="1007331"/>
            <a:ext cx="768048" cy="706248"/>
          </a:xfrm>
          <a:prstGeom prst="rect">
            <a:avLst/>
          </a:prstGeom>
          <a:noFill/>
          <a:ln>
            <a:noFill/>
          </a:ln>
        </p:spPr>
      </p:pic>
      <p:cxnSp>
        <p:nvCxnSpPr>
          <p:cNvPr id="145" name="Google Shape;145;p20"/>
          <p:cNvCxnSpPr/>
          <p:nvPr/>
        </p:nvCxnSpPr>
        <p:spPr>
          <a:xfrm>
            <a:off x="2845746" y="1336055"/>
            <a:ext cx="520200" cy="6000"/>
          </a:xfrm>
          <a:prstGeom prst="straightConnector1">
            <a:avLst/>
          </a:prstGeom>
          <a:noFill/>
          <a:ln cap="flat" cmpd="sng" w="9525">
            <a:solidFill>
              <a:schemeClr val="dk2"/>
            </a:solidFill>
            <a:prstDash val="solid"/>
            <a:round/>
            <a:headEnd len="med" w="med" type="none"/>
            <a:tailEnd len="med" w="med" type="triangle"/>
          </a:ln>
        </p:spPr>
      </p:cxnSp>
      <p:sp>
        <p:nvSpPr>
          <p:cNvPr id="146" name="Google Shape;146;p20"/>
          <p:cNvSpPr/>
          <p:nvPr/>
        </p:nvSpPr>
        <p:spPr>
          <a:xfrm>
            <a:off x="3561187" y="938932"/>
            <a:ext cx="1384800" cy="8001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vi"/>
              <a:t>CNN model</a:t>
            </a:r>
            <a:endParaRPr i="1"/>
          </a:p>
        </p:txBody>
      </p:sp>
      <p:cxnSp>
        <p:nvCxnSpPr>
          <p:cNvPr id="147" name="Google Shape;147;p20"/>
          <p:cNvCxnSpPr/>
          <p:nvPr/>
        </p:nvCxnSpPr>
        <p:spPr>
          <a:xfrm>
            <a:off x="5080738" y="1336055"/>
            <a:ext cx="520200" cy="6000"/>
          </a:xfrm>
          <a:prstGeom prst="straightConnector1">
            <a:avLst/>
          </a:prstGeom>
          <a:noFill/>
          <a:ln cap="flat" cmpd="sng" w="9525">
            <a:solidFill>
              <a:schemeClr val="dk2"/>
            </a:solidFill>
            <a:prstDash val="solid"/>
            <a:round/>
            <a:headEnd len="med" w="med" type="none"/>
            <a:tailEnd len="med" w="med" type="triangle"/>
          </a:ln>
        </p:spPr>
      </p:cxnSp>
      <p:sp>
        <p:nvSpPr>
          <p:cNvPr id="148" name="Google Shape;148;p20"/>
          <p:cNvSpPr/>
          <p:nvPr/>
        </p:nvSpPr>
        <p:spPr>
          <a:xfrm>
            <a:off x="5934954" y="875875"/>
            <a:ext cx="162300" cy="9264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0"/>
          <p:cNvSpPr txBox="1"/>
          <p:nvPr/>
        </p:nvSpPr>
        <p:spPr>
          <a:xfrm>
            <a:off x="311325" y="2810050"/>
            <a:ext cx="42606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vi"/>
              <a:t>Verification task: </a:t>
            </a:r>
            <a:endParaRPr/>
          </a:p>
          <a:p>
            <a:pPr indent="0" lvl="0" marL="457200" rtl="0" algn="l">
              <a:spcBef>
                <a:spcPts val="0"/>
              </a:spcBef>
              <a:spcAft>
                <a:spcPts val="0"/>
              </a:spcAft>
              <a:buNone/>
            </a:pPr>
            <a:r>
              <a:t/>
            </a:r>
            <a:endParaRPr/>
          </a:p>
          <a:p>
            <a:pPr indent="0" lvl="0" marL="457200" rtl="0" algn="l">
              <a:spcBef>
                <a:spcPts val="0"/>
              </a:spcBef>
              <a:spcAft>
                <a:spcPts val="0"/>
              </a:spcAft>
              <a:buNone/>
            </a:pPr>
            <a:r>
              <a:rPr b="1" i="1" lang="vi"/>
              <a:t>d(image1, image2) &gt;= r</a:t>
            </a:r>
            <a:r>
              <a:rPr b="1" lang="vi"/>
              <a:t> → not matched</a:t>
            </a:r>
            <a:endParaRPr b="1"/>
          </a:p>
          <a:p>
            <a:pPr indent="0" lvl="0" marL="457200" rtl="0" algn="l">
              <a:spcBef>
                <a:spcPts val="0"/>
              </a:spcBef>
              <a:spcAft>
                <a:spcPts val="0"/>
              </a:spcAft>
              <a:buNone/>
            </a:pPr>
            <a:r>
              <a:rPr b="1" i="1" lang="vi"/>
              <a:t>d(image1, image2) &lt;   r</a:t>
            </a:r>
            <a:r>
              <a:rPr b="1" lang="vi"/>
              <a:t> → matched</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0" name="Google Shape;150;p20"/>
          <p:cNvSpPr/>
          <p:nvPr/>
        </p:nvSpPr>
        <p:spPr>
          <a:xfrm>
            <a:off x="639835" y="3311425"/>
            <a:ext cx="250675" cy="535950"/>
          </a:xfrm>
          <a:custGeom>
            <a:rect b="b" l="l" r="r" t="t"/>
            <a:pathLst>
              <a:path extrusionOk="0" h="21438" w="10027">
                <a:moveTo>
                  <a:pt x="6224" y="0"/>
                </a:moveTo>
                <a:cubicBezTo>
                  <a:pt x="3963" y="3388"/>
                  <a:pt x="5110" y="11065"/>
                  <a:pt x="1037" y="11065"/>
                </a:cubicBezTo>
                <a:cubicBezTo>
                  <a:pt x="651" y="11065"/>
                  <a:pt x="0" y="10892"/>
                  <a:pt x="346" y="10719"/>
                </a:cubicBezTo>
                <a:cubicBezTo>
                  <a:pt x="4652" y="8566"/>
                  <a:pt x="5212" y="21438"/>
                  <a:pt x="10027" y="21438"/>
                </a:cubicBezTo>
              </a:path>
            </a:pathLst>
          </a:custGeom>
          <a:noFill/>
          <a:ln cap="flat" cmpd="sng" w="9525">
            <a:solidFill>
              <a:schemeClr val="dk2"/>
            </a:solidFill>
            <a:prstDash val="solid"/>
            <a:round/>
            <a:headEnd len="med" w="med" type="none"/>
            <a:tailEnd len="med" w="med" type="none"/>
          </a:ln>
        </p:spPr>
      </p:sp>
      <p:pic>
        <p:nvPicPr>
          <p:cNvPr id="151" name="Google Shape;151;p20"/>
          <p:cNvPicPr preferRelativeResize="0"/>
          <p:nvPr/>
        </p:nvPicPr>
        <p:blipFill rotWithShape="1">
          <a:blip r:embed="rId5">
            <a:alphaModFix/>
          </a:blip>
          <a:srcRect b="0" l="0" r="53520" t="0"/>
          <a:stretch/>
        </p:blipFill>
        <p:spPr>
          <a:xfrm>
            <a:off x="5366400" y="3142900"/>
            <a:ext cx="837349" cy="1913926"/>
          </a:xfrm>
          <a:prstGeom prst="rect">
            <a:avLst/>
          </a:prstGeom>
          <a:noFill/>
          <a:ln>
            <a:noFill/>
          </a:ln>
        </p:spPr>
      </p:pic>
      <p:sp>
        <p:nvSpPr>
          <p:cNvPr id="152" name="Google Shape;152;p20"/>
          <p:cNvSpPr txBox="1"/>
          <p:nvPr/>
        </p:nvSpPr>
        <p:spPr>
          <a:xfrm>
            <a:off x="5143550" y="1809750"/>
            <a:ext cx="199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t>Embedding vector</a:t>
            </a:r>
            <a:endParaRPr/>
          </a:p>
        </p:txBody>
      </p:sp>
      <p:sp>
        <p:nvSpPr>
          <p:cNvPr id="153" name="Google Shape;153;p20"/>
          <p:cNvSpPr txBox="1"/>
          <p:nvPr/>
        </p:nvSpPr>
        <p:spPr>
          <a:xfrm>
            <a:off x="4935725" y="2810050"/>
            <a:ext cx="30000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lang="vi">
                <a:solidFill>
                  <a:schemeClr val="dk1"/>
                </a:solidFill>
              </a:rPr>
              <a:t>Recognition task:</a:t>
            </a:r>
            <a:endParaRPr>
              <a:solidFill>
                <a:schemeClr val="dk1"/>
              </a:solidFill>
            </a:endParaRPr>
          </a:p>
        </p:txBody>
      </p:sp>
      <p:cxnSp>
        <p:nvCxnSpPr>
          <p:cNvPr id="154" name="Google Shape;154;p20"/>
          <p:cNvCxnSpPr/>
          <p:nvPr/>
        </p:nvCxnSpPr>
        <p:spPr>
          <a:xfrm flipH="1">
            <a:off x="4668125" y="2870550"/>
            <a:ext cx="8700" cy="2213100"/>
          </a:xfrm>
          <a:prstGeom prst="straightConnector1">
            <a:avLst/>
          </a:prstGeom>
          <a:noFill/>
          <a:ln cap="flat" cmpd="sng" w="9525">
            <a:solidFill>
              <a:schemeClr val="dk2"/>
            </a:solidFill>
            <a:prstDash val="solid"/>
            <a:round/>
            <a:headEnd len="med" w="med" type="none"/>
            <a:tailEnd len="med" w="med" type="none"/>
          </a:ln>
        </p:spPr>
      </p:cxnSp>
      <p:pic>
        <p:nvPicPr>
          <p:cNvPr id="155" name="Google Shape;155;p20"/>
          <p:cNvPicPr preferRelativeResize="0"/>
          <p:nvPr/>
        </p:nvPicPr>
        <p:blipFill>
          <a:blip r:embed="rId4">
            <a:alphaModFix/>
          </a:blip>
          <a:stretch>
            <a:fillRect/>
          </a:stretch>
        </p:blipFill>
        <p:spPr>
          <a:xfrm>
            <a:off x="7041250" y="3479325"/>
            <a:ext cx="548700" cy="557525"/>
          </a:xfrm>
          <a:prstGeom prst="rect">
            <a:avLst/>
          </a:prstGeom>
          <a:noFill/>
          <a:ln>
            <a:noFill/>
          </a:ln>
        </p:spPr>
      </p:pic>
      <p:cxnSp>
        <p:nvCxnSpPr>
          <p:cNvPr id="156" name="Google Shape;156;p20"/>
          <p:cNvCxnSpPr>
            <a:endCxn id="155" idx="1"/>
          </p:cNvCxnSpPr>
          <p:nvPr/>
        </p:nvCxnSpPr>
        <p:spPr>
          <a:xfrm>
            <a:off x="6042550" y="3337488"/>
            <a:ext cx="998700" cy="420600"/>
          </a:xfrm>
          <a:prstGeom prst="straightConnector1">
            <a:avLst/>
          </a:prstGeom>
          <a:noFill/>
          <a:ln cap="flat" cmpd="sng" w="9525">
            <a:solidFill>
              <a:schemeClr val="dk2"/>
            </a:solidFill>
            <a:prstDash val="solid"/>
            <a:round/>
            <a:headEnd len="med" w="med" type="none"/>
            <a:tailEnd len="med" w="med" type="triangle"/>
          </a:ln>
        </p:spPr>
      </p:cxnSp>
      <p:cxnSp>
        <p:nvCxnSpPr>
          <p:cNvPr id="157" name="Google Shape;157;p20"/>
          <p:cNvCxnSpPr>
            <a:endCxn id="155" idx="1"/>
          </p:cNvCxnSpPr>
          <p:nvPr/>
        </p:nvCxnSpPr>
        <p:spPr>
          <a:xfrm flipH="1" rot="10800000">
            <a:off x="6085750" y="3758088"/>
            <a:ext cx="955500" cy="89400"/>
          </a:xfrm>
          <a:prstGeom prst="straightConnector1">
            <a:avLst/>
          </a:prstGeom>
          <a:noFill/>
          <a:ln cap="flat" cmpd="sng" w="19050">
            <a:solidFill>
              <a:schemeClr val="dk2"/>
            </a:solidFill>
            <a:prstDash val="solid"/>
            <a:round/>
            <a:headEnd len="med" w="med" type="none"/>
            <a:tailEnd len="med" w="med" type="triangle"/>
          </a:ln>
        </p:spPr>
      </p:cxnSp>
      <p:cxnSp>
        <p:nvCxnSpPr>
          <p:cNvPr id="158" name="Google Shape;158;p20"/>
          <p:cNvCxnSpPr>
            <a:endCxn id="155" idx="1"/>
          </p:cNvCxnSpPr>
          <p:nvPr/>
        </p:nvCxnSpPr>
        <p:spPr>
          <a:xfrm flipH="1" rot="10800000">
            <a:off x="6085750" y="3758088"/>
            <a:ext cx="955500" cy="616500"/>
          </a:xfrm>
          <a:prstGeom prst="straightConnector1">
            <a:avLst/>
          </a:prstGeom>
          <a:noFill/>
          <a:ln cap="flat" cmpd="sng" w="9525">
            <a:solidFill>
              <a:schemeClr val="dk2"/>
            </a:solidFill>
            <a:prstDash val="solid"/>
            <a:round/>
            <a:headEnd len="med" w="med" type="none"/>
            <a:tailEnd len="med" w="med" type="triangle"/>
          </a:ln>
        </p:spPr>
      </p:cxnSp>
      <p:cxnSp>
        <p:nvCxnSpPr>
          <p:cNvPr id="159" name="Google Shape;159;p20"/>
          <p:cNvCxnSpPr>
            <a:endCxn id="155" idx="1"/>
          </p:cNvCxnSpPr>
          <p:nvPr/>
        </p:nvCxnSpPr>
        <p:spPr>
          <a:xfrm flipH="1" rot="10800000">
            <a:off x="6085750" y="3758088"/>
            <a:ext cx="955500" cy="971100"/>
          </a:xfrm>
          <a:prstGeom prst="straightConnector1">
            <a:avLst/>
          </a:prstGeom>
          <a:noFill/>
          <a:ln cap="flat" cmpd="sng" w="9525">
            <a:solidFill>
              <a:schemeClr val="dk2"/>
            </a:solidFill>
            <a:prstDash val="solid"/>
            <a:round/>
            <a:headEnd len="med" w="med" type="none"/>
            <a:tailEnd len="med" w="med" type="triangle"/>
          </a:ln>
        </p:spPr>
      </p:cxnSp>
      <p:sp>
        <p:nvSpPr>
          <p:cNvPr id="160" name="Google Shape;160;p20"/>
          <p:cNvSpPr txBox="1"/>
          <p:nvPr/>
        </p:nvSpPr>
        <p:spPr>
          <a:xfrm>
            <a:off x="338850" y="2220600"/>
            <a:ext cx="717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t>Define </a:t>
            </a:r>
            <a:r>
              <a:rPr i="1" lang="vi"/>
              <a:t>d(image1, image2)</a:t>
            </a:r>
            <a:r>
              <a:rPr lang="vi"/>
              <a:t> = degree of difference between image 1 vs image 2</a:t>
            </a:r>
            <a:endParaRPr/>
          </a:p>
        </p:txBody>
      </p:sp>
      <p:sp>
        <p:nvSpPr>
          <p:cNvPr id="161" name="Google Shape;161;p20"/>
          <p:cNvSpPr txBox="1"/>
          <p:nvPr/>
        </p:nvSpPr>
        <p:spPr>
          <a:xfrm>
            <a:off x="6289150" y="3235200"/>
            <a:ext cx="548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000"/>
              <a:t>8.0</a:t>
            </a:r>
            <a:endParaRPr sz="1000"/>
          </a:p>
        </p:txBody>
      </p:sp>
      <p:sp>
        <p:nvSpPr>
          <p:cNvPr id="162" name="Google Shape;162;p20"/>
          <p:cNvSpPr txBox="1"/>
          <p:nvPr/>
        </p:nvSpPr>
        <p:spPr>
          <a:xfrm>
            <a:off x="6289150" y="3598850"/>
            <a:ext cx="548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000"/>
              <a:t>0.1</a:t>
            </a:r>
            <a:endParaRPr sz="1000"/>
          </a:p>
        </p:txBody>
      </p:sp>
      <p:sp>
        <p:nvSpPr>
          <p:cNvPr id="163" name="Google Shape;163;p20"/>
          <p:cNvSpPr txBox="1"/>
          <p:nvPr/>
        </p:nvSpPr>
        <p:spPr>
          <a:xfrm>
            <a:off x="6296550" y="3895100"/>
            <a:ext cx="548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000"/>
              <a:t>5</a:t>
            </a:r>
            <a:r>
              <a:rPr lang="vi" sz="1000"/>
              <a:t>.0</a:t>
            </a:r>
            <a:endParaRPr sz="1000"/>
          </a:p>
        </p:txBody>
      </p:sp>
      <p:sp>
        <p:nvSpPr>
          <p:cNvPr id="164" name="Google Shape;164;p20"/>
          <p:cNvSpPr txBox="1"/>
          <p:nvPr/>
        </p:nvSpPr>
        <p:spPr>
          <a:xfrm>
            <a:off x="6296550" y="4281400"/>
            <a:ext cx="548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000"/>
              <a:t>2</a:t>
            </a:r>
            <a:r>
              <a:rPr lang="vi" sz="1000"/>
              <a:t>.0</a:t>
            </a:r>
            <a:endParaRPr sz="1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1"/>
          <p:cNvPicPr preferRelativeResize="0"/>
          <p:nvPr/>
        </p:nvPicPr>
        <p:blipFill rotWithShape="1">
          <a:blip r:embed="rId3">
            <a:alphaModFix/>
          </a:blip>
          <a:srcRect b="0" l="0" r="0" t="0"/>
          <a:stretch/>
        </p:blipFill>
        <p:spPr>
          <a:xfrm>
            <a:off x="8217650" y="0"/>
            <a:ext cx="926351" cy="926351"/>
          </a:xfrm>
          <a:prstGeom prst="rect">
            <a:avLst/>
          </a:prstGeom>
          <a:noFill/>
          <a:ln>
            <a:noFill/>
          </a:ln>
        </p:spPr>
      </p:pic>
      <p:sp>
        <p:nvSpPr>
          <p:cNvPr id="170" name="Google Shape;170;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171" name="Google Shape;171;p21"/>
          <p:cNvSpPr txBox="1"/>
          <p:nvPr/>
        </p:nvSpPr>
        <p:spPr>
          <a:xfrm>
            <a:off x="0" y="209675"/>
            <a:ext cx="8520600" cy="443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vi" sz="3200"/>
              <a:t>Learning a similarity function</a:t>
            </a:r>
            <a:endParaRPr sz="3200">
              <a:solidFill>
                <a:srgbClr val="000000"/>
              </a:solidFill>
            </a:endParaRPr>
          </a:p>
        </p:txBody>
      </p:sp>
      <p:sp>
        <p:nvSpPr>
          <p:cNvPr id="172" name="Google Shape;172;p21"/>
          <p:cNvSpPr txBox="1"/>
          <p:nvPr/>
        </p:nvSpPr>
        <p:spPr>
          <a:xfrm>
            <a:off x="276750" y="515400"/>
            <a:ext cx="858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t>Train a network to find a embedding vector representing to each person. </a:t>
            </a:r>
            <a:endParaRPr/>
          </a:p>
        </p:txBody>
      </p:sp>
      <p:pic>
        <p:nvPicPr>
          <p:cNvPr id="173" name="Google Shape;173;p21"/>
          <p:cNvPicPr preferRelativeResize="0"/>
          <p:nvPr/>
        </p:nvPicPr>
        <p:blipFill>
          <a:blip r:embed="rId4">
            <a:alphaModFix/>
          </a:blip>
          <a:stretch>
            <a:fillRect/>
          </a:stretch>
        </p:blipFill>
        <p:spPr>
          <a:xfrm>
            <a:off x="1903350" y="1007331"/>
            <a:ext cx="768048" cy="706248"/>
          </a:xfrm>
          <a:prstGeom prst="rect">
            <a:avLst/>
          </a:prstGeom>
          <a:noFill/>
          <a:ln>
            <a:noFill/>
          </a:ln>
        </p:spPr>
      </p:pic>
      <p:cxnSp>
        <p:nvCxnSpPr>
          <p:cNvPr id="174" name="Google Shape;174;p21"/>
          <p:cNvCxnSpPr/>
          <p:nvPr/>
        </p:nvCxnSpPr>
        <p:spPr>
          <a:xfrm>
            <a:off x="2845746" y="1336055"/>
            <a:ext cx="520200" cy="6000"/>
          </a:xfrm>
          <a:prstGeom prst="straightConnector1">
            <a:avLst/>
          </a:prstGeom>
          <a:noFill/>
          <a:ln cap="flat" cmpd="sng" w="9525">
            <a:solidFill>
              <a:schemeClr val="dk2"/>
            </a:solidFill>
            <a:prstDash val="solid"/>
            <a:round/>
            <a:headEnd len="med" w="med" type="none"/>
            <a:tailEnd len="med" w="med" type="triangle"/>
          </a:ln>
        </p:spPr>
      </p:cxnSp>
      <p:sp>
        <p:nvSpPr>
          <p:cNvPr id="175" name="Google Shape;175;p21"/>
          <p:cNvSpPr/>
          <p:nvPr/>
        </p:nvSpPr>
        <p:spPr>
          <a:xfrm>
            <a:off x="3561187" y="938932"/>
            <a:ext cx="1384800" cy="8001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vi"/>
              <a:t>CNN model</a:t>
            </a:r>
            <a:endParaRPr i="1"/>
          </a:p>
        </p:txBody>
      </p:sp>
      <p:cxnSp>
        <p:nvCxnSpPr>
          <p:cNvPr id="176" name="Google Shape;176;p21"/>
          <p:cNvCxnSpPr/>
          <p:nvPr/>
        </p:nvCxnSpPr>
        <p:spPr>
          <a:xfrm>
            <a:off x="5080738" y="1336055"/>
            <a:ext cx="520200" cy="6000"/>
          </a:xfrm>
          <a:prstGeom prst="straightConnector1">
            <a:avLst/>
          </a:prstGeom>
          <a:noFill/>
          <a:ln cap="flat" cmpd="sng" w="9525">
            <a:solidFill>
              <a:schemeClr val="dk2"/>
            </a:solidFill>
            <a:prstDash val="solid"/>
            <a:round/>
            <a:headEnd len="med" w="med" type="none"/>
            <a:tailEnd len="med" w="med" type="triangle"/>
          </a:ln>
        </p:spPr>
      </p:cxnSp>
      <p:sp>
        <p:nvSpPr>
          <p:cNvPr id="177" name="Google Shape;177;p21"/>
          <p:cNvSpPr/>
          <p:nvPr/>
        </p:nvSpPr>
        <p:spPr>
          <a:xfrm>
            <a:off x="5934954" y="875875"/>
            <a:ext cx="162300" cy="9264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1"/>
          <p:cNvSpPr txBox="1"/>
          <p:nvPr/>
        </p:nvSpPr>
        <p:spPr>
          <a:xfrm>
            <a:off x="311325" y="2810050"/>
            <a:ext cx="42606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vi"/>
              <a:t>Verification task: </a:t>
            </a:r>
            <a:endParaRPr/>
          </a:p>
          <a:p>
            <a:pPr indent="0" lvl="0" marL="457200" rtl="0" algn="l">
              <a:spcBef>
                <a:spcPts val="0"/>
              </a:spcBef>
              <a:spcAft>
                <a:spcPts val="0"/>
              </a:spcAft>
              <a:buNone/>
            </a:pPr>
            <a:r>
              <a:t/>
            </a:r>
            <a:endParaRPr/>
          </a:p>
          <a:p>
            <a:pPr indent="0" lvl="0" marL="457200" rtl="0" algn="l">
              <a:spcBef>
                <a:spcPts val="0"/>
              </a:spcBef>
              <a:spcAft>
                <a:spcPts val="0"/>
              </a:spcAft>
              <a:buNone/>
            </a:pPr>
            <a:r>
              <a:rPr b="1" i="1" lang="vi"/>
              <a:t>d(image1, image2) &gt;= r</a:t>
            </a:r>
            <a:r>
              <a:rPr b="1" lang="vi"/>
              <a:t> → not matched</a:t>
            </a:r>
            <a:endParaRPr b="1"/>
          </a:p>
          <a:p>
            <a:pPr indent="0" lvl="0" marL="457200" rtl="0" algn="l">
              <a:spcBef>
                <a:spcPts val="0"/>
              </a:spcBef>
              <a:spcAft>
                <a:spcPts val="0"/>
              </a:spcAft>
              <a:buNone/>
            </a:pPr>
            <a:r>
              <a:rPr b="1" i="1" lang="vi"/>
              <a:t>d(image1, image2) &lt;   r</a:t>
            </a:r>
            <a:r>
              <a:rPr b="1" lang="vi"/>
              <a:t> → matched</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9" name="Google Shape;179;p21"/>
          <p:cNvSpPr/>
          <p:nvPr/>
        </p:nvSpPr>
        <p:spPr>
          <a:xfrm>
            <a:off x="639835" y="3311425"/>
            <a:ext cx="250675" cy="535950"/>
          </a:xfrm>
          <a:custGeom>
            <a:rect b="b" l="l" r="r" t="t"/>
            <a:pathLst>
              <a:path extrusionOk="0" h="21438" w="10027">
                <a:moveTo>
                  <a:pt x="6224" y="0"/>
                </a:moveTo>
                <a:cubicBezTo>
                  <a:pt x="3963" y="3388"/>
                  <a:pt x="5110" y="11065"/>
                  <a:pt x="1037" y="11065"/>
                </a:cubicBezTo>
                <a:cubicBezTo>
                  <a:pt x="651" y="11065"/>
                  <a:pt x="0" y="10892"/>
                  <a:pt x="346" y="10719"/>
                </a:cubicBezTo>
                <a:cubicBezTo>
                  <a:pt x="4652" y="8566"/>
                  <a:pt x="5212" y="21438"/>
                  <a:pt x="10027" y="21438"/>
                </a:cubicBezTo>
              </a:path>
            </a:pathLst>
          </a:custGeom>
          <a:noFill/>
          <a:ln cap="flat" cmpd="sng" w="9525">
            <a:solidFill>
              <a:schemeClr val="dk2"/>
            </a:solidFill>
            <a:prstDash val="solid"/>
            <a:round/>
            <a:headEnd len="med" w="med" type="none"/>
            <a:tailEnd len="med" w="med" type="none"/>
          </a:ln>
        </p:spPr>
      </p:sp>
      <p:pic>
        <p:nvPicPr>
          <p:cNvPr id="180" name="Google Shape;180;p21"/>
          <p:cNvPicPr preferRelativeResize="0"/>
          <p:nvPr/>
        </p:nvPicPr>
        <p:blipFill rotWithShape="1">
          <a:blip r:embed="rId5">
            <a:alphaModFix/>
          </a:blip>
          <a:srcRect b="0" l="0" r="53520" t="0"/>
          <a:stretch/>
        </p:blipFill>
        <p:spPr>
          <a:xfrm>
            <a:off x="5366400" y="3142900"/>
            <a:ext cx="837349" cy="1913926"/>
          </a:xfrm>
          <a:prstGeom prst="rect">
            <a:avLst/>
          </a:prstGeom>
          <a:noFill/>
          <a:ln>
            <a:noFill/>
          </a:ln>
        </p:spPr>
      </p:pic>
      <p:sp>
        <p:nvSpPr>
          <p:cNvPr id="181" name="Google Shape;181;p21"/>
          <p:cNvSpPr txBox="1"/>
          <p:nvPr/>
        </p:nvSpPr>
        <p:spPr>
          <a:xfrm>
            <a:off x="5143550" y="1809750"/>
            <a:ext cx="199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t>Embedding vector</a:t>
            </a:r>
            <a:endParaRPr/>
          </a:p>
        </p:txBody>
      </p:sp>
      <p:sp>
        <p:nvSpPr>
          <p:cNvPr id="182" name="Google Shape;182;p21"/>
          <p:cNvSpPr txBox="1"/>
          <p:nvPr/>
        </p:nvSpPr>
        <p:spPr>
          <a:xfrm>
            <a:off x="4935725" y="2810050"/>
            <a:ext cx="30000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lang="vi">
                <a:solidFill>
                  <a:schemeClr val="dk1"/>
                </a:solidFill>
              </a:rPr>
              <a:t>Recognition task:</a:t>
            </a:r>
            <a:endParaRPr>
              <a:solidFill>
                <a:schemeClr val="dk1"/>
              </a:solidFill>
            </a:endParaRPr>
          </a:p>
        </p:txBody>
      </p:sp>
      <p:cxnSp>
        <p:nvCxnSpPr>
          <p:cNvPr id="183" name="Google Shape;183;p21"/>
          <p:cNvCxnSpPr/>
          <p:nvPr/>
        </p:nvCxnSpPr>
        <p:spPr>
          <a:xfrm flipH="1">
            <a:off x="4668125" y="2870550"/>
            <a:ext cx="8700" cy="2213100"/>
          </a:xfrm>
          <a:prstGeom prst="straightConnector1">
            <a:avLst/>
          </a:prstGeom>
          <a:noFill/>
          <a:ln cap="flat" cmpd="sng" w="9525">
            <a:solidFill>
              <a:schemeClr val="dk2"/>
            </a:solidFill>
            <a:prstDash val="solid"/>
            <a:round/>
            <a:headEnd len="med" w="med" type="none"/>
            <a:tailEnd len="med" w="med" type="none"/>
          </a:ln>
        </p:spPr>
      </p:cxnSp>
      <p:pic>
        <p:nvPicPr>
          <p:cNvPr id="184" name="Google Shape;184;p21"/>
          <p:cNvPicPr preferRelativeResize="0"/>
          <p:nvPr/>
        </p:nvPicPr>
        <p:blipFill>
          <a:blip r:embed="rId4">
            <a:alphaModFix/>
          </a:blip>
          <a:stretch>
            <a:fillRect/>
          </a:stretch>
        </p:blipFill>
        <p:spPr>
          <a:xfrm>
            <a:off x="7041250" y="3479325"/>
            <a:ext cx="548700" cy="557525"/>
          </a:xfrm>
          <a:prstGeom prst="rect">
            <a:avLst/>
          </a:prstGeom>
          <a:noFill/>
          <a:ln>
            <a:noFill/>
          </a:ln>
        </p:spPr>
      </p:pic>
      <p:sp>
        <p:nvSpPr>
          <p:cNvPr id="185" name="Google Shape;185;p21"/>
          <p:cNvSpPr txBox="1"/>
          <p:nvPr/>
        </p:nvSpPr>
        <p:spPr>
          <a:xfrm>
            <a:off x="338850" y="2220600"/>
            <a:ext cx="717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t>Define </a:t>
            </a:r>
            <a:r>
              <a:rPr i="1" lang="vi"/>
              <a:t>d(image1, image2)</a:t>
            </a:r>
            <a:r>
              <a:rPr lang="vi"/>
              <a:t> = degree of difference between image 1 vs image 2</a:t>
            </a:r>
            <a:endParaRPr/>
          </a:p>
        </p:txBody>
      </p:sp>
      <p:sp>
        <p:nvSpPr>
          <p:cNvPr id="186" name="Google Shape;186;p21"/>
          <p:cNvSpPr txBox="1"/>
          <p:nvPr/>
        </p:nvSpPr>
        <p:spPr>
          <a:xfrm>
            <a:off x="6289150" y="3463800"/>
            <a:ext cx="548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000"/>
              <a:t>8.0</a:t>
            </a:r>
            <a:endParaRPr sz="1000"/>
          </a:p>
        </p:txBody>
      </p:sp>
      <p:sp>
        <p:nvSpPr>
          <p:cNvPr id="187" name="Google Shape;187;p21"/>
          <p:cNvSpPr txBox="1"/>
          <p:nvPr/>
        </p:nvSpPr>
        <p:spPr>
          <a:xfrm>
            <a:off x="6279100" y="4268325"/>
            <a:ext cx="548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000"/>
              <a:t>5.0</a:t>
            </a:r>
            <a:endParaRPr sz="1000"/>
          </a:p>
        </p:txBody>
      </p:sp>
      <p:sp>
        <p:nvSpPr>
          <p:cNvPr id="188" name="Google Shape;188;p21"/>
          <p:cNvSpPr txBox="1"/>
          <p:nvPr/>
        </p:nvSpPr>
        <p:spPr>
          <a:xfrm>
            <a:off x="6300275" y="4568900"/>
            <a:ext cx="548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000"/>
              <a:t>2.0</a:t>
            </a:r>
            <a:endParaRPr sz="1000"/>
          </a:p>
        </p:txBody>
      </p:sp>
      <p:pic>
        <p:nvPicPr>
          <p:cNvPr id="189" name="Google Shape;189;p21"/>
          <p:cNvPicPr preferRelativeResize="0"/>
          <p:nvPr/>
        </p:nvPicPr>
        <p:blipFill>
          <a:blip r:embed="rId6">
            <a:alphaModFix/>
          </a:blip>
          <a:stretch>
            <a:fillRect/>
          </a:stretch>
        </p:blipFill>
        <p:spPr>
          <a:xfrm>
            <a:off x="7055500" y="4233801"/>
            <a:ext cx="520200" cy="499248"/>
          </a:xfrm>
          <a:prstGeom prst="rect">
            <a:avLst/>
          </a:prstGeom>
          <a:noFill/>
          <a:ln>
            <a:noFill/>
          </a:ln>
        </p:spPr>
      </p:pic>
      <p:cxnSp>
        <p:nvCxnSpPr>
          <p:cNvPr id="190" name="Google Shape;190;p21"/>
          <p:cNvCxnSpPr>
            <a:endCxn id="189" idx="1"/>
          </p:cNvCxnSpPr>
          <p:nvPr/>
        </p:nvCxnSpPr>
        <p:spPr>
          <a:xfrm>
            <a:off x="6051400" y="3371925"/>
            <a:ext cx="1004100" cy="1111500"/>
          </a:xfrm>
          <a:prstGeom prst="straightConnector1">
            <a:avLst/>
          </a:prstGeom>
          <a:noFill/>
          <a:ln cap="flat" cmpd="sng" w="9525">
            <a:solidFill>
              <a:srgbClr val="00FF00"/>
            </a:solidFill>
            <a:prstDash val="solid"/>
            <a:round/>
            <a:headEnd len="med" w="med" type="none"/>
            <a:tailEnd len="med" w="med" type="triangle"/>
          </a:ln>
        </p:spPr>
      </p:cxnSp>
      <p:cxnSp>
        <p:nvCxnSpPr>
          <p:cNvPr id="191" name="Google Shape;191;p21"/>
          <p:cNvCxnSpPr>
            <a:endCxn id="189" idx="1"/>
          </p:cNvCxnSpPr>
          <p:nvPr/>
        </p:nvCxnSpPr>
        <p:spPr>
          <a:xfrm>
            <a:off x="6103300" y="3899325"/>
            <a:ext cx="952200" cy="584100"/>
          </a:xfrm>
          <a:prstGeom prst="straightConnector1">
            <a:avLst/>
          </a:prstGeom>
          <a:noFill/>
          <a:ln cap="flat" cmpd="sng" w="9525">
            <a:solidFill>
              <a:srgbClr val="00FF00"/>
            </a:solidFill>
            <a:prstDash val="solid"/>
            <a:round/>
            <a:headEnd len="med" w="med" type="none"/>
            <a:tailEnd len="med" w="med" type="triangle"/>
          </a:ln>
        </p:spPr>
      </p:cxnSp>
      <p:cxnSp>
        <p:nvCxnSpPr>
          <p:cNvPr id="192" name="Google Shape;192;p21"/>
          <p:cNvCxnSpPr>
            <a:endCxn id="189" idx="1"/>
          </p:cNvCxnSpPr>
          <p:nvPr/>
        </p:nvCxnSpPr>
        <p:spPr>
          <a:xfrm>
            <a:off x="6094600" y="4391925"/>
            <a:ext cx="960900" cy="91500"/>
          </a:xfrm>
          <a:prstGeom prst="straightConnector1">
            <a:avLst/>
          </a:prstGeom>
          <a:noFill/>
          <a:ln cap="flat" cmpd="sng" w="9525">
            <a:solidFill>
              <a:srgbClr val="00FF00"/>
            </a:solidFill>
            <a:prstDash val="solid"/>
            <a:round/>
            <a:headEnd len="med" w="med" type="none"/>
            <a:tailEnd len="med" w="med" type="triangle"/>
          </a:ln>
        </p:spPr>
      </p:cxnSp>
      <p:cxnSp>
        <p:nvCxnSpPr>
          <p:cNvPr id="193" name="Google Shape;193;p21"/>
          <p:cNvCxnSpPr>
            <a:endCxn id="189" idx="1"/>
          </p:cNvCxnSpPr>
          <p:nvPr/>
        </p:nvCxnSpPr>
        <p:spPr>
          <a:xfrm flipH="1" rot="10800000">
            <a:off x="6094600" y="4483425"/>
            <a:ext cx="960900" cy="288900"/>
          </a:xfrm>
          <a:prstGeom prst="straightConnector1">
            <a:avLst/>
          </a:prstGeom>
          <a:noFill/>
          <a:ln cap="flat" cmpd="sng" w="9525">
            <a:solidFill>
              <a:srgbClr val="00FF00"/>
            </a:solidFill>
            <a:prstDash val="solid"/>
            <a:round/>
            <a:headEnd len="med" w="med" type="none"/>
            <a:tailEnd len="med" w="med" type="triangle"/>
          </a:ln>
        </p:spPr>
      </p:cxnSp>
      <p:sp>
        <p:nvSpPr>
          <p:cNvPr id="194" name="Google Shape;194;p21"/>
          <p:cNvSpPr txBox="1"/>
          <p:nvPr/>
        </p:nvSpPr>
        <p:spPr>
          <a:xfrm>
            <a:off x="6289150" y="3921000"/>
            <a:ext cx="548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000"/>
              <a:t>7</a:t>
            </a:r>
            <a:r>
              <a:rPr lang="vi" sz="1000"/>
              <a:t>.0</a:t>
            </a:r>
            <a:endParaRPr sz="1000"/>
          </a:p>
        </p:txBody>
      </p:sp>
      <p:sp>
        <p:nvSpPr>
          <p:cNvPr id="195" name="Google Shape;195;p21"/>
          <p:cNvSpPr txBox="1"/>
          <p:nvPr/>
        </p:nvSpPr>
        <p:spPr>
          <a:xfrm>
            <a:off x="7659175" y="4149600"/>
            <a:ext cx="1564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1200"/>
              <a:t>d(img, target) &gt; r,</a:t>
            </a:r>
            <a:r>
              <a:rPr lang="vi" sz="1200"/>
              <a:t> for all img</a:t>
            </a:r>
            <a:endParaRPr sz="1200"/>
          </a:p>
          <a:p>
            <a:pPr indent="0" lvl="0" marL="0" rtl="0" algn="l">
              <a:spcBef>
                <a:spcPts val="0"/>
              </a:spcBef>
              <a:spcAft>
                <a:spcPts val="0"/>
              </a:spcAft>
              <a:buNone/>
            </a:pPr>
            <a:r>
              <a:rPr lang="vi" sz="1200"/>
              <a:t>→ unknown</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