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mfYXHaPROluy5XTN2U6dfwAXx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6BD1B-21EE-4948-BB76-E843CBA5B66C}">
  <a:tblStyle styleId="{C326BD1B-21EE-4948-BB76-E843CBA5B6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machinelearningmastery.com/inspirational-applications-deep-learn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/>
              <a:t>Deep Learning Course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vi" sz="1600"/>
              <a:t>Khanh Pham Dinh</a:t>
            </a:r>
            <a:endParaRPr i="1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600"/>
              <a:t>Hà Nội, 27/12/2021, </a:t>
            </a:r>
            <a:endParaRPr i="1" sz="16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What accelerate Deep Learning ?</a:t>
            </a:r>
            <a:endParaRPr sz="3200"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/>
          <p:nvPr/>
        </p:nvSpPr>
        <p:spPr>
          <a:xfrm>
            <a:off x="933825" y="1173267"/>
            <a:ext cx="1778100" cy="79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3835400" y="1173267"/>
            <a:ext cx="1778100" cy="79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6632400" y="1146000"/>
            <a:ext cx="1778100" cy="79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478125" y="2015575"/>
            <a:ext cx="251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everywhere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Application/web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big labeled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2009 ImageNet, Fei fei lee.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afterward, more Benchmark dataset for research.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3469400" y="2038350"/>
            <a:ext cx="251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framework: tensorflow, pytorch, mxnet, caffe,...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6288800" y="2038350"/>
            <a:ext cx="2510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Mobilenet, SqueezeNet,...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VGG, ResNet, ResNext,...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RNN: LSTM, GRU, BiLSTM, BiGRU,...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Transformer: BERT, GPT, 	BART, T5,...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About this course</a:t>
            </a:r>
            <a:endParaRPr sz="3200"/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 txBox="1"/>
          <p:nvPr/>
        </p:nvSpPr>
        <p:spPr>
          <a:xfrm>
            <a:off x="400700" y="786825"/>
            <a:ext cx="7001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can study?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school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Bachelor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who want to study and use AI in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input requirement?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much.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python programming like.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python structure: list, dict, tuple,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Class, function and module in python.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 to have: git, command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Math: Basic knowledge about matrix like +, - , x, /.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output of this course?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general idea about deep learning.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how to train a deep learning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Re-implement a paper.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About this course</a:t>
            </a:r>
            <a:endParaRPr sz="3200"/>
          </a:p>
        </p:txBody>
      </p:sp>
      <p:pic>
        <p:nvPicPr>
          <p:cNvPr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274925" y="709700"/>
            <a:ext cx="3069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&amp; math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1.1. List, dict, tuple, set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1.2. for, while, try catch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1.3. function/class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1.4. module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1.5. git and command line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1.6. Overview Math: matrix, vector, scalar operation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>
                <a:solidFill>
                  <a:schemeClr val="dk1"/>
                </a:solidFill>
              </a:rPr>
              <a:t>2</a:t>
            </a: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.1. scalar, vector, tensor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>
                <a:solidFill>
                  <a:schemeClr val="dk1"/>
                </a:solidFill>
              </a:rPr>
              <a:t>2</a:t>
            </a: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.2. layers in tensorflow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>
                <a:solidFill>
                  <a:schemeClr val="dk1"/>
                </a:solidFill>
              </a:rPr>
              <a:t>2</a:t>
            </a: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.3. Initial first neural network in tensorflow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3</a:t>
            </a: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.1. scalar, vector, tensor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3</a:t>
            </a: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.2. layers in pytorch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3</a:t>
            </a: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.3. Initial first neural network in pytorch.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1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and Deep Learning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4.1. Introduction Neural Network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Basic of Deep Learning Network: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Forward, Back propagation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4.3. Optimizer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4.4. Loss function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4.5. Single Layer neural network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4.6. Multi Layers neural network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3305000" y="709700"/>
            <a:ext cx="2966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Foundation of CNN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5.1. Strided Convolution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5.2. MaxPooling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5.3. Simple CNN network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5.4. Common CNN architectures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 &amp; Data Augmentation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6.1. What is transfer learning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6.2. Warm up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6.3. Fine tuning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6.4. Data Augmentation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6.5. Knowledge distillation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6.6. Curriculum learning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1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Stage Object Detection &amp; Image Segmentation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7.1. R - CNN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7.2. Fast - RCNN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7.3. Faster - RCNN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7.4. U-Net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b="1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stage object detection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8.1. Anchor base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8.2. Bbox prediction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8.3. NMS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8.4. YOLO algorithm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8.5. SSD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8.6. Rentina Net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6119150" y="709700"/>
            <a:ext cx="3993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b="1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Recognition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9.1. What is face recognition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9.2. One shot learning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9.3. Siamese network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9.4. Triplet loss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9.5. Implement Face verification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</a:t>
            </a: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Recurrent Neural Network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10.1. RNN architecture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11.2. LSTM, GRU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12.3. RNN application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</a:t>
            </a: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11.1. Attention mechanism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11.2. Transformer architecture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11.3. General NLP problems.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11.4. Machine Learning translation practice.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12.1. Introduction GAN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12.2. Common GAN algorithms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12.3. Implement GAN in style transfer.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model with Tensorflow Lite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13.1. Convert model into Tensorflow Lite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13.2. Quantization model.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13.3. Deploy model on Android app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 </a:t>
            </a: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About this course</a:t>
            </a:r>
            <a:endParaRPr sz="3200"/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/>
          <p:nvPr/>
        </p:nvSpPr>
        <p:spPr>
          <a:xfrm>
            <a:off x="1682725" y="1075475"/>
            <a:ext cx="6192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compute resource: colab and kaggle.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Language: python,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Framework: pytorch, pytorch-lite, tensorflow, keras.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Homework Assignment: 5-10 questions each session.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kaggle contest.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final project.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&gt;= 80% homework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kaggle contest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AI domain?</a:t>
            </a:r>
            <a:endParaRPr sz="3200"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875" y="847900"/>
            <a:ext cx="5435826" cy="34577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5886600" y="896100"/>
            <a:ext cx="307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of Deep Learning: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Deep Learning Applications</a:t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What is Neural Network ?</a:t>
            </a:r>
            <a:endParaRPr sz="3200"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3"/>
          <p:cNvCxnSpPr/>
          <p:nvPr/>
        </p:nvCxnSpPr>
        <p:spPr>
          <a:xfrm>
            <a:off x="968200" y="1600200"/>
            <a:ext cx="0" cy="26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3"/>
          <p:cNvCxnSpPr/>
          <p:nvPr/>
        </p:nvCxnSpPr>
        <p:spPr>
          <a:xfrm flipH="1" rot="10800000">
            <a:off x="617075" y="4117750"/>
            <a:ext cx="4288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3"/>
          <p:cNvSpPr/>
          <p:nvPr/>
        </p:nvSpPr>
        <p:spPr>
          <a:xfrm>
            <a:off x="2927100" y="3057825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2260600" y="3027875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046500" y="2233700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656100" y="2309900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/>
          <p:nvPr/>
        </p:nvCxnSpPr>
        <p:spPr>
          <a:xfrm flipH="1" rot="10800000">
            <a:off x="1576300" y="2060375"/>
            <a:ext cx="2144100" cy="20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3"/>
          <p:cNvSpPr txBox="1"/>
          <p:nvPr/>
        </p:nvSpPr>
        <p:spPr>
          <a:xfrm>
            <a:off x="4317975" y="4117750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248000" y="1579300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18350" y="603625"/>
            <a:ext cx="472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house price: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x: The size.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y: Price 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513100" y="2538500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What is Neural Network ?</a:t>
            </a:r>
            <a:endParaRPr sz="3200"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4"/>
          <p:cNvCxnSpPr/>
          <p:nvPr/>
        </p:nvCxnSpPr>
        <p:spPr>
          <a:xfrm>
            <a:off x="968200" y="1600200"/>
            <a:ext cx="0" cy="26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4"/>
          <p:cNvCxnSpPr/>
          <p:nvPr/>
        </p:nvCxnSpPr>
        <p:spPr>
          <a:xfrm flipH="1" rot="10800000">
            <a:off x="617075" y="4117750"/>
            <a:ext cx="4288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4"/>
          <p:cNvSpPr/>
          <p:nvPr/>
        </p:nvSpPr>
        <p:spPr>
          <a:xfrm>
            <a:off x="2927100" y="3057825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2260600" y="3027875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3046500" y="2233700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3656100" y="2309900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 rot="10800000">
            <a:off x="1576300" y="2060375"/>
            <a:ext cx="2144100" cy="20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5" name="Google Shape;95;p4"/>
          <p:cNvSpPr txBox="1"/>
          <p:nvPr/>
        </p:nvSpPr>
        <p:spPr>
          <a:xfrm>
            <a:off x="4317975" y="4117750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48000" y="1579300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275300" y="3258675"/>
            <a:ext cx="642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917900" y="3057825"/>
            <a:ext cx="545400" cy="55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7494500" y="3258675"/>
            <a:ext cx="642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453600" y="3149625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8105900" y="3103100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>
            <a:off x="5991500" y="2263600"/>
            <a:ext cx="1210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4"/>
          <p:cNvCxnSpPr/>
          <p:nvPr/>
        </p:nvCxnSpPr>
        <p:spPr>
          <a:xfrm flipH="1" rot="10800000">
            <a:off x="7204600" y="1329700"/>
            <a:ext cx="6426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4"/>
          <p:cNvSpPr txBox="1"/>
          <p:nvPr/>
        </p:nvSpPr>
        <p:spPr>
          <a:xfrm>
            <a:off x="5859925" y="1618125"/>
            <a:ext cx="8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18350" y="603625"/>
            <a:ext cx="472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house price: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x: The size.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y: Price 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513100" y="2538500"/>
            <a:ext cx="119400" cy="1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193125" y="3944475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 flipH="1" rot="10800000">
            <a:off x="6378400" y="3924900"/>
            <a:ext cx="4932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4"/>
          <p:cNvSpPr txBox="1"/>
          <p:nvPr/>
        </p:nvSpPr>
        <p:spPr>
          <a:xfrm>
            <a:off x="5617875" y="4220875"/>
            <a:ext cx="30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neural network with 1 unit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483400" y="2674475"/>
            <a:ext cx="3444300" cy="125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What is Neural Network ?</a:t>
            </a:r>
            <a:endParaRPr sz="3200"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3272300" y="2969825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6212875" y="3598700"/>
            <a:ext cx="8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18350" y="603625"/>
            <a:ext cx="4721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house price: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x1: size 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x2: number of bed 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x3: distance to the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x4: province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y: Price 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272300" y="3718863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282750" y="4598075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933825" y="2622175"/>
            <a:ext cx="12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bed 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933825" y="3198500"/>
            <a:ext cx="12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933825" y="4430225"/>
            <a:ext cx="162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933825" y="3671975"/>
            <a:ext cx="1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5"/>
          <p:cNvCxnSpPr>
            <a:stCxn id="122" idx="3"/>
          </p:cNvCxnSpPr>
          <p:nvPr/>
        </p:nvCxnSpPr>
        <p:spPr>
          <a:xfrm>
            <a:off x="2188725" y="2822275"/>
            <a:ext cx="10833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5"/>
          <p:cNvCxnSpPr>
            <a:stCxn id="123" idx="3"/>
          </p:cNvCxnSpPr>
          <p:nvPr/>
        </p:nvCxnSpPr>
        <p:spPr>
          <a:xfrm flipH="1" rot="10800000">
            <a:off x="2188725" y="3167600"/>
            <a:ext cx="10686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5"/>
          <p:cNvSpPr txBox="1"/>
          <p:nvPr/>
        </p:nvSpPr>
        <p:spPr>
          <a:xfrm>
            <a:off x="3682850" y="2677675"/>
            <a:ext cx="188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>
            <a:endCxn id="120" idx="2"/>
          </p:cNvCxnSpPr>
          <p:nvPr/>
        </p:nvCxnSpPr>
        <p:spPr>
          <a:xfrm>
            <a:off x="2034800" y="3793413"/>
            <a:ext cx="1237500" cy="1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5"/>
          <p:cNvSpPr txBox="1"/>
          <p:nvPr/>
        </p:nvSpPr>
        <p:spPr>
          <a:xfrm>
            <a:off x="3623000" y="3567188"/>
            <a:ext cx="230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5"/>
          <p:cNvCxnSpPr>
            <a:endCxn id="121" idx="2"/>
          </p:cNvCxnSpPr>
          <p:nvPr/>
        </p:nvCxnSpPr>
        <p:spPr>
          <a:xfrm>
            <a:off x="1942350" y="4773725"/>
            <a:ext cx="1340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5"/>
          <p:cNvSpPr txBox="1"/>
          <p:nvPr/>
        </p:nvSpPr>
        <p:spPr>
          <a:xfrm>
            <a:off x="3788150" y="4609125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walkability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5"/>
          <p:cNvCxnSpPr>
            <a:stCxn id="125" idx="3"/>
            <a:endCxn id="121" idx="1"/>
          </p:cNvCxnSpPr>
          <p:nvPr/>
        </p:nvCxnSpPr>
        <p:spPr>
          <a:xfrm>
            <a:off x="2002425" y="3872075"/>
            <a:ext cx="1331700" cy="7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endCxn id="120" idx="3"/>
          </p:cNvCxnSpPr>
          <p:nvPr/>
        </p:nvCxnSpPr>
        <p:spPr>
          <a:xfrm flipH="1" rot="10800000">
            <a:off x="1927459" y="4034080"/>
            <a:ext cx="13962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5"/>
          <p:cNvSpPr/>
          <p:nvPr/>
        </p:nvSpPr>
        <p:spPr>
          <a:xfrm>
            <a:off x="5703225" y="3687425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5"/>
          <p:cNvCxnSpPr>
            <a:endCxn id="135" idx="1"/>
          </p:cNvCxnSpPr>
          <p:nvPr/>
        </p:nvCxnSpPr>
        <p:spPr>
          <a:xfrm>
            <a:off x="3623384" y="3122608"/>
            <a:ext cx="21312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5"/>
          <p:cNvCxnSpPr>
            <a:stCxn id="120" idx="6"/>
            <a:endCxn id="135" idx="2"/>
          </p:cNvCxnSpPr>
          <p:nvPr/>
        </p:nvCxnSpPr>
        <p:spPr>
          <a:xfrm flipH="1" rot="10800000">
            <a:off x="3623000" y="3872013"/>
            <a:ext cx="20802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5"/>
          <p:cNvCxnSpPr>
            <a:endCxn id="135" idx="3"/>
          </p:cNvCxnSpPr>
          <p:nvPr/>
        </p:nvCxnSpPr>
        <p:spPr>
          <a:xfrm flipH="1" rot="10800000">
            <a:off x="3633584" y="4002642"/>
            <a:ext cx="2121000" cy="7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What is Neural Network ?</a:t>
            </a:r>
            <a:endParaRPr sz="3200"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3272300" y="2969825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18350" y="603625"/>
            <a:ext cx="4721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house price: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x1: size 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x2: number of bed 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x3: distance to the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x4: province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y: Price of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3272300" y="3718863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3282750" y="4598075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58600" y="2622175"/>
            <a:ext cx="16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bed room: </a:t>
            </a: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01725" y="3188850"/>
            <a:ext cx="15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house: </a:t>
            </a: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01725" y="4430225"/>
            <a:ext cx="23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center:        </a:t>
            </a: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333750" y="3755525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province:      </a:t>
            </a: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6"/>
          <p:cNvCxnSpPr>
            <a:endCxn id="145" idx="1"/>
          </p:cNvCxnSpPr>
          <p:nvPr/>
        </p:nvCxnSpPr>
        <p:spPr>
          <a:xfrm>
            <a:off x="1770259" y="2838808"/>
            <a:ext cx="15534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6"/>
          <p:cNvCxnSpPr>
            <a:stCxn id="150" idx="3"/>
            <a:endCxn id="145" idx="2"/>
          </p:cNvCxnSpPr>
          <p:nvPr/>
        </p:nvCxnSpPr>
        <p:spPr>
          <a:xfrm flipH="1" rot="10800000">
            <a:off x="1759325" y="3154350"/>
            <a:ext cx="15129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6"/>
          <p:cNvCxnSpPr>
            <a:stCxn id="152" idx="3"/>
            <a:endCxn id="147" idx="2"/>
          </p:cNvCxnSpPr>
          <p:nvPr/>
        </p:nvCxnSpPr>
        <p:spPr>
          <a:xfrm flipH="1" rot="10800000">
            <a:off x="1763850" y="3903425"/>
            <a:ext cx="1508400" cy="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6"/>
          <p:cNvCxnSpPr>
            <a:endCxn id="148" idx="3"/>
          </p:cNvCxnSpPr>
          <p:nvPr/>
        </p:nvCxnSpPr>
        <p:spPr>
          <a:xfrm>
            <a:off x="1763009" y="4900692"/>
            <a:ext cx="1571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6"/>
          <p:cNvCxnSpPr>
            <a:stCxn id="152" idx="3"/>
            <a:endCxn id="148" idx="2"/>
          </p:cNvCxnSpPr>
          <p:nvPr/>
        </p:nvCxnSpPr>
        <p:spPr>
          <a:xfrm>
            <a:off x="1763850" y="3955625"/>
            <a:ext cx="1518900" cy="8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6"/>
          <p:cNvCxnSpPr>
            <a:endCxn id="147" idx="3"/>
          </p:cNvCxnSpPr>
          <p:nvPr/>
        </p:nvCxnSpPr>
        <p:spPr>
          <a:xfrm flipH="1" rot="10800000">
            <a:off x="1770559" y="4034080"/>
            <a:ext cx="15531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6"/>
          <p:cNvSpPr/>
          <p:nvPr/>
        </p:nvSpPr>
        <p:spPr>
          <a:xfrm>
            <a:off x="5703225" y="3687425"/>
            <a:ext cx="3507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6"/>
          <p:cNvCxnSpPr>
            <a:endCxn id="159" idx="1"/>
          </p:cNvCxnSpPr>
          <p:nvPr/>
        </p:nvCxnSpPr>
        <p:spPr>
          <a:xfrm>
            <a:off x="3623384" y="3122608"/>
            <a:ext cx="21312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6"/>
          <p:cNvCxnSpPr>
            <a:stCxn id="147" idx="6"/>
            <a:endCxn id="159" idx="2"/>
          </p:cNvCxnSpPr>
          <p:nvPr/>
        </p:nvCxnSpPr>
        <p:spPr>
          <a:xfrm flipH="1" rot="10800000">
            <a:off x="3623000" y="3872013"/>
            <a:ext cx="20802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6"/>
          <p:cNvCxnSpPr>
            <a:endCxn id="159" idx="3"/>
          </p:cNvCxnSpPr>
          <p:nvPr/>
        </p:nvCxnSpPr>
        <p:spPr>
          <a:xfrm flipH="1" rot="10800000">
            <a:off x="3633584" y="4002642"/>
            <a:ext cx="2121000" cy="7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6"/>
          <p:cNvCxnSpPr>
            <a:endCxn id="147" idx="0"/>
          </p:cNvCxnSpPr>
          <p:nvPr/>
        </p:nvCxnSpPr>
        <p:spPr>
          <a:xfrm>
            <a:off x="1785350" y="2876163"/>
            <a:ext cx="1662300" cy="8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6"/>
          <p:cNvCxnSpPr>
            <a:endCxn id="148" idx="0"/>
          </p:cNvCxnSpPr>
          <p:nvPr/>
        </p:nvCxnSpPr>
        <p:spPr>
          <a:xfrm>
            <a:off x="1725600" y="2861375"/>
            <a:ext cx="1732500" cy="17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6"/>
          <p:cNvCxnSpPr>
            <a:endCxn id="145" idx="4"/>
          </p:cNvCxnSpPr>
          <p:nvPr/>
        </p:nvCxnSpPr>
        <p:spPr>
          <a:xfrm flipH="1" rot="10800000">
            <a:off x="1740650" y="3339125"/>
            <a:ext cx="170700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6"/>
          <p:cNvCxnSpPr>
            <a:stCxn id="152" idx="3"/>
            <a:endCxn id="145" idx="3"/>
          </p:cNvCxnSpPr>
          <p:nvPr/>
        </p:nvCxnSpPr>
        <p:spPr>
          <a:xfrm flipH="1" rot="10800000">
            <a:off x="1763850" y="3285125"/>
            <a:ext cx="1559700" cy="6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6"/>
          <p:cNvCxnSpPr>
            <a:stCxn id="150" idx="3"/>
            <a:endCxn id="147" idx="1"/>
          </p:cNvCxnSpPr>
          <p:nvPr/>
        </p:nvCxnSpPr>
        <p:spPr>
          <a:xfrm>
            <a:off x="1759325" y="3388950"/>
            <a:ext cx="15642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6"/>
          <p:cNvCxnSpPr>
            <a:stCxn id="150" idx="3"/>
            <a:endCxn id="148" idx="1"/>
          </p:cNvCxnSpPr>
          <p:nvPr/>
        </p:nvCxnSpPr>
        <p:spPr>
          <a:xfrm>
            <a:off x="1759325" y="3388950"/>
            <a:ext cx="1574700" cy="12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Supervised Learning Application</a:t>
            </a:r>
            <a:endParaRPr sz="3200"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/>
          <p:nvPr/>
        </p:nvSpPr>
        <p:spPr>
          <a:xfrm>
            <a:off x="571500" y="802300"/>
            <a:ext cx="2334600" cy="76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x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124200" y="802300"/>
            <a:ext cx="2207400" cy="76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 y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498350" y="802300"/>
            <a:ext cx="2159100" cy="76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7"/>
          <p:cNvGraphicFramePr/>
          <p:nvPr/>
        </p:nvGraphicFramePr>
        <p:xfrm>
          <a:off x="571500" y="18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{C326BD1B-21EE-4948-BB76-E843CBA5B66C}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Size of house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House price prediction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Ad description, User Information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Click (0 no, 1 yes)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Advertisement click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Label (1000 different classes)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 classification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Bounding box and label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 object detection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Viet Nam language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English Language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Machine Learning Translation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Audio Signal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Text transcript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Speech recognition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Supervised Learning Application</a:t>
            </a:r>
            <a:endParaRPr sz="3200"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>
            <a:off x="571500" y="802300"/>
            <a:ext cx="2334600" cy="76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x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3124200" y="802300"/>
            <a:ext cx="2207400" cy="76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 y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5498350" y="802300"/>
            <a:ext cx="2159100" cy="76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8"/>
          <p:cNvGraphicFramePr/>
          <p:nvPr/>
        </p:nvGraphicFramePr>
        <p:xfrm>
          <a:off x="571500" y="18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{C326BD1B-21EE-4948-BB76-E843CBA5B66C}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Size of house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House price prediction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Ad description, User Information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Click (0 yes, 1 no)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Advertisement click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Label (1000 different classes)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 classification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Bounding box and label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Image object detection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Viet Nam language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English Language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Machine Learning Translation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Audio Signal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Text transcript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Speech recognition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8"/>
          <p:cNvSpPr/>
          <p:nvPr/>
        </p:nvSpPr>
        <p:spPr>
          <a:xfrm>
            <a:off x="7760450" y="1845225"/>
            <a:ext cx="448525" cy="1023475"/>
          </a:xfrm>
          <a:custGeom>
            <a:rect b="b" l="l" r="r" t="t"/>
            <a:pathLst>
              <a:path extrusionOk="0" h="40939" w="17941">
                <a:moveTo>
                  <a:pt x="0" y="0"/>
                </a:moveTo>
                <a:cubicBezTo>
                  <a:pt x="2092" y="1295"/>
                  <a:pt x="10259" y="4981"/>
                  <a:pt x="12550" y="7770"/>
                </a:cubicBezTo>
                <a:cubicBezTo>
                  <a:pt x="14841" y="10559"/>
                  <a:pt x="12850" y="14643"/>
                  <a:pt x="13746" y="16735"/>
                </a:cubicBezTo>
                <a:cubicBezTo>
                  <a:pt x="14643" y="18827"/>
                  <a:pt x="17879" y="19224"/>
                  <a:pt x="17929" y="20320"/>
                </a:cubicBezTo>
                <a:cubicBezTo>
                  <a:pt x="17979" y="21416"/>
                  <a:pt x="14792" y="21068"/>
                  <a:pt x="14045" y="23309"/>
                </a:cubicBezTo>
                <a:cubicBezTo>
                  <a:pt x="13298" y="25550"/>
                  <a:pt x="15738" y="30829"/>
                  <a:pt x="13447" y="33767"/>
                </a:cubicBezTo>
                <a:cubicBezTo>
                  <a:pt x="11156" y="36705"/>
                  <a:pt x="2490" y="39744"/>
                  <a:pt x="299" y="409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7760450" y="2898600"/>
            <a:ext cx="470950" cy="978625"/>
          </a:xfrm>
          <a:custGeom>
            <a:rect b="b" l="l" r="r" t="t"/>
            <a:pathLst>
              <a:path extrusionOk="0" h="39145" w="18838">
                <a:moveTo>
                  <a:pt x="0" y="0"/>
                </a:moveTo>
                <a:cubicBezTo>
                  <a:pt x="2142" y="1295"/>
                  <a:pt x="10409" y="4881"/>
                  <a:pt x="12849" y="7769"/>
                </a:cubicBezTo>
                <a:cubicBezTo>
                  <a:pt x="15289" y="10658"/>
                  <a:pt x="13646" y="15289"/>
                  <a:pt x="14642" y="17331"/>
                </a:cubicBezTo>
                <a:cubicBezTo>
                  <a:pt x="15638" y="19373"/>
                  <a:pt x="18776" y="19224"/>
                  <a:pt x="18826" y="20021"/>
                </a:cubicBezTo>
                <a:cubicBezTo>
                  <a:pt x="18876" y="20818"/>
                  <a:pt x="15838" y="19971"/>
                  <a:pt x="14941" y="22112"/>
                </a:cubicBezTo>
                <a:cubicBezTo>
                  <a:pt x="14045" y="24254"/>
                  <a:pt x="15788" y="30031"/>
                  <a:pt x="13447" y="32870"/>
                </a:cubicBezTo>
                <a:cubicBezTo>
                  <a:pt x="11106" y="35709"/>
                  <a:pt x="2988" y="38099"/>
                  <a:pt x="896" y="391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7782850" y="3907125"/>
            <a:ext cx="358600" cy="978650"/>
          </a:xfrm>
          <a:custGeom>
            <a:rect b="b" l="l" r="r" t="t"/>
            <a:pathLst>
              <a:path extrusionOk="0" h="39146" w="14344">
                <a:moveTo>
                  <a:pt x="0" y="0"/>
                </a:moveTo>
                <a:cubicBezTo>
                  <a:pt x="1644" y="1046"/>
                  <a:pt x="8069" y="3088"/>
                  <a:pt x="9862" y="6275"/>
                </a:cubicBezTo>
                <a:cubicBezTo>
                  <a:pt x="11655" y="9462"/>
                  <a:pt x="10011" y="16634"/>
                  <a:pt x="10758" y="19124"/>
                </a:cubicBezTo>
                <a:cubicBezTo>
                  <a:pt x="11505" y="21614"/>
                  <a:pt x="14344" y="20818"/>
                  <a:pt x="14344" y="21216"/>
                </a:cubicBezTo>
                <a:cubicBezTo>
                  <a:pt x="14344" y="21615"/>
                  <a:pt x="11356" y="19075"/>
                  <a:pt x="10758" y="21515"/>
                </a:cubicBezTo>
                <a:cubicBezTo>
                  <a:pt x="10160" y="23956"/>
                  <a:pt x="12202" y="32921"/>
                  <a:pt x="10758" y="35859"/>
                </a:cubicBezTo>
                <a:cubicBezTo>
                  <a:pt x="9314" y="38798"/>
                  <a:pt x="3536" y="38598"/>
                  <a:pt x="2092" y="391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8169825" y="2091775"/>
            <a:ext cx="8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8150400" y="31705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8060775" y="4057000"/>
            <a:ext cx="12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Why Deep Learning Era ?</a:t>
            </a:r>
            <a:endParaRPr sz="3200"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9"/>
          <p:cNvCxnSpPr/>
          <p:nvPr/>
        </p:nvCxnSpPr>
        <p:spPr>
          <a:xfrm>
            <a:off x="1382050" y="4445000"/>
            <a:ext cx="6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9"/>
          <p:cNvCxnSpPr/>
          <p:nvPr/>
        </p:nvCxnSpPr>
        <p:spPr>
          <a:xfrm rot="10800000">
            <a:off x="1531450" y="918800"/>
            <a:ext cx="3000" cy="3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9"/>
          <p:cNvSpPr/>
          <p:nvPr/>
        </p:nvSpPr>
        <p:spPr>
          <a:xfrm>
            <a:off x="1546400" y="3182475"/>
            <a:ext cx="6006375" cy="1255050"/>
          </a:xfrm>
          <a:custGeom>
            <a:rect b="b" l="l" r="r" t="t"/>
            <a:pathLst>
              <a:path extrusionOk="0" h="50202" w="240255">
                <a:moveTo>
                  <a:pt x="0" y="50202"/>
                </a:moveTo>
                <a:cubicBezTo>
                  <a:pt x="1295" y="48210"/>
                  <a:pt x="4533" y="42632"/>
                  <a:pt x="7770" y="38249"/>
                </a:cubicBezTo>
                <a:cubicBezTo>
                  <a:pt x="11007" y="33866"/>
                  <a:pt x="13547" y="27641"/>
                  <a:pt x="19424" y="23906"/>
                </a:cubicBezTo>
                <a:cubicBezTo>
                  <a:pt x="25301" y="20171"/>
                  <a:pt x="33319" y="17979"/>
                  <a:pt x="43031" y="15837"/>
                </a:cubicBezTo>
                <a:cubicBezTo>
                  <a:pt x="52743" y="13695"/>
                  <a:pt x="54885" y="12998"/>
                  <a:pt x="77695" y="11056"/>
                </a:cubicBezTo>
                <a:cubicBezTo>
                  <a:pt x="100505" y="9114"/>
                  <a:pt x="152799" y="6026"/>
                  <a:pt x="179892" y="4183"/>
                </a:cubicBezTo>
                <a:cubicBezTo>
                  <a:pt x="206985" y="2340"/>
                  <a:pt x="230195" y="697"/>
                  <a:pt x="2402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1531475" y="2540000"/>
            <a:ext cx="5976475" cy="1890050"/>
          </a:xfrm>
          <a:custGeom>
            <a:rect b="b" l="l" r="r" t="t"/>
            <a:pathLst>
              <a:path extrusionOk="0" h="75602" w="239059">
                <a:moveTo>
                  <a:pt x="0" y="75602"/>
                </a:moveTo>
                <a:cubicBezTo>
                  <a:pt x="1693" y="72863"/>
                  <a:pt x="6226" y="64546"/>
                  <a:pt x="10160" y="59167"/>
                </a:cubicBezTo>
                <a:cubicBezTo>
                  <a:pt x="14095" y="53788"/>
                  <a:pt x="19722" y="47264"/>
                  <a:pt x="23607" y="43329"/>
                </a:cubicBezTo>
                <a:cubicBezTo>
                  <a:pt x="27492" y="39395"/>
                  <a:pt x="29384" y="38200"/>
                  <a:pt x="33468" y="35560"/>
                </a:cubicBezTo>
                <a:cubicBezTo>
                  <a:pt x="37552" y="32921"/>
                  <a:pt x="36954" y="31078"/>
                  <a:pt x="48110" y="27492"/>
                </a:cubicBezTo>
                <a:cubicBezTo>
                  <a:pt x="59266" y="23906"/>
                  <a:pt x="80533" y="17980"/>
                  <a:pt x="100405" y="14045"/>
                </a:cubicBezTo>
                <a:cubicBezTo>
                  <a:pt x="120277" y="10111"/>
                  <a:pt x="144232" y="6226"/>
                  <a:pt x="167341" y="3885"/>
                </a:cubicBezTo>
                <a:cubicBezTo>
                  <a:pt x="190450" y="1544"/>
                  <a:pt x="227106" y="648"/>
                  <a:pt x="23905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1531475" y="2024525"/>
            <a:ext cx="5954050" cy="2427950"/>
          </a:xfrm>
          <a:custGeom>
            <a:rect b="b" l="l" r="r" t="t"/>
            <a:pathLst>
              <a:path extrusionOk="0" h="97118" w="238162">
                <a:moveTo>
                  <a:pt x="0" y="97118"/>
                </a:moveTo>
                <a:cubicBezTo>
                  <a:pt x="1743" y="93582"/>
                  <a:pt x="6674" y="82376"/>
                  <a:pt x="10459" y="75901"/>
                </a:cubicBezTo>
                <a:cubicBezTo>
                  <a:pt x="14244" y="69427"/>
                  <a:pt x="18228" y="63700"/>
                  <a:pt x="22710" y="58271"/>
                </a:cubicBezTo>
                <a:cubicBezTo>
                  <a:pt x="27192" y="52843"/>
                  <a:pt x="31078" y="47912"/>
                  <a:pt x="37353" y="43330"/>
                </a:cubicBezTo>
                <a:cubicBezTo>
                  <a:pt x="43628" y="38748"/>
                  <a:pt x="52244" y="34813"/>
                  <a:pt x="60362" y="30779"/>
                </a:cubicBezTo>
                <a:cubicBezTo>
                  <a:pt x="68480" y="26745"/>
                  <a:pt x="76150" y="22661"/>
                  <a:pt x="86061" y="19125"/>
                </a:cubicBezTo>
                <a:cubicBezTo>
                  <a:pt x="95972" y="15589"/>
                  <a:pt x="107925" y="12003"/>
                  <a:pt x="119828" y="9563"/>
                </a:cubicBezTo>
                <a:cubicBezTo>
                  <a:pt x="131731" y="7123"/>
                  <a:pt x="143236" y="5828"/>
                  <a:pt x="157480" y="4483"/>
                </a:cubicBezTo>
                <a:cubicBezTo>
                  <a:pt x="171724" y="3138"/>
                  <a:pt x="191845" y="2241"/>
                  <a:pt x="205292" y="1494"/>
                </a:cubicBezTo>
                <a:cubicBezTo>
                  <a:pt x="218739" y="747"/>
                  <a:pt x="232684" y="249"/>
                  <a:pt x="23816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516525" y="1165400"/>
            <a:ext cx="5856950" cy="3242250"/>
          </a:xfrm>
          <a:custGeom>
            <a:rect b="b" l="l" r="r" t="t"/>
            <a:pathLst>
              <a:path extrusionOk="0" h="129690" w="234278">
                <a:moveTo>
                  <a:pt x="0" y="129690"/>
                </a:moveTo>
                <a:cubicBezTo>
                  <a:pt x="2191" y="125158"/>
                  <a:pt x="9313" y="109719"/>
                  <a:pt x="13148" y="102497"/>
                </a:cubicBezTo>
                <a:cubicBezTo>
                  <a:pt x="16983" y="95275"/>
                  <a:pt x="19175" y="91739"/>
                  <a:pt x="23010" y="86360"/>
                </a:cubicBezTo>
                <a:cubicBezTo>
                  <a:pt x="26845" y="80981"/>
                  <a:pt x="29733" y="77097"/>
                  <a:pt x="36158" y="70224"/>
                </a:cubicBezTo>
                <a:cubicBezTo>
                  <a:pt x="42583" y="63351"/>
                  <a:pt x="51000" y="52544"/>
                  <a:pt x="61558" y="45123"/>
                </a:cubicBezTo>
                <a:cubicBezTo>
                  <a:pt x="72116" y="37702"/>
                  <a:pt x="86011" y="31576"/>
                  <a:pt x="99508" y="25699"/>
                </a:cubicBezTo>
                <a:cubicBezTo>
                  <a:pt x="113005" y="19822"/>
                  <a:pt x="120077" y="14145"/>
                  <a:pt x="142539" y="9862"/>
                </a:cubicBezTo>
                <a:cubicBezTo>
                  <a:pt x="165001" y="5579"/>
                  <a:pt x="218988" y="1644"/>
                  <a:pt x="23427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7552775" y="1841000"/>
            <a:ext cx="14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7617025" y="2856838"/>
            <a:ext cx="14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7617025" y="2348925"/>
            <a:ext cx="14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7649700" y="918800"/>
            <a:ext cx="14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201650" y="4527888"/>
            <a:ext cx="14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428825" y="795588"/>
            <a:ext cx="14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9"/>
          <p:cNvCxnSpPr/>
          <p:nvPr/>
        </p:nvCxnSpPr>
        <p:spPr>
          <a:xfrm>
            <a:off x="1949825" y="2061875"/>
            <a:ext cx="0" cy="24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4" name="Google Shape;214;p9"/>
          <p:cNvCxnSpPr/>
          <p:nvPr/>
        </p:nvCxnSpPr>
        <p:spPr>
          <a:xfrm>
            <a:off x="1546400" y="4661650"/>
            <a:ext cx="418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9"/>
          <p:cNvCxnSpPr/>
          <p:nvPr/>
        </p:nvCxnSpPr>
        <p:spPr>
          <a:xfrm rot="10800000">
            <a:off x="1500200" y="4665400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9"/>
          <p:cNvSpPr txBox="1"/>
          <p:nvPr/>
        </p:nvSpPr>
        <p:spPr>
          <a:xfrm>
            <a:off x="1292400" y="4665400"/>
            <a:ext cx="14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