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hqJCGZfxPO2774prGw0ZUpXSjM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93CD37-6386-4403-B616-D8DC4FD913DC}">
  <a:tblStyle styleId="{4993CD37-6386-4403-B616-D8DC4FD913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-italic.fntdata"/><Relationship Id="rId23" Type="http://schemas.openxmlformats.org/officeDocument/2006/relationships/slide" Target="slides/slide17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2e5f6a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22e5f6a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2e5f6ac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22e5f6ac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2e5f6acd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22e5f6acd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s://stanford.edu/~shervine/teaching/cs-230/cheatsheet-recurrent-neural-network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hyperlink" Target="https://stanford.edu/~shervine/teaching/cs-230/cheatsheet-recurrent-neural-networks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hyperlink" Target="https://stanford.edu/~shervine/teaching/cs-230/cheatsheet-recurrent-neural-network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hyperlink" Target="https://stanford.edu/~shervine/teaching/cs-230/cheatsheet-recurrent-neural-network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hyperlink" Target="https://stanford.edu/~shervine/teaching/cs-230/cheatsheet-recurrent-neural-network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tanford.edu/~shervine/teaching/cs-230/cheatsheet-recurrent-neural-networks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5.png"/><Relationship Id="rId8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Relationship Id="rId4" Type="http://schemas.openxmlformats.org/officeDocument/2006/relationships/image" Target="../media/image24.png"/><Relationship Id="rId9" Type="http://schemas.openxmlformats.org/officeDocument/2006/relationships/image" Target="../media/image26.jpg"/><Relationship Id="rId5" Type="http://schemas.openxmlformats.org/officeDocument/2006/relationships/image" Target="../media/image19.png"/><Relationship Id="rId6" Type="http://schemas.openxmlformats.org/officeDocument/2006/relationships/image" Target="../media/image27.png"/><Relationship Id="rId7" Type="http://schemas.openxmlformats.org/officeDocument/2006/relationships/image" Target="../media/image23.png"/><Relationship Id="rId8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1706.03762" TargetMode="External"/><Relationship Id="rId4" Type="http://schemas.openxmlformats.org/officeDocument/2006/relationships/hyperlink" Target="https://jalammar.github.io/illustrated-transformer/" TargetMode="External"/><Relationship Id="rId5" Type="http://schemas.openxmlformats.org/officeDocument/2006/relationships/hyperlink" Target="https://towardsdatascience.com/transformer-neural-network-step-by-step-breakdown-of-the-beast-b3e096dc857f" TargetMode="External"/><Relationship Id="rId6" Type="http://schemas.openxmlformats.org/officeDocument/2006/relationships/hyperlink" Target="https://www.youtube.com/watch?v=BK9C98J-JH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hyperlink" Target="https://jalammar.github.io/illustrated-transformer/" TargetMode="External"/><Relationship Id="rId5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hyperlink" Target="https://jalammar.github.io/illustrated-transformer/" TargetMode="External"/><Relationship Id="rId5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hyperlink" Target="https://jalammar.github.io/illustrated-transformer/" TargetMode="External"/><Relationship Id="rId5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41.png"/><Relationship Id="rId6" Type="http://schemas.openxmlformats.org/officeDocument/2006/relationships/image" Target="../media/image36.png"/><Relationship Id="rId7" Type="http://schemas.openxmlformats.org/officeDocument/2006/relationships/hyperlink" Target="https://colab.research.google.com/drive/1fIj5Q5NUtSNf08vfe-rUyIivwM1UMk-2?authuser=1#scrollTo=nJytheS5v6Y_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lab.research.google.com/drive/1fIj5Q5NUtSNf08vfe-rUyIivwM1UMk-2?authuser=1#scrollTo=nJytheS5v6Y_" TargetMode="External"/><Relationship Id="rId4" Type="http://schemas.openxmlformats.org/officeDocument/2006/relationships/image" Target="../media/image4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olab.research.google.com/drive/1fIj5Q5NUtSNf08vfe-rUyIivwM1UMk-2?authuser=1#scrollTo=nJytheS5v6Y_" TargetMode="External"/><Relationship Id="rId4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colab.research.google.com/drive/1fIj5Q5NUtSNf08vfe-rUyIivwM1UMk-2?authuser=1#scrollTo=nJytheS5v6Y_" TargetMode="External"/><Relationship Id="rId4" Type="http://schemas.openxmlformats.org/officeDocument/2006/relationships/image" Target="../media/image40.jpg"/><Relationship Id="rId5" Type="http://schemas.openxmlformats.org/officeDocument/2006/relationships/image" Target="../media/image3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olab.research.google.com/drive/1fIj5Q5NUtSNf08vfe-rUyIivwM1UMk-2?authuser=1#scrollTo=nJytheS5v6Y_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colab.research.google.com/drive/1fIj5Q5NUtSNf08vfe-rUyIivwM1UMk-2?authuser=1#scrollTo=nJytheS5v6Y_" TargetMode="External"/><Relationship Id="rId4" Type="http://schemas.openxmlformats.org/officeDocument/2006/relationships/image" Target="../media/image3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olab.research.google.com/drive/1fIj5Q5NUtSNf08vfe-rUyIivwM1UMk-2?authuser=1#scrollTo=nJytheS5v6Y_" TargetMode="External"/><Relationship Id="rId4" Type="http://schemas.openxmlformats.org/officeDocument/2006/relationships/image" Target="../media/image4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facebook.com/TowardDataScience/posts/4553647941337173" TargetMode="External"/><Relationship Id="rId4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facebook.com/TowardDataScience/posts/4553647941337173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s://huggingface.co/datasets/glue#sst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250" y="-192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RNN model</a:t>
            </a:r>
            <a:endParaRPr b="1" sz="3320"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9300" y="1161296"/>
            <a:ext cx="5929951" cy="21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299525" y="3317075"/>
            <a:ext cx="7963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Recurrent Neural Network include a cycle or feedback loop in the network connections.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is propagated from one step to consequential step.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is suitable with the sequential problem such as: machine learning translation, time series forecast.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397825" y="4868825"/>
            <a:ext cx="84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https://stanford.edu/~shervine/teaching/cs-230/cheatsheet-recurrent-neural-networks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RNN model</a:t>
            </a:r>
            <a:endParaRPr b="1" sz="3320"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9300" y="1161296"/>
            <a:ext cx="5929951" cy="21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299525" y="3317075"/>
            <a:ext cx="9060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 hidden state: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time model return a hidden state          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hidden state encodes the previous context and feeds into the next step.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 each word at step t as a vector            and feeds into the next step.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forward into next step (t+1).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1025" y="3341925"/>
            <a:ext cx="496975" cy="2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0175" y="4092311"/>
            <a:ext cx="496975" cy="23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1341" y="4381641"/>
            <a:ext cx="1247478" cy="2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06800" y="3584297"/>
            <a:ext cx="482792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/>
          <p:nvPr/>
        </p:nvSpPr>
        <p:spPr>
          <a:xfrm>
            <a:off x="397825" y="4868825"/>
            <a:ext cx="84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https://stanford.edu/~shervine/teaching/cs-230/cheatsheet-recurrent-neural-networks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RNN model - RNN cell</a:t>
            </a:r>
            <a:endParaRPr b="1" sz="3320"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299525" y="3317075"/>
            <a:ext cx="906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2"/>
          <p:cNvGrpSpPr/>
          <p:nvPr/>
        </p:nvGrpSpPr>
        <p:grpSpPr>
          <a:xfrm>
            <a:off x="774270" y="3621459"/>
            <a:ext cx="7524939" cy="1419746"/>
            <a:chOff x="403339" y="3197232"/>
            <a:chExt cx="5796887" cy="1167843"/>
          </a:xfrm>
        </p:grpSpPr>
        <p:pic>
          <p:nvPicPr>
            <p:cNvPr id="182" name="Google Shape;182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02425" y="3214900"/>
              <a:ext cx="3297801" cy="36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14352" y="3602723"/>
              <a:ext cx="2059833" cy="36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2"/>
            <p:cNvSpPr txBox="1"/>
            <p:nvPr/>
          </p:nvSpPr>
          <p:spPr>
            <a:xfrm>
              <a:off x="403339" y="3197232"/>
              <a:ext cx="2921400" cy="11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30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●"/>
              </a:pPr>
              <a:r>
                <a:rPr b="0" i="0" lang="vi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Activation value at t timestep: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30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●"/>
              </a:pPr>
              <a:r>
                <a:rPr b="0" i="0" lang="vi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 value timestep: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30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●"/>
              </a:pPr>
              <a:r>
                <a:rPr b="0" i="0" lang="vi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Shared coefficients: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Google Shape;185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67850" y="4064500"/>
              <a:ext cx="1839875" cy="300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24250" y="1115013"/>
            <a:ext cx="5211443" cy="24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2"/>
          <p:cNvSpPr txBox="1"/>
          <p:nvPr/>
        </p:nvSpPr>
        <p:spPr>
          <a:xfrm>
            <a:off x="397825" y="4868825"/>
            <a:ext cx="84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https://stanford.edu/~shervine/teaching/cs-230/cheatsheet-recurrent-neural-networks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vi" sz="3300"/>
              <a:t>RNN model - LSTM/GRU</a:t>
            </a:r>
            <a:endParaRPr b="1"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300"/>
          </a:p>
        </p:txBody>
      </p:sp>
      <p:sp>
        <p:nvSpPr>
          <p:cNvPr id="193" name="Google Shape;19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600">
                <a:solidFill>
                  <a:schemeClr val="dk1"/>
                </a:solidFill>
                <a:highlight>
                  <a:srgbClr val="FFFFFF"/>
                </a:highlight>
              </a:rPr>
              <a:t>Types of gates in LSTM/GRU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925" y="1588776"/>
            <a:ext cx="7842575" cy="32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 txBox="1"/>
          <p:nvPr/>
        </p:nvSpPr>
        <p:spPr>
          <a:xfrm>
            <a:off x="397825" y="4868825"/>
            <a:ext cx="84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https://stanford.edu/~shervine/teaching/cs-230/cheatsheet-recurrent-neural-networks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vi" sz="3300"/>
              <a:t>RNN model - LSTM/GRU</a:t>
            </a:r>
            <a:endParaRPr b="1"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300"/>
          </a:p>
        </p:txBody>
      </p:sp>
      <p:sp>
        <p:nvSpPr>
          <p:cNvPr id="201" name="Google Shape;20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600">
                <a:solidFill>
                  <a:schemeClr val="dk1"/>
                </a:solidFill>
                <a:highlight>
                  <a:srgbClr val="FFFFFF"/>
                </a:highlight>
              </a:rPr>
              <a:t>Types of gates in LSTM/GRU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900238"/>
            <a:ext cx="629602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 txBox="1"/>
          <p:nvPr/>
        </p:nvSpPr>
        <p:spPr>
          <a:xfrm>
            <a:off x="397825" y="4868825"/>
            <a:ext cx="84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https://stanford.edu/~shervine/teaching/cs-230/cheatsheet-recurrent-neural-networks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/>
        </p:nvSpPr>
        <p:spPr>
          <a:xfrm>
            <a:off x="311700" y="4881600"/>
            <a:ext cx="68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vi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https://stanford.edu/~shervine/teaching/cs-230/cheatsheet-recurrent-neural-networks</a:t>
            </a:r>
            <a:endParaRPr b="0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9973" y="3191075"/>
            <a:ext cx="3192120" cy="1490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640" y="3111621"/>
            <a:ext cx="2300735" cy="1453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3032" y="1087817"/>
            <a:ext cx="2385056" cy="147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55149" y="1157695"/>
            <a:ext cx="2379033" cy="1490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9550" y="1167164"/>
            <a:ext cx="1023887" cy="147131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5"/>
          <p:cNvSpPr txBox="1"/>
          <p:nvPr/>
        </p:nvSpPr>
        <p:spPr>
          <a:xfrm>
            <a:off x="822075" y="2638475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one-to-one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3735588" y="2638475"/>
            <a:ext cx="16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one-to-many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6954238" y="2638475"/>
            <a:ext cx="16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many-to-one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822075" y="4583225"/>
            <a:ext cx="23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many-to-many (Tx == Ty)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5050050" y="4638000"/>
            <a:ext cx="301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many-to-many (Tx &gt;&lt; Ty)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RNN model - Applications</a:t>
            </a:r>
            <a:endParaRPr b="1" sz="33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Encoder - Decoder</a:t>
            </a:r>
            <a:endParaRPr b="1" sz="3320"/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999" y="1017725"/>
            <a:ext cx="7753127" cy="386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711775" y="1342950"/>
            <a:ext cx="369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Converts an input sequence of tokens into a sequence of embedding vectors, often called the </a:t>
            </a:r>
            <a:r>
              <a:rPr b="1" i="0" lang="vi" sz="14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hidden state </a:t>
            </a:r>
            <a:r>
              <a:rPr b="0" i="0" lang="vi" sz="14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0" lang="vi" sz="14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vi" sz="14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5139300" y="3619500"/>
            <a:ext cx="369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 the encoder’s hidden state to iteratively generate an output sequence of tokens, one token at a 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Encoder - Decoder</a:t>
            </a:r>
            <a:endParaRPr b="1" sz="3320"/>
          </a:p>
        </p:txBody>
      </p:sp>
      <p:pic>
        <p:nvPicPr>
          <p:cNvPr id="233" name="Google Shape;2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999" y="1017725"/>
            <a:ext cx="7753127" cy="386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7"/>
          <p:cNvSpPr txBox="1"/>
          <p:nvPr/>
        </p:nvSpPr>
        <p:spPr>
          <a:xfrm>
            <a:off x="711775" y="1342950"/>
            <a:ext cx="369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Converts an input sequence of tokens into a sequence of embedding vectors, often called the </a:t>
            </a:r>
            <a:r>
              <a:rPr b="1" i="0" lang="vi" sz="14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hidden state </a:t>
            </a:r>
            <a:r>
              <a:rPr b="0" i="0" lang="vi" sz="14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0" lang="vi" sz="14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vi" sz="14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5139300" y="3619500"/>
            <a:ext cx="369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 the encoder’s hidden state to iteratively generate an output sequence of tokens, one token at a 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698625" y="2605050"/>
            <a:ext cx="27666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hidden state</a:t>
            </a:r>
            <a:r>
              <a:rPr b="0" i="0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Including the whole context of previous 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17"/>
          <p:cNvCxnSpPr>
            <a:stCxn id="236" idx="3"/>
          </p:cNvCxnSpPr>
          <p:nvPr/>
        </p:nvCxnSpPr>
        <p:spPr>
          <a:xfrm>
            <a:off x="3465225" y="2912850"/>
            <a:ext cx="1315800" cy="2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Attention mechanism</a:t>
            </a:r>
            <a:endParaRPr b="1" sz="3320"/>
          </a:p>
        </p:txBody>
      </p:sp>
      <p:pic>
        <p:nvPicPr>
          <p:cNvPr id="243" name="Google Shape;2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999" y="1017725"/>
            <a:ext cx="7753127" cy="3863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8"/>
          <p:cNvCxnSpPr>
            <a:endCxn id="245" idx="2"/>
          </p:cNvCxnSpPr>
          <p:nvPr/>
        </p:nvCxnSpPr>
        <p:spPr>
          <a:xfrm flipH="1" rot="10800000">
            <a:off x="1165025" y="2468350"/>
            <a:ext cx="1685400" cy="12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18"/>
          <p:cNvCxnSpPr>
            <a:endCxn id="245" idx="2"/>
          </p:cNvCxnSpPr>
          <p:nvPr/>
        </p:nvCxnSpPr>
        <p:spPr>
          <a:xfrm flipH="1" rot="10800000">
            <a:off x="1984325" y="2468350"/>
            <a:ext cx="866100" cy="12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18"/>
          <p:cNvCxnSpPr>
            <a:endCxn id="245" idx="2"/>
          </p:cNvCxnSpPr>
          <p:nvPr/>
        </p:nvCxnSpPr>
        <p:spPr>
          <a:xfrm rot="10800000">
            <a:off x="2850425" y="2468350"/>
            <a:ext cx="13200" cy="12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18"/>
          <p:cNvCxnSpPr>
            <a:endCxn id="245" idx="2"/>
          </p:cNvCxnSpPr>
          <p:nvPr/>
        </p:nvCxnSpPr>
        <p:spPr>
          <a:xfrm rot="10800000">
            <a:off x="2850425" y="2468350"/>
            <a:ext cx="772200" cy="12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18"/>
          <p:cNvCxnSpPr>
            <a:endCxn id="245" idx="2"/>
          </p:cNvCxnSpPr>
          <p:nvPr/>
        </p:nvCxnSpPr>
        <p:spPr>
          <a:xfrm rot="10800000">
            <a:off x="2850425" y="2468350"/>
            <a:ext cx="1591500" cy="12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18"/>
          <p:cNvSpPr txBox="1"/>
          <p:nvPr/>
        </p:nvSpPr>
        <p:spPr>
          <a:xfrm>
            <a:off x="2115275" y="2068150"/>
            <a:ext cx="1470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vector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8"/>
          <p:cNvCxnSpPr>
            <a:stCxn id="245" idx="0"/>
          </p:cNvCxnSpPr>
          <p:nvPr/>
        </p:nvCxnSpPr>
        <p:spPr>
          <a:xfrm rot="-5400000">
            <a:off x="3996875" y="787300"/>
            <a:ext cx="134400" cy="242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1" name="Google Shape;251;p18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7325" y="3019425"/>
            <a:ext cx="289552" cy="20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350" y="3097652"/>
            <a:ext cx="289550" cy="17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8850" y="3100653"/>
            <a:ext cx="289550" cy="1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7552" y="3120297"/>
            <a:ext cx="289550" cy="195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6399" y="3079843"/>
            <a:ext cx="289550" cy="20208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 txBox="1"/>
          <p:nvPr/>
        </p:nvSpPr>
        <p:spPr>
          <a:xfrm>
            <a:off x="429750" y="1114650"/>
            <a:ext cx="504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 attention to each word in the sequence.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 vector</a:t>
            </a:r>
            <a:r>
              <a:rPr b="0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capture meaning of the whole sequence.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45475" y="2801900"/>
            <a:ext cx="2847975" cy="24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/>
        </p:nvSpPr>
        <p:spPr>
          <a:xfrm>
            <a:off x="5922400" y="564050"/>
            <a:ext cx="205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vi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Shortcoming of Sequential</a:t>
            </a:r>
            <a:endParaRPr b="1" sz="3320"/>
          </a:p>
        </p:txBody>
      </p:sp>
      <p:sp>
        <p:nvSpPr>
          <p:cNvPr id="265" name="Google Shape;265;p19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429750" y="1114650"/>
            <a:ext cx="8402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to process prediction in sequence.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in uni-directional.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 capture the long dependency.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vector representation for each word is unique and do not depend on context.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391308" y="589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vi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 Anatomy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257925" y="3020275"/>
            <a:ext cx="64152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https://arxiv.org/abs/1706.03762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https://jalammar.github.io/illustrated-transformer/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https://towardsdatascience.com/transformer-neural-network-step-by-step-breakdown-of-the-beast-b3e096dc857f</a:t>
            </a:r>
            <a:endParaRPr b="0" i="1" sz="12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https://www.youtube.com/watch?v=BK9C98J-JHw</a:t>
            </a:r>
            <a:endParaRPr b="0" i="1" sz="12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t/>
            </a:r>
            <a:endParaRPr b="0" i="1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t/>
            </a:r>
            <a:endParaRPr b="0" i="1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t/>
            </a:r>
            <a:endParaRPr b="0" i="1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t/>
            </a:r>
            <a:endParaRPr b="0" i="1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Transformer advantage</a:t>
            </a:r>
            <a:endParaRPr b="1" sz="3320"/>
          </a:p>
        </p:txBody>
      </p:sp>
      <p:sp>
        <p:nvSpPr>
          <p:cNvPr id="272" name="Google Shape;272;p20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429750" y="1114650"/>
            <a:ext cx="8402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the word in bidirectional (BERT is </a:t>
            </a:r>
            <a:r>
              <a:rPr b="0" i="0" lang="vi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Bidirectional Encoder Representation from Transformer)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 capture the long dependency and learn the context well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representation of word changes according to the context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create stack layers which are deeper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learning become easier.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Transformer architecture -Encoder Decoder</a:t>
            </a:r>
            <a:endParaRPr b="1" sz="3320"/>
          </a:p>
        </p:txBody>
      </p:sp>
      <p:sp>
        <p:nvSpPr>
          <p:cNvPr id="279" name="Google Shape;279;p21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429600" y="3758175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 architecture was originally designed for sequence2sequence task in NLP like machine learning translation. That include two parts: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</a:t>
            </a: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vi" sz="16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Finding the Key and Value embedding vectors. The encoder’s output is fed to each decoder layer.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vi" sz="1600" u="none" cap="none" strike="noStrike">
                <a:solidFill>
                  <a:srgbClr val="3D3B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Generating a prediction for next token in the sequence.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6950" y="1116425"/>
            <a:ext cx="6043274" cy="27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1"/>
          <p:cNvSpPr txBox="1"/>
          <p:nvPr/>
        </p:nvSpPr>
        <p:spPr>
          <a:xfrm>
            <a:off x="470025" y="1490675"/>
            <a:ext cx="966900" cy="400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470025" y="2938475"/>
            <a:ext cx="966900" cy="400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Transformer architecture - Overview</a:t>
            </a:r>
            <a:endParaRPr b="1" sz="3320"/>
          </a:p>
        </p:txBody>
      </p:sp>
      <p:sp>
        <p:nvSpPr>
          <p:cNvPr id="289" name="Google Shape;289;p22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 rot="-3280241">
            <a:off x="1924782" y="2516332"/>
            <a:ext cx="1323418" cy="1320838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22"/>
          <p:cNvGrpSpPr/>
          <p:nvPr/>
        </p:nvGrpSpPr>
        <p:grpSpPr>
          <a:xfrm>
            <a:off x="2203663" y="2129798"/>
            <a:ext cx="2958454" cy="3298348"/>
            <a:chOff x="4184863" y="1520198"/>
            <a:chExt cx="2958454" cy="3298348"/>
          </a:xfrm>
        </p:grpSpPr>
        <p:sp>
          <p:nvSpPr>
            <p:cNvPr id="292" name="Google Shape;292;p22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2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vi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Decoder only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" name="Google Shape;295;p22"/>
          <p:cNvGrpSpPr/>
          <p:nvPr/>
        </p:nvGrpSpPr>
        <p:grpSpPr>
          <a:xfrm>
            <a:off x="876531" y="538267"/>
            <a:ext cx="3293577" cy="3222916"/>
            <a:chOff x="2857731" y="-71333"/>
            <a:chExt cx="3293577" cy="3222916"/>
          </a:xfrm>
        </p:grpSpPr>
        <p:sp>
          <p:nvSpPr>
            <p:cNvPr id="296" name="Google Shape;296;p22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2"/>
            <p:cNvSpPr txBox="1"/>
            <p:nvPr/>
          </p:nvSpPr>
          <p:spPr>
            <a:xfrm>
              <a:off x="3646325" y="1229325"/>
              <a:ext cx="1842900" cy="5631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vi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Encoder-Decoder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9" name="Google Shape;299;p22"/>
          <p:cNvGrpSpPr/>
          <p:nvPr/>
        </p:nvGrpSpPr>
        <p:grpSpPr>
          <a:xfrm>
            <a:off x="-21313" y="2294271"/>
            <a:ext cx="3424433" cy="3122278"/>
            <a:chOff x="1959887" y="1684671"/>
            <a:chExt cx="3424433" cy="3122278"/>
          </a:xfrm>
        </p:grpSpPr>
        <p:sp>
          <p:nvSpPr>
            <p:cNvPr id="300" name="Google Shape;300;p22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vi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Encoder only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3" name="Google Shape;303;p22"/>
          <p:cNvSpPr txBox="1"/>
          <p:nvPr/>
        </p:nvSpPr>
        <p:spPr>
          <a:xfrm>
            <a:off x="4495800" y="1203975"/>
            <a:ext cx="4421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 only</a:t>
            </a: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Finding numerical representation that is well suited for tasks like text classification or named entity recognition. For example: BERT, RoBERTa and DistilBERT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 only</a:t>
            </a: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Suited for auto-complete the sequence. For example: GPT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Encoder - Decoder</a:t>
            </a:r>
            <a:r>
              <a:rPr b="0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vi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Suitable for machine translation and summarization. For example: The Transformer, BART and T5 models.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Transformer architecture - Encoder</a:t>
            </a:r>
            <a:endParaRPr b="1" sz="3320"/>
          </a:p>
        </p:txBody>
      </p:sp>
      <p:sp>
        <p:nvSpPr>
          <p:cNvPr id="309" name="Google Shape;309;p23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429600" y="4291575"/>
            <a:ext cx="908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include two components: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Multi-head attention: </a:t>
            </a: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the representation of the inputs based on the self-attention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 forward layer: </a:t>
            </a: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into new feature space by fully connected layers.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300" y="1093925"/>
            <a:ext cx="3997250" cy="32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3"/>
          <p:cNvSpPr txBox="1"/>
          <p:nvPr/>
        </p:nvSpPr>
        <p:spPr>
          <a:xfrm>
            <a:off x="2287400" y="1307050"/>
            <a:ext cx="150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(batch_size,      seq_length,  hidden_size)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6459900" y="1307050"/>
            <a:ext cx="150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(batch_size,      seq_length,  hidden_size)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23"/>
          <p:cNvCxnSpPr>
            <a:stCxn id="311" idx="3"/>
          </p:cNvCxnSpPr>
          <p:nvPr/>
        </p:nvCxnSpPr>
        <p:spPr>
          <a:xfrm flipH="1">
            <a:off x="5385250" y="2697913"/>
            <a:ext cx="12723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23"/>
          <p:cNvSpPr txBox="1"/>
          <p:nvPr/>
        </p:nvSpPr>
        <p:spPr>
          <a:xfrm>
            <a:off x="6849050" y="2403875"/>
            <a:ext cx="18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deep stack of blocks includes both skip connection and batch normalization as the other deepth CNN architecture.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Transformer architecture - Self Attention</a:t>
            </a:r>
            <a:endParaRPr b="1" sz="3320"/>
          </a:p>
        </p:txBody>
      </p:sp>
      <p:sp>
        <p:nvSpPr>
          <p:cNvPr id="321" name="Google Shape;321;p24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277350" y="1114650"/>
            <a:ext cx="840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the network to pay attention are different to each part of sequence.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attention to make weighted average of the whole sequence embedding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- attention bakes the understanding of relevant words into the one currently processing.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300" y="2096550"/>
            <a:ext cx="2849129" cy="26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4"/>
          <p:cNvSpPr txBox="1"/>
          <p:nvPr/>
        </p:nvSpPr>
        <p:spPr>
          <a:xfrm>
            <a:off x="456300" y="4785275"/>
            <a:ext cx="65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https://jalammar.github.io/illustrated-transformer/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450" y="2615150"/>
            <a:ext cx="208171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Transformer architecture - Self Attention</a:t>
            </a:r>
            <a:endParaRPr b="1" sz="3320"/>
          </a:p>
        </p:txBody>
      </p:sp>
      <p:sp>
        <p:nvSpPr>
          <p:cNvPr id="331" name="Google Shape;331;p25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277350" y="1114650"/>
            <a:ext cx="840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the network to pay attention are different to each part of sequence.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attention to make weighted average of the whole sequence embedding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- attention bakes the understanding of relevant words into the one currently processing.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300" y="2096550"/>
            <a:ext cx="2849129" cy="26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5"/>
          <p:cNvSpPr txBox="1"/>
          <p:nvPr/>
        </p:nvSpPr>
        <p:spPr>
          <a:xfrm>
            <a:off x="456300" y="4785275"/>
            <a:ext cx="65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https://jalammar.github.io/illustrated-transformer/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450" y="2615150"/>
            <a:ext cx="208171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/>
          <p:nvPr/>
        </p:nvSpPr>
        <p:spPr>
          <a:xfrm>
            <a:off x="6097000" y="2215875"/>
            <a:ext cx="25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this representation is a good idea?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Transformer architecture - Self Attention</a:t>
            </a:r>
            <a:endParaRPr b="1" sz="3320"/>
          </a:p>
        </p:txBody>
      </p:sp>
      <p:sp>
        <p:nvSpPr>
          <p:cNvPr id="342" name="Google Shape;342;p26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277350" y="1114650"/>
            <a:ext cx="840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the network to pay attention are different to each part of sequence.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attention to make weighted average of the whole sequence embedding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vi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- attention bakes the understanding of relevant words into the one currently processing.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300" y="2096550"/>
            <a:ext cx="2849129" cy="26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6"/>
          <p:cNvSpPr txBox="1"/>
          <p:nvPr/>
        </p:nvSpPr>
        <p:spPr>
          <a:xfrm>
            <a:off x="456300" y="4785275"/>
            <a:ext cx="65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https://jalammar.github.io/illustrated-transformer/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450" y="2615150"/>
            <a:ext cx="208171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6"/>
          <p:cNvSpPr txBox="1"/>
          <p:nvPr/>
        </p:nvSpPr>
        <p:spPr>
          <a:xfrm>
            <a:off x="6097000" y="2215875"/>
            <a:ext cx="25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this representation is a good idea?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5948975" y="2954500"/>
            <a:ext cx="284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Contextualize embedding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the relevant words a higher importance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representation change according to 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Self Attention process</a:t>
            </a:r>
            <a:endParaRPr b="1" sz="3320"/>
          </a:p>
        </p:txBody>
      </p:sp>
      <p:sp>
        <p:nvSpPr>
          <p:cNvPr id="354" name="Google Shape;354;p27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353550" y="1114650"/>
            <a:ext cx="84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vi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Scaled Dot-Product Attention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464100" y="4091315"/>
            <a:ext cx="17667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key, query,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7"/>
          <p:cNvSpPr txBox="1"/>
          <p:nvPr/>
        </p:nvSpPr>
        <p:spPr>
          <a:xfrm>
            <a:off x="2726879" y="4077250"/>
            <a:ext cx="17667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Attention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7"/>
          <p:cNvSpPr txBox="1"/>
          <p:nvPr/>
        </p:nvSpPr>
        <p:spPr>
          <a:xfrm>
            <a:off x="4947230" y="4083251"/>
            <a:ext cx="17667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Attention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7"/>
          <p:cNvSpPr txBox="1"/>
          <p:nvPr/>
        </p:nvSpPr>
        <p:spPr>
          <a:xfrm>
            <a:off x="7050989" y="4083232"/>
            <a:ext cx="17667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Embedding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27"/>
          <p:cNvCxnSpPr>
            <a:stCxn id="356" idx="3"/>
            <a:endCxn id="357" idx="1"/>
          </p:cNvCxnSpPr>
          <p:nvPr/>
        </p:nvCxnSpPr>
        <p:spPr>
          <a:xfrm flipH="1" rot="10800000">
            <a:off x="2230800" y="4385015"/>
            <a:ext cx="4962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27"/>
          <p:cNvCxnSpPr>
            <a:stCxn id="357" idx="3"/>
            <a:endCxn id="358" idx="1"/>
          </p:cNvCxnSpPr>
          <p:nvPr/>
        </p:nvCxnSpPr>
        <p:spPr>
          <a:xfrm>
            <a:off x="4493579" y="4385050"/>
            <a:ext cx="4536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p27"/>
          <p:cNvCxnSpPr>
            <a:stCxn id="358" idx="3"/>
            <a:endCxn id="359" idx="1"/>
          </p:cNvCxnSpPr>
          <p:nvPr/>
        </p:nvCxnSpPr>
        <p:spPr>
          <a:xfrm>
            <a:off x="6713930" y="4391051"/>
            <a:ext cx="3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63" name="Google Shape;3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100" y="2057765"/>
            <a:ext cx="1766700" cy="166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7"/>
          <p:cNvPicPr preferRelativeResize="0"/>
          <p:nvPr/>
        </p:nvPicPr>
        <p:blipFill rotWithShape="1">
          <a:blip r:embed="rId4">
            <a:alphaModFix/>
          </a:blip>
          <a:srcRect b="0" l="15981" r="57283" t="0"/>
          <a:stretch/>
        </p:blipFill>
        <p:spPr>
          <a:xfrm>
            <a:off x="2601075" y="2064450"/>
            <a:ext cx="1970871" cy="16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7"/>
          <p:cNvPicPr preferRelativeResize="0"/>
          <p:nvPr/>
        </p:nvPicPr>
        <p:blipFill rotWithShape="1">
          <a:blip r:embed="rId5">
            <a:alphaModFix/>
          </a:blip>
          <a:srcRect b="0" l="35638" r="48150" t="0"/>
          <a:stretch/>
        </p:blipFill>
        <p:spPr>
          <a:xfrm>
            <a:off x="5170825" y="2050650"/>
            <a:ext cx="1195051" cy="16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7"/>
          <p:cNvPicPr preferRelativeResize="0"/>
          <p:nvPr/>
        </p:nvPicPr>
        <p:blipFill rotWithShape="1">
          <a:blip r:embed="rId6">
            <a:alphaModFix/>
          </a:blip>
          <a:srcRect b="0" l="60113" r="5462" t="0"/>
          <a:stretch/>
        </p:blipFill>
        <p:spPr>
          <a:xfrm>
            <a:off x="6517600" y="2050650"/>
            <a:ext cx="2537674" cy="16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7"/>
          <p:cNvSpPr txBox="1"/>
          <p:nvPr/>
        </p:nvSpPr>
        <p:spPr>
          <a:xfrm>
            <a:off x="456300" y="4785275"/>
            <a:ext cx="65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Scaled dot-product attention practice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2e5f6acdd_0_0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Self Attention process</a:t>
            </a:r>
            <a:endParaRPr b="1" sz="3320"/>
          </a:p>
        </p:txBody>
      </p:sp>
      <p:sp>
        <p:nvSpPr>
          <p:cNvPr id="373" name="Google Shape;373;g122e5f6acdd_0_0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22e5f6acdd_0_0"/>
          <p:cNvSpPr txBox="1"/>
          <p:nvPr/>
        </p:nvSpPr>
        <p:spPr>
          <a:xfrm>
            <a:off x="353550" y="1114650"/>
            <a:ext cx="84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vi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Scaled Dot-Product Attention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g122e5f6acd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300" y="1759650"/>
            <a:ext cx="6053011" cy="32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Self Attention - Time to prace</a:t>
            </a:r>
            <a:endParaRPr b="1" sz="3320"/>
          </a:p>
        </p:txBody>
      </p:sp>
      <p:sp>
        <p:nvSpPr>
          <p:cNvPr id="381" name="Google Shape;381;p28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8"/>
          <p:cNvSpPr txBox="1"/>
          <p:nvPr/>
        </p:nvSpPr>
        <p:spPr>
          <a:xfrm>
            <a:off x="353550" y="1114650"/>
            <a:ext cx="84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vi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Multi-head Attention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456300" y="4785275"/>
            <a:ext cx="65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Scaled dot-product attention practice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2100" y="1607250"/>
            <a:ext cx="5479414" cy="23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8"/>
          <p:cNvSpPr txBox="1"/>
          <p:nvPr/>
        </p:nvSpPr>
        <p:spPr>
          <a:xfrm>
            <a:off x="404375" y="3990200"/>
            <a:ext cx="81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carry out multiple linear projection independently.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seems beneficial for model learnable ability.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Content</a:t>
            </a:r>
            <a:endParaRPr b="1" sz="3320"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1696375" y="1168375"/>
            <a:ext cx="6957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NLP Task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RNN model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Encoder-Decoder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Attention Mechanism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Transformer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Implement Transformer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2e5f6acdd_0_19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Self Attention - Time to prace</a:t>
            </a:r>
            <a:endParaRPr b="1" sz="3320"/>
          </a:p>
        </p:txBody>
      </p:sp>
      <p:sp>
        <p:nvSpPr>
          <p:cNvPr id="391" name="Google Shape;391;g122e5f6acdd_0_19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22e5f6acdd_0_19"/>
          <p:cNvSpPr txBox="1"/>
          <p:nvPr/>
        </p:nvSpPr>
        <p:spPr>
          <a:xfrm>
            <a:off x="353550" y="1114650"/>
            <a:ext cx="84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vi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Multi-head Attention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22e5f6acdd_0_19"/>
          <p:cNvSpPr txBox="1"/>
          <p:nvPr/>
        </p:nvSpPr>
        <p:spPr>
          <a:xfrm>
            <a:off x="456300" y="4785275"/>
            <a:ext cx="65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Scaled dot-product attention practice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g122e5f6acdd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300" y="1759650"/>
            <a:ext cx="5108255" cy="287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Transformer - a SubLayer</a:t>
            </a:r>
            <a:endParaRPr b="1" sz="3320"/>
          </a:p>
        </p:txBody>
      </p:sp>
      <p:sp>
        <p:nvSpPr>
          <p:cNvPr id="400" name="Google Shape;400;p29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353550" y="1114650"/>
            <a:ext cx="84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456300" y="4785275"/>
            <a:ext cx="65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Scaled dot-product attention practice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5900" y="1226250"/>
            <a:ext cx="60388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8700" y="2769300"/>
            <a:ext cx="69151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9"/>
          <p:cNvSpPr txBox="1"/>
          <p:nvPr/>
        </p:nvSpPr>
        <p:spPr>
          <a:xfrm>
            <a:off x="3686950" y="2267138"/>
            <a:ext cx="16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- layer norm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9"/>
          <p:cNvSpPr txBox="1"/>
          <p:nvPr/>
        </p:nvSpPr>
        <p:spPr>
          <a:xfrm>
            <a:off x="3436750" y="3916750"/>
            <a:ext cx="21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Preprocess- layer norm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9"/>
          <p:cNvSpPr txBox="1"/>
          <p:nvPr/>
        </p:nvSpPr>
        <p:spPr>
          <a:xfrm>
            <a:off x="353550" y="4202300"/>
            <a:ext cx="85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Layer norm to get faster convergence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Skip connection also added like in deep CNN.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/>
          <p:nvPr/>
        </p:nvSpPr>
        <p:spPr>
          <a:xfrm>
            <a:off x="772200" y="1017725"/>
            <a:ext cx="6720900" cy="31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0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120"/>
              <a:t>Transformer Encoder - Positional Embedding</a:t>
            </a:r>
            <a:endParaRPr b="1" sz="3120"/>
          </a:p>
        </p:txBody>
      </p:sp>
      <p:sp>
        <p:nvSpPr>
          <p:cNvPr id="414" name="Google Shape;414;p30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353550" y="1114650"/>
            <a:ext cx="84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0"/>
          <p:cNvSpPr txBox="1"/>
          <p:nvPr/>
        </p:nvSpPr>
        <p:spPr>
          <a:xfrm>
            <a:off x="456300" y="4785275"/>
            <a:ext cx="65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Scaled dot-product attention practice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0"/>
          <p:cNvSpPr txBox="1"/>
          <p:nvPr/>
        </p:nvSpPr>
        <p:spPr>
          <a:xfrm>
            <a:off x="353550" y="4354700"/>
            <a:ext cx="85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Positional Embedding is a good way to inject position information into model studying.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Normally we use statistic embedding under sin and cosine formulation..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0"/>
          <p:cNvSpPr txBox="1"/>
          <p:nvPr/>
        </p:nvSpPr>
        <p:spPr>
          <a:xfrm>
            <a:off x="4521375" y="2704675"/>
            <a:ext cx="20547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Positional Embedding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3111825" y="3529350"/>
            <a:ext cx="20547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sequence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0"/>
          <p:cNvSpPr txBox="1"/>
          <p:nvPr/>
        </p:nvSpPr>
        <p:spPr>
          <a:xfrm>
            <a:off x="1713325" y="2704675"/>
            <a:ext cx="20547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 of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30"/>
          <p:cNvCxnSpPr>
            <a:stCxn id="419" idx="0"/>
            <a:endCxn id="420" idx="2"/>
          </p:cNvCxnSpPr>
          <p:nvPr/>
        </p:nvCxnSpPr>
        <p:spPr>
          <a:xfrm rot="10800000">
            <a:off x="2740575" y="3104850"/>
            <a:ext cx="1398600" cy="4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2" name="Google Shape;422;p30"/>
          <p:cNvCxnSpPr>
            <a:stCxn id="419" idx="0"/>
            <a:endCxn id="418" idx="2"/>
          </p:cNvCxnSpPr>
          <p:nvPr/>
        </p:nvCxnSpPr>
        <p:spPr>
          <a:xfrm flipH="1" rot="10800000">
            <a:off x="4139175" y="3104850"/>
            <a:ext cx="1409700" cy="4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3" name="Google Shape;423;p30"/>
          <p:cNvSpPr/>
          <p:nvPr/>
        </p:nvSpPr>
        <p:spPr>
          <a:xfrm>
            <a:off x="3917225" y="1845975"/>
            <a:ext cx="470100" cy="42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vi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30"/>
          <p:cNvCxnSpPr>
            <a:stCxn id="420" idx="0"/>
            <a:endCxn id="423" idx="4"/>
          </p:cNvCxnSpPr>
          <p:nvPr/>
        </p:nvCxnSpPr>
        <p:spPr>
          <a:xfrm rot="-5400000">
            <a:off x="3229375" y="1781875"/>
            <a:ext cx="434100" cy="14115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30"/>
          <p:cNvCxnSpPr>
            <a:stCxn id="418" idx="0"/>
            <a:endCxn id="423" idx="4"/>
          </p:cNvCxnSpPr>
          <p:nvPr/>
        </p:nvCxnSpPr>
        <p:spPr>
          <a:xfrm flipH="1" rot="5400000">
            <a:off x="4633425" y="1789375"/>
            <a:ext cx="434100" cy="13965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30"/>
          <p:cNvCxnSpPr>
            <a:stCxn id="423" idx="0"/>
          </p:cNvCxnSpPr>
          <p:nvPr/>
        </p:nvCxnSpPr>
        <p:spPr>
          <a:xfrm flipH="1" rot="10800000">
            <a:off x="4152275" y="1604175"/>
            <a:ext cx="102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7" name="Google Shape;427;p30"/>
          <p:cNvSpPr txBox="1"/>
          <p:nvPr/>
        </p:nvSpPr>
        <p:spPr>
          <a:xfrm>
            <a:off x="3257750" y="1193075"/>
            <a:ext cx="18162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1126800" y="1312400"/>
            <a:ext cx="128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vi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vi" sz="3320"/>
              <a:t>Transformer architecture - Decoder</a:t>
            </a:r>
            <a:endParaRPr b="1" sz="33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320"/>
          </a:p>
        </p:txBody>
      </p:sp>
      <p:sp>
        <p:nvSpPr>
          <p:cNvPr id="434" name="Google Shape;434;p31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353550" y="1114650"/>
            <a:ext cx="84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vi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Multi-head Attention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456300" y="4785275"/>
            <a:ext cx="65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Scaled dot-product attention practice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1"/>
          <p:cNvSpPr txBox="1"/>
          <p:nvPr/>
        </p:nvSpPr>
        <p:spPr>
          <a:xfrm>
            <a:off x="404375" y="3990200"/>
            <a:ext cx="81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Basically the same as Encoder but use key and value vectors from encoder as input.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Applies masked matrix to prevent the future words can affect to current word prediction.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7925" y="1479806"/>
            <a:ext cx="3647574" cy="2510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2e5f6acdd_0_29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vi" sz="3320"/>
              <a:t>Transformer architecture</a:t>
            </a:r>
            <a:endParaRPr b="1" sz="33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320"/>
          </a:p>
        </p:txBody>
      </p:sp>
      <p:sp>
        <p:nvSpPr>
          <p:cNvPr id="444" name="Google Shape;444;g122e5f6acdd_0_29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22e5f6acdd_0_29"/>
          <p:cNvSpPr txBox="1"/>
          <p:nvPr/>
        </p:nvSpPr>
        <p:spPr>
          <a:xfrm>
            <a:off x="456300" y="4785275"/>
            <a:ext cx="65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Scaled dot-product attention practice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g122e5f6acdd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300" y="1170125"/>
            <a:ext cx="6657260" cy="346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Transformer Tree of Life</a:t>
            </a:r>
            <a:endParaRPr b="1" sz="3320"/>
          </a:p>
        </p:txBody>
      </p:sp>
      <p:sp>
        <p:nvSpPr>
          <p:cNvPr id="452" name="Google Shape;452;p32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2"/>
          <p:cNvSpPr txBox="1"/>
          <p:nvPr/>
        </p:nvSpPr>
        <p:spPr>
          <a:xfrm>
            <a:off x="456300" y="4785275"/>
            <a:ext cx="65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https://www.facebook.com/TowardDataScience/posts/4553647941337173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1300" y="1282425"/>
            <a:ext cx="3441101" cy="33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 txBox="1"/>
          <p:nvPr>
            <p:ph type="title"/>
          </p:nvPr>
        </p:nvSpPr>
        <p:spPr>
          <a:xfrm>
            <a:off x="311700" y="445025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Create your own machine learning </a:t>
            </a:r>
            <a:endParaRPr b="1" sz="33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translation model</a:t>
            </a:r>
            <a:endParaRPr b="1" sz="3320"/>
          </a:p>
        </p:txBody>
      </p:sp>
      <p:sp>
        <p:nvSpPr>
          <p:cNvPr id="460" name="Google Shape;460;p38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456300" y="4785275"/>
            <a:ext cx="65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https://www.facebook.com/TowardDataScience/posts/4553647941337173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"/>
          <p:cNvSpPr txBox="1"/>
          <p:nvPr>
            <p:ph type="title"/>
          </p:nvPr>
        </p:nvSpPr>
        <p:spPr>
          <a:xfrm>
            <a:off x="76200" y="2069000"/>
            <a:ext cx="908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Thanks your!</a:t>
            </a:r>
            <a:endParaRPr b="1" sz="3320"/>
          </a:p>
        </p:txBody>
      </p:sp>
      <p:sp>
        <p:nvSpPr>
          <p:cNvPr id="467" name="Google Shape;467;p39"/>
          <p:cNvSpPr txBox="1"/>
          <p:nvPr/>
        </p:nvSpPr>
        <p:spPr>
          <a:xfrm>
            <a:off x="1275800" y="2900775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953500" y="2729875"/>
            <a:ext cx="1504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NLP Task - Sentiment Analysis</a:t>
            </a:r>
            <a:endParaRPr b="1" sz="33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320"/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214875" y="4807675"/>
            <a:ext cx="5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https://huggingface.co/datasets/glue#sst2</a:t>
            </a:r>
            <a:endParaRPr b="0" i="1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007225" y="2787925"/>
            <a:ext cx="15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Reviews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3988575" y="2005975"/>
            <a:ext cx="1437000" cy="400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3988575" y="3607375"/>
            <a:ext cx="1437000" cy="400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4"/>
          <p:cNvCxnSpPr>
            <a:stCxn id="76" idx="3"/>
            <a:endCxn id="77" idx="1"/>
          </p:cNvCxnSpPr>
          <p:nvPr/>
        </p:nvCxnSpPr>
        <p:spPr>
          <a:xfrm flipH="1" rot="10800000">
            <a:off x="2511425" y="2206225"/>
            <a:ext cx="1477200" cy="7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4"/>
          <p:cNvCxnSpPr>
            <a:stCxn id="76" idx="3"/>
            <a:endCxn id="78" idx="1"/>
          </p:cNvCxnSpPr>
          <p:nvPr/>
        </p:nvCxnSpPr>
        <p:spPr>
          <a:xfrm>
            <a:off x="2511425" y="2988025"/>
            <a:ext cx="1477200" cy="8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p4"/>
          <p:cNvSpPr txBox="1"/>
          <p:nvPr/>
        </p:nvSpPr>
        <p:spPr>
          <a:xfrm>
            <a:off x="792325" y="3579025"/>
            <a:ext cx="229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“This has been a terrible film of Hollywood that Billy has ever seen.”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953500" y="2729875"/>
            <a:ext cx="1504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NLP Task - Name Entity Recognition</a:t>
            </a:r>
            <a:endParaRPr b="1" sz="3320"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/>
          <p:nvPr/>
        </p:nvSpPr>
        <p:spPr>
          <a:xfrm>
            <a:off x="1007225" y="2787925"/>
            <a:ext cx="15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Reviews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3988575" y="2005975"/>
            <a:ext cx="1437000" cy="400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3988575" y="3607375"/>
            <a:ext cx="1437000" cy="400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5"/>
          <p:cNvCxnSpPr>
            <a:stCxn id="89" idx="3"/>
            <a:endCxn id="90" idx="1"/>
          </p:cNvCxnSpPr>
          <p:nvPr/>
        </p:nvCxnSpPr>
        <p:spPr>
          <a:xfrm flipH="1" rot="10800000">
            <a:off x="2511425" y="2206225"/>
            <a:ext cx="1477200" cy="7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5"/>
          <p:cNvCxnSpPr>
            <a:stCxn id="89" idx="3"/>
            <a:endCxn id="91" idx="1"/>
          </p:cNvCxnSpPr>
          <p:nvPr/>
        </p:nvCxnSpPr>
        <p:spPr>
          <a:xfrm>
            <a:off x="2511425" y="2988025"/>
            <a:ext cx="1477200" cy="8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5"/>
          <p:cNvSpPr txBox="1"/>
          <p:nvPr/>
        </p:nvSpPr>
        <p:spPr>
          <a:xfrm>
            <a:off x="5694075" y="1682725"/>
            <a:ext cx="229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“This has been a terrible film of Hollywood that Billy has ever seen.”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Google Shape;95;p5"/>
          <p:cNvGraphicFramePr/>
          <p:nvPr/>
        </p:nvGraphicFramePr>
        <p:xfrm>
          <a:off x="5632675" y="266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{4993CD37-6386-4403-B616-D8DC4FD913DC}</a:tableStyleId>
              </a:tblPr>
              <a:tblGrid>
                <a:gridCol w="717250"/>
                <a:gridCol w="707125"/>
                <a:gridCol w="933525"/>
                <a:gridCol w="548025"/>
                <a:gridCol w="525875"/>
              </a:tblGrid>
              <a:tr h="52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/>
                        <a:t>Entity group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/>
                        <a:t>Score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/>
                        <a:t>Word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/>
                        <a:t>Start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/>
                        <a:t>End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PROD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0.98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film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26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30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ORG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0.95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Hollywood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34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43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PER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0.99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Billy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...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...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5"/>
          <p:cNvSpPr txBox="1"/>
          <p:nvPr/>
        </p:nvSpPr>
        <p:spPr>
          <a:xfrm>
            <a:off x="805775" y="1181800"/>
            <a:ext cx="4713600" cy="40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customers are complaining about?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859500" y="4566025"/>
            <a:ext cx="79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important for company to understand their customer, production and their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4001500" y="2348875"/>
            <a:ext cx="1965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branch of terrible movie?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NLP Task - Question and Answering</a:t>
            </a:r>
            <a:endParaRPr b="1" sz="3320"/>
          </a:p>
        </p:txBody>
      </p:sp>
      <p:pic>
        <p:nvPicPr>
          <p:cNvPr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 txBox="1"/>
          <p:nvPr/>
        </p:nvSpPr>
        <p:spPr>
          <a:xfrm>
            <a:off x="805775" y="1181800"/>
            <a:ext cx="4713600" cy="40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answer in a supplied passage of text.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805775" y="2111875"/>
            <a:ext cx="229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“This has been a terrible film of Hollywood that Billy has ever seen.”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6"/>
          <p:cNvCxnSpPr>
            <a:stCxn id="106" idx="3"/>
            <a:endCxn id="102" idx="1"/>
          </p:cNvCxnSpPr>
          <p:nvPr/>
        </p:nvCxnSpPr>
        <p:spPr>
          <a:xfrm>
            <a:off x="3102275" y="2635225"/>
            <a:ext cx="8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6"/>
          <p:cNvSpPr/>
          <p:nvPr/>
        </p:nvSpPr>
        <p:spPr>
          <a:xfrm>
            <a:off x="7049500" y="2348875"/>
            <a:ext cx="1504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HollyWood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6"/>
          <p:cNvCxnSpPr>
            <a:stCxn id="102" idx="3"/>
            <a:endCxn id="108" idx="1"/>
          </p:cNvCxnSpPr>
          <p:nvPr/>
        </p:nvCxnSpPr>
        <p:spPr>
          <a:xfrm>
            <a:off x="5966800" y="2635225"/>
            <a:ext cx="10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10" name="Google Shape;110;p6"/>
          <p:cNvGraphicFramePr/>
          <p:nvPr/>
        </p:nvGraphicFramePr>
        <p:xfrm>
          <a:off x="5861275" y="365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{4993CD37-6386-4403-B616-D8DC4FD913DC}</a:tableStyleId>
              </a:tblPr>
              <a:tblGrid>
                <a:gridCol w="707125"/>
                <a:gridCol w="933525"/>
                <a:gridCol w="548025"/>
                <a:gridCol w="525875"/>
              </a:tblGrid>
              <a:tr h="52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/>
                        <a:t>Score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/>
                        <a:t>Word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/>
                        <a:t>Start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/>
                        <a:t>End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6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0.95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Hollywood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34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/>
                        <a:t>43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1" name="Google Shape;111;p6"/>
          <p:cNvCxnSpPr>
            <a:stCxn id="108" idx="2"/>
          </p:cNvCxnSpPr>
          <p:nvPr/>
        </p:nvCxnSpPr>
        <p:spPr>
          <a:xfrm>
            <a:off x="7801600" y="2921575"/>
            <a:ext cx="900" cy="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6"/>
          <p:cNvSpPr txBox="1"/>
          <p:nvPr/>
        </p:nvSpPr>
        <p:spPr>
          <a:xfrm>
            <a:off x="780650" y="3423625"/>
            <a:ext cx="299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search engine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the call 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/>
          <p:nvPr/>
        </p:nvSpPr>
        <p:spPr>
          <a:xfrm>
            <a:off x="4534900" y="2348875"/>
            <a:ext cx="1061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NLP Task - Summarization</a:t>
            </a:r>
            <a:endParaRPr b="1" sz="3320"/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/>
          <p:nvPr/>
        </p:nvSpPr>
        <p:spPr>
          <a:xfrm>
            <a:off x="805775" y="1181800"/>
            <a:ext cx="5237400" cy="40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a long text in short version with all relevant facts.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845100" y="1872325"/>
            <a:ext cx="3157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“Billy said he has to pay 20$ for ticket in last week to watch this movie after more than 2 hours line up. But he upset in return. This has been a terrible film of Hollywood that Billy has ever seen.”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7"/>
          <p:cNvCxnSpPr>
            <a:stCxn id="121" idx="3"/>
            <a:endCxn id="117" idx="1"/>
          </p:cNvCxnSpPr>
          <p:nvPr/>
        </p:nvCxnSpPr>
        <p:spPr>
          <a:xfrm>
            <a:off x="4002900" y="2635225"/>
            <a:ext cx="5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p7"/>
          <p:cNvSpPr txBox="1"/>
          <p:nvPr/>
        </p:nvSpPr>
        <p:spPr>
          <a:xfrm>
            <a:off x="851250" y="3688450"/>
            <a:ext cx="519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Magazine, paper summarization.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Storytelling.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6255300" y="1872325"/>
            <a:ext cx="23934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“Billy paid 20$ ticket and this has been a terrible film of Hollywood”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7"/>
          <p:cNvCxnSpPr>
            <a:stCxn id="117" idx="3"/>
            <a:endCxn id="124" idx="1"/>
          </p:cNvCxnSpPr>
          <p:nvPr/>
        </p:nvCxnSpPr>
        <p:spPr>
          <a:xfrm>
            <a:off x="5596300" y="2635225"/>
            <a:ext cx="65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4534900" y="2348875"/>
            <a:ext cx="1061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NLP Task - Machine Translation </a:t>
            </a:r>
            <a:endParaRPr b="1" sz="3320"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805775" y="1181800"/>
            <a:ext cx="5237400" cy="40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a long text in short version with all relevant facts.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845100" y="1872325"/>
            <a:ext cx="3157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“Billy said he has to pay 20$ for ticket in last week to watch this movie after more than 2 hours line up. But he upset in return. This has been a terrible film of Hollywood that Billy has ever seen.”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8"/>
          <p:cNvCxnSpPr>
            <a:stCxn id="134" idx="3"/>
            <a:endCxn id="130" idx="1"/>
          </p:cNvCxnSpPr>
          <p:nvPr/>
        </p:nvCxnSpPr>
        <p:spPr>
          <a:xfrm>
            <a:off x="4002900" y="2635225"/>
            <a:ext cx="5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8"/>
          <p:cNvSpPr txBox="1"/>
          <p:nvPr/>
        </p:nvSpPr>
        <p:spPr>
          <a:xfrm>
            <a:off x="851250" y="3688450"/>
            <a:ext cx="299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translate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6150900" y="1872325"/>
            <a:ext cx="29931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“Billy nói rằng anh ấy phải trả 20$ cho vé xem phim vào tuần trước sau hơn 2 giờ xếp hàng. Nhưng kết quả mà anh ấy thu được đáng thất vọng. Đó là bộ phim Hollywood tồi tệ nhất mà Billy từng xem”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8"/>
          <p:cNvCxnSpPr>
            <a:stCxn id="130" idx="3"/>
            <a:endCxn id="137" idx="1"/>
          </p:cNvCxnSpPr>
          <p:nvPr/>
        </p:nvCxnSpPr>
        <p:spPr>
          <a:xfrm>
            <a:off x="5596300" y="2635225"/>
            <a:ext cx="55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3546076" y="2348875"/>
            <a:ext cx="1525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generation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vi" sz="3320"/>
              <a:t>NLP Task - Text Generation</a:t>
            </a:r>
            <a:endParaRPr b="1" sz="3320"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805775" y="1181800"/>
            <a:ext cx="7530600" cy="40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 the next content based on what supplied in the current context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845100" y="2177125"/>
            <a:ext cx="17424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best song”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9"/>
          <p:cNvCxnSpPr>
            <a:stCxn id="147" idx="3"/>
            <a:endCxn id="143" idx="1"/>
          </p:cNvCxnSpPr>
          <p:nvPr/>
        </p:nvCxnSpPr>
        <p:spPr>
          <a:xfrm flipH="1" rot="10800000">
            <a:off x="2587500" y="2635225"/>
            <a:ext cx="9585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9"/>
          <p:cNvSpPr txBox="1"/>
          <p:nvPr/>
        </p:nvSpPr>
        <p:spPr>
          <a:xfrm>
            <a:off x="851250" y="3688450"/>
            <a:ext cx="2993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suggestion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writing article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make poem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make song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6074850" y="1872325"/>
            <a:ext cx="26247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best song in English”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best song in 2021”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best song for baby”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best song for youngsters”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9"/>
          <p:cNvCxnSpPr>
            <a:stCxn id="143" idx="3"/>
            <a:endCxn id="150" idx="1"/>
          </p:cNvCxnSpPr>
          <p:nvPr/>
        </p:nvCxnSpPr>
        <p:spPr>
          <a:xfrm>
            <a:off x="5071876" y="2635225"/>
            <a:ext cx="100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